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595" r:id="rId2"/>
    <p:sldId id="579" r:id="rId3"/>
    <p:sldId id="418" r:id="rId4"/>
    <p:sldId id="596" r:id="rId5"/>
    <p:sldId id="597" r:id="rId6"/>
    <p:sldId id="583" r:id="rId7"/>
    <p:sldId id="283" r:id="rId8"/>
    <p:sldId id="522" r:id="rId9"/>
    <p:sldId id="523" r:id="rId10"/>
    <p:sldId id="586" r:id="rId11"/>
    <p:sldId id="587" r:id="rId12"/>
    <p:sldId id="584" r:id="rId13"/>
    <p:sldId id="624" r:id="rId14"/>
    <p:sldId id="524" r:id="rId15"/>
    <p:sldId id="533" r:id="rId16"/>
    <p:sldId id="520" r:id="rId17"/>
    <p:sldId id="647" r:id="rId18"/>
    <p:sldId id="648" r:id="rId19"/>
    <p:sldId id="649" r:id="rId20"/>
    <p:sldId id="534" r:id="rId21"/>
    <p:sldId id="603" r:id="rId22"/>
    <p:sldId id="601" r:id="rId23"/>
    <p:sldId id="604" r:id="rId24"/>
    <p:sldId id="605" r:id="rId25"/>
    <p:sldId id="602" r:id="rId26"/>
    <p:sldId id="600" r:id="rId27"/>
    <p:sldId id="606" r:id="rId28"/>
    <p:sldId id="607" r:id="rId29"/>
    <p:sldId id="536" r:id="rId30"/>
    <p:sldId id="650" r:id="rId31"/>
    <p:sldId id="651" r:id="rId32"/>
    <p:sldId id="652" r:id="rId33"/>
    <p:sldId id="653" r:id="rId34"/>
    <p:sldId id="610" r:id="rId35"/>
    <p:sldId id="621" r:id="rId36"/>
    <p:sldId id="618" r:id="rId37"/>
    <p:sldId id="617" r:id="rId38"/>
    <p:sldId id="614" r:id="rId39"/>
    <p:sldId id="613" r:id="rId40"/>
    <p:sldId id="616" r:id="rId41"/>
    <p:sldId id="615" r:id="rId42"/>
    <p:sldId id="619" r:id="rId43"/>
    <p:sldId id="620" r:id="rId44"/>
    <p:sldId id="553" r:id="rId45"/>
    <p:sldId id="554" r:id="rId46"/>
    <p:sldId id="631" r:id="rId47"/>
    <p:sldId id="555" r:id="rId48"/>
    <p:sldId id="626" r:id="rId49"/>
    <p:sldId id="630" r:id="rId50"/>
    <p:sldId id="638" r:id="rId51"/>
    <p:sldId id="637" r:id="rId52"/>
    <p:sldId id="632" r:id="rId53"/>
    <p:sldId id="424" r:id="rId54"/>
    <p:sldId id="629" r:id="rId55"/>
    <p:sldId id="627" r:id="rId56"/>
    <p:sldId id="582" r:id="rId57"/>
    <p:sldId id="644" r:id="rId58"/>
    <p:sldId id="643" r:id="rId59"/>
    <p:sldId id="507" r:id="rId60"/>
    <p:sldId id="491" r:id="rId61"/>
    <p:sldId id="270" r:id="rId62"/>
    <p:sldId id="508" r:id="rId6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3B953F"/>
    <a:srgbClr val="6A3D9A"/>
    <a:srgbClr val="236C99"/>
    <a:srgbClr val="2B83BA"/>
    <a:srgbClr val="D95F0E"/>
    <a:srgbClr val="91BFDB"/>
    <a:srgbClr val="ABDDA4"/>
    <a:srgbClr val="FDAE61"/>
    <a:srgbClr val="D7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763" autoAdjust="0"/>
    <p:restoredTop sz="95986" autoAdjust="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Graphs!$B$3:$B$6</c:f>
              <c:numCache>
                <c:formatCode>#,##0</c:formatCode>
                <c:ptCount val="4"/>
                <c:pt idx="0">
                  <c:v>7568</c:v>
                </c:pt>
                <c:pt idx="1">
                  <c:v>2402</c:v>
                </c:pt>
                <c:pt idx="2">
                  <c:v>581</c:v>
                </c:pt>
                <c:pt idx="3">
                  <c:v>316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2015-2016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Graphs!$D$3:$D$6</c:f>
              <c:numCache>
                <c:formatCode>#,##0</c:formatCode>
                <c:ptCount val="4"/>
                <c:pt idx="0">
                  <c:v>7858</c:v>
                </c:pt>
                <c:pt idx="1">
                  <c:v>1980</c:v>
                </c:pt>
                <c:pt idx="2">
                  <c:v>518</c:v>
                </c:pt>
                <c:pt idx="3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477056"/>
        <c:axId val="86482944"/>
      </c:barChart>
      <c:catAx>
        <c:axId val="8647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6482944"/>
        <c:crosses val="autoZero"/>
        <c:auto val="1"/>
        <c:lblAlgn val="ctr"/>
        <c:lblOffset val="100"/>
        <c:noMultiLvlLbl val="0"/>
      </c:catAx>
      <c:valAx>
        <c:axId val="86482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6477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270468795567221"/>
                  <c:y val="-0.1180940345419785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Male
75.2% (N=2,023)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5125765529308834E-2"/>
                  <c:y val="9.38028579760863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Female
22.8%</a:t>
                    </a:r>
                  </a:p>
                  <a:p>
                    <a:r>
                      <a:rPr lang="en-US" b="1" dirty="0"/>
                      <a:t>(N=613)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068036949926715E-2"/>
                  <c:y val="-6.80215635924297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Transgender
2% (N=54)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Sheet1!$A$1:$A$3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</c:strCache>
            </c:strRef>
          </c:cat>
          <c:val>
            <c:numRef>
              <c:f>Sheet1!$C$1:$C$3</c:f>
              <c:numCache>
                <c:formatCode>0.0%</c:formatCode>
                <c:ptCount val="3"/>
                <c:pt idx="0">
                  <c:v>0.75204460966542752</c:v>
                </c:pt>
                <c:pt idx="1">
                  <c:v>0.2278810408921933</c:v>
                </c:pt>
                <c:pt idx="2">
                  <c:v>2.0074349442379184E-2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5.444895559930008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N=118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N=629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N=606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b="1" dirty="0"/>
                      <a:t>N=744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N=464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N=124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Sheet1!$M$1:$M$7</c:f>
              <c:strCache>
                <c:ptCount val="7"/>
                <c:pt idx="0">
                  <c:v>&lt;18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Sheet1!$O$1:$O$7</c:f>
              <c:numCache>
                <c:formatCode>0.0%</c:formatCode>
                <c:ptCount val="7"/>
                <c:pt idx="0">
                  <c:v>1.8587360594795538E-3</c:v>
                </c:pt>
                <c:pt idx="1">
                  <c:v>4.3866171003717473E-2</c:v>
                </c:pt>
                <c:pt idx="2">
                  <c:v>0.23382899628252787</c:v>
                </c:pt>
                <c:pt idx="3">
                  <c:v>0.22527881040892192</c:v>
                </c:pt>
                <c:pt idx="4">
                  <c:v>0.27657992565055761</c:v>
                </c:pt>
                <c:pt idx="5">
                  <c:v>0.17249070631970259</c:v>
                </c:pt>
                <c:pt idx="6">
                  <c:v>4.6096654275092935E-2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00640256"/>
        <c:axId val="101077760"/>
      </c:barChart>
      <c:catAx>
        <c:axId val="100640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Current Age (Yrs.)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1077760"/>
        <c:crosses val="autoZero"/>
        <c:auto val="1"/>
        <c:lblAlgn val="ctr"/>
        <c:lblOffset val="100"/>
        <c:noMultiLvlLbl val="0"/>
      </c:catAx>
      <c:valAx>
        <c:axId val="101077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006402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N=1,264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N=956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N=216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697186578529536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564474579566442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N=408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Sheet1!$A$11:$A$15</c:f>
              <c:strCache>
                <c:ptCount val="5"/>
                <c:pt idx="0">
                  <c:v>African American/ Black</c:v>
                </c:pt>
                <c:pt idx="1">
                  <c:v>Caucasian/ White</c:v>
                </c:pt>
                <c:pt idx="2">
                  <c:v>Hispanic/ Latino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Sheet1!$C$11:$C$15</c:f>
              <c:numCache>
                <c:formatCode>0.0%</c:formatCode>
                <c:ptCount val="5"/>
                <c:pt idx="0">
                  <c:v>0.46988847583643123</c:v>
                </c:pt>
                <c:pt idx="1">
                  <c:v>0.3553903345724907</c:v>
                </c:pt>
                <c:pt idx="2">
                  <c:v>8.0297397769516735E-2</c:v>
                </c:pt>
                <c:pt idx="3">
                  <c:v>2.9739776951672861E-2</c:v>
                </c:pt>
                <c:pt idx="4">
                  <c:v>6.4684014869888479E-2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84926848"/>
        <c:axId val="84929920"/>
      </c:barChart>
      <c:catAx>
        <c:axId val="8492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Race/Ethnicity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929920"/>
        <c:crosses val="autoZero"/>
        <c:auto val="1"/>
        <c:lblAlgn val="ctr"/>
        <c:lblOffset val="100"/>
        <c:noMultiLvlLbl val="0"/>
      </c:catAx>
      <c:valAx>
        <c:axId val="84929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84926848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4349057062311657E-2"/>
                  <c:y val="-9.623189462428308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HIV</a:t>
                    </a:r>
                  </a:p>
                  <a:p>
                    <a:r>
                      <a:rPr lang="en-US" b="1" dirty="0"/>
                      <a:t>68.3% (N=1,836)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993930446194226E-2"/>
                  <c:y val="2.90941641554064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AIDS</a:t>
                    </a:r>
                  </a:p>
                  <a:p>
                    <a:r>
                      <a:rPr lang="en-US" b="1" dirty="0"/>
                      <a:t>31.5%</a:t>
                    </a:r>
                  </a:p>
                  <a:p>
                    <a:r>
                      <a:rPr lang="en-US" b="1" dirty="0"/>
                      <a:t>(N=847)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068036949926715E-2"/>
                  <c:y val="-6.80215635924297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Unknown</a:t>
                    </a:r>
                  </a:p>
                  <a:p>
                    <a:r>
                      <a:rPr lang="en-US" b="1" dirty="0"/>
                      <a:t>0.3%</a:t>
                    </a:r>
                  </a:p>
                  <a:p>
                    <a:r>
                      <a:rPr lang="en-US" b="1" dirty="0"/>
                      <a:t>(N=7)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Sheet1!$M$12:$M$14</c:f>
              <c:strCache>
                <c:ptCount val="3"/>
                <c:pt idx="0">
                  <c:v>HIV</c:v>
                </c:pt>
                <c:pt idx="1">
                  <c:v>AIDS</c:v>
                </c:pt>
                <c:pt idx="2">
                  <c:v>Unknown</c:v>
                </c:pt>
              </c:strCache>
            </c:strRef>
          </c:cat>
          <c:val>
            <c:numRef>
              <c:f>Sheet1!$O$12:$O$14</c:f>
              <c:numCache>
                <c:formatCode>0.0%</c:formatCode>
                <c:ptCount val="3"/>
                <c:pt idx="0">
                  <c:v>0.68252788104089224</c:v>
                </c:pt>
                <c:pt idx="1">
                  <c:v>0.31486988847583641</c:v>
                </c:pt>
                <c:pt idx="2">
                  <c:v>2.6022304832713753E-3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 smtClean="0"/>
                      <a:t>N=</a:t>
                    </a:r>
                  </a:p>
                  <a:p>
                    <a:r>
                      <a:rPr lang="en-US" sz="2000" b="1" dirty="0" smtClean="0"/>
                      <a:t>1,469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422013220569660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N=122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86521536569252E-7"/>
                  <c:y val="-3.0880399209359034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N=718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957268072972360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233304170312053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4.7148909627037364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N=160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Sheet1!$A$21:$A$27</c:f>
              <c:strCache>
                <c:ptCount val="7"/>
                <c:pt idx="0">
                  <c:v>MSM</c:v>
                </c:pt>
                <c:pt idx="1">
                  <c:v>IDU</c:v>
                </c:pt>
                <c:pt idx="2">
                  <c:v>MSM &amp; IDU</c:v>
                </c:pt>
                <c:pt idx="3">
                  <c:v>Hetero. Contact</c:v>
                </c:pt>
                <c:pt idx="4">
                  <c:v>Perinatal Exp.</c:v>
                </c:pt>
                <c:pt idx="5">
                  <c:v>Other</c:v>
                </c:pt>
                <c:pt idx="6">
                  <c:v>Not Identified</c:v>
                </c:pt>
              </c:strCache>
            </c:strRef>
          </c:cat>
          <c:val>
            <c:numRef>
              <c:f>Sheet1!$C$21:$C$27</c:f>
              <c:numCache>
                <c:formatCode>0.0%</c:formatCode>
                <c:ptCount val="7"/>
                <c:pt idx="0">
                  <c:v>0.54609665427509291</c:v>
                </c:pt>
                <c:pt idx="1">
                  <c:v>4.5353159851301117E-2</c:v>
                </c:pt>
                <c:pt idx="2">
                  <c:v>6.2825278810408919E-2</c:v>
                </c:pt>
                <c:pt idx="3">
                  <c:v>0.26691449814126395</c:v>
                </c:pt>
                <c:pt idx="4">
                  <c:v>5.5762081784386614E-3</c:v>
                </c:pt>
                <c:pt idx="5">
                  <c:v>1.3754646840148699E-2</c:v>
                </c:pt>
                <c:pt idx="6">
                  <c:v>5.9479553903345722E-2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00800384"/>
        <c:axId val="100803712"/>
      </c:barChart>
      <c:catAx>
        <c:axId val="10080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HIV Exposure Category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0803712"/>
        <c:crosses val="autoZero"/>
        <c:auto val="1"/>
        <c:lblAlgn val="ctr"/>
        <c:lblOffset val="100"/>
        <c:noMultiLvlLbl val="0"/>
      </c:catAx>
      <c:valAx>
        <c:axId val="100803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00800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N=1,552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N=422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N=305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N=257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0279538839879974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N=154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989371698908006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'rwg_cube1_030708_viewsum; Perce'!$F$13:$F$18</c:f>
              <c:strCache>
                <c:ptCount val="6"/>
                <c:pt idx="0">
                  <c:v>&lt;101%</c:v>
                </c:pt>
                <c:pt idx="1">
                  <c:v>101%-150%</c:v>
                </c:pt>
                <c:pt idx="2">
                  <c:v>151%-200%</c:v>
                </c:pt>
                <c:pt idx="3">
                  <c:v>201%-250%</c:v>
                </c:pt>
                <c:pt idx="4">
                  <c:v>251%-300%</c:v>
                </c:pt>
                <c:pt idx="5">
                  <c:v>&gt;300%</c:v>
                </c:pt>
              </c:strCache>
            </c:strRef>
          </c:cat>
          <c:val>
            <c:numRef>
              <c:f>'rwg_cube1_030708_viewsum; Perce'!$H$13:$H$18</c:f>
              <c:numCache>
                <c:formatCode>0.0%</c:formatCode>
                <c:ptCount val="6"/>
                <c:pt idx="0">
                  <c:v>0.57695167286245352</c:v>
                </c:pt>
                <c:pt idx="1">
                  <c:v>0.15687732342007435</c:v>
                </c:pt>
                <c:pt idx="2">
                  <c:v>0.11338289962825279</c:v>
                </c:pt>
                <c:pt idx="3">
                  <c:v>9.5539033457249067E-2</c:v>
                </c:pt>
                <c:pt idx="4">
                  <c:v>5.724907063197026E-2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100983552"/>
        <c:axId val="101134336"/>
      </c:barChart>
      <c:catAx>
        <c:axId val="10098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Percent of Federal Poverty Level</a:t>
                </a:r>
                <a:endParaRPr lang="en-US" sz="2400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60" baseline="0"/>
            </a:pPr>
            <a:endParaRPr lang="en-US"/>
          </a:p>
        </c:txPr>
        <c:crossAx val="101134336"/>
        <c:crosses val="autoZero"/>
        <c:auto val="1"/>
        <c:lblAlgn val="ctr"/>
        <c:lblOffset val="100"/>
        <c:noMultiLvlLbl val="0"/>
      </c:catAx>
      <c:valAx>
        <c:axId val="101134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00983552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Sheet1!$C$29</c:f>
              <c:strCache>
                <c:ptCount val="1"/>
                <c:pt idx="0">
                  <c:v>Non-Clients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</c:dPt>
          <c:cat>
            <c:strRef>
              <c:f>Sheet1!$A$30:$A$33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Sheet1!$C$30:$C$33</c:f>
              <c:numCache>
                <c:formatCode>General</c:formatCode>
                <c:ptCount val="4"/>
                <c:pt idx="0" formatCode="0.0%">
                  <c:v>0.5</c:v>
                </c:pt>
                <c:pt idx="2" formatCode="0.0%">
                  <c:v>0.35399999999999998</c:v>
                </c:pt>
                <c:pt idx="3" formatCode="0.0%">
                  <c:v>0.75600000000000001</c:v>
                </c:pt>
              </c:numCache>
            </c:numRef>
          </c:val>
        </c:ser>
        <c:ser>
          <c:idx val="1"/>
          <c:order val="1"/>
          <c:tx>
            <c:strRef>
              <c:f>Sheet1!$B$29</c:f>
              <c:strCache>
                <c:ptCount val="1"/>
                <c:pt idx="0">
                  <c:v>RWSP Clients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delete val="1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Sheet1!$A$30:$A$33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Sheet1!$B$30:$B$33</c:f>
              <c:numCache>
                <c:formatCode>0.0%</c:formatCode>
                <c:ptCount val="4"/>
                <c:pt idx="0">
                  <c:v>0.69399999999999995</c:v>
                </c:pt>
                <c:pt idx="1">
                  <c:v>0.55500000000000005</c:v>
                </c:pt>
                <c:pt idx="2">
                  <c:v>0.624</c:v>
                </c:pt>
                <c:pt idx="3">
                  <c:v>0.879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92889472"/>
        <c:axId val="92898048"/>
      </c:barChart>
      <c:catAx>
        <c:axId val="9288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898048"/>
        <c:crosses val="autoZero"/>
        <c:auto val="1"/>
        <c:lblAlgn val="ctr"/>
        <c:lblOffset val="100"/>
        <c:noMultiLvlLbl val="0"/>
      </c:catAx>
      <c:valAx>
        <c:axId val="92898048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92889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07325526616866"/>
          <c:y val="0.89964834256829007"/>
          <c:w val="0.54709964139098"/>
          <c:h val="9.73364440556041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Graphs!$C$3:$C$6</c:f>
              <c:numCache>
                <c:formatCode>#,##0</c:formatCode>
                <c:ptCount val="4"/>
                <c:pt idx="0">
                  <c:v>7664</c:v>
                </c:pt>
                <c:pt idx="1">
                  <c:v>8336</c:v>
                </c:pt>
                <c:pt idx="2">
                  <c:v>3803</c:v>
                </c:pt>
                <c:pt idx="3">
                  <c:v>1849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2015-2016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Graphs!$E$3:$E$6</c:f>
              <c:numCache>
                <c:formatCode>#,##0</c:formatCode>
                <c:ptCount val="4"/>
                <c:pt idx="0">
                  <c:v>7858</c:v>
                </c:pt>
                <c:pt idx="1">
                  <c:v>5728</c:v>
                </c:pt>
                <c:pt idx="2">
                  <c:v>4966</c:v>
                </c:pt>
                <c:pt idx="3">
                  <c:v>1657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7680512"/>
        <c:axId val="87682048"/>
      </c:barChart>
      <c:catAx>
        <c:axId val="87680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7682048"/>
        <c:crosses val="autoZero"/>
        <c:auto val="1"/>
        <c:lblAlgn val="ctr"/>
        <c:lblOffset val="100"/>
        <c:noMultiLvlLbl val="0"/>
      </c:catAx>
      <c:valAx>
        <c:axId val="87682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 smtClean="0"/>
                  <a:t>Units </a:t>
                </a:r>
                <a:r>
                  <a:rPr lang="en-US" b="1" dirty="0"/>
                  <a:t>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7680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</c:v>
                </c:pt>
                <c:pt idx="4">
                  <c:v>Nutrition</c:v>
                </c:pt>
              </c:strCache>
            </c:strRef>
          </c:cat>
          <c:val>
            <c:numRef>
              <c:f>Graphs!$B$7:$B$11</c:f>
              <c:numCache>
                <c:formatCode>#,##0</c:formatCode>
                <c:ptCount val="5"/>
                <c:pt idx="0">
                  <c:v>102</c:v>
                </c:pt>
                <c:pt idx="1">
                  <c:v>97</c:v>
                </c:pt>
                <c:pt idx="2">
                  <c:v>42</c:v>
                </c:pt>
                <c:pt idx="3">
                  <c:v>33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2015-2016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</c:v>
                </c:pt>
                <c:pt idx="4">
                  <c:v>Nutrition</c:v>
                </c:pt>
              </c:strCache>
            </c:strRef>
          </c:cat>
          <c:val>
            <c:numRef>
              <c:f>Graphs!$D$7:$D$11</c:f>
              <c:numCache>
                <c:formatCode>#,##0</c:formatCode>
                <c:ptCount val="5"/>
                <c:pt idx="0">
                  <c:v>132</c:v>
                </c:pt>
                <c:pt idx="1">
                  <c:v>99</c:v>
                </c:pt>
                <c:pt idx="2">
                  <c:v>48</c:v>
                </c:pt>
                <c:pt idx="3">
                  <c:v>44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7700224"/>
        <c:axId val="87701760"/>
      </c:barChart>
      <c:catAx>
        <c:axId val="87700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7701760"/>
        <c:crosses val="autoZero"/>
        <c:auto val="1"/>
        <c:lblAlgn val="ctr"/>
        <c:lblOffset val="100"/>
        <c:noMultiLvlLbl val="0"/>
      </c:catAx>
      <c:valAx>
        <c:axId val="87701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7700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</c:v>
                </c:pt>
                <c:pt idx="4">
                  <c:v>Nutrition</c:v>
                </c:pt>
              </c:strCache>
            </c:strRef>
          </c:cat>
          <c:val>
            <c:numRef>
              <c:f>Graphs!$C$7:$C$11</c:f>
              <c:numCache>
                <c:formatCode>#,##0</c:formatCode>
                <c:ptCount val="5"/>
                <c:pt idx="0">
                  <c:v>307</c:v>
                </c:pt>
                <c:pt idx="1">
                  <c:v>225</c:v>
                </c:pt>
                <c:pt idx="2">
                  <c:v>313</c:v>
                </c:pt>
                <c:pt idx="3">
                  <c:v>110</c:v>
                </c:pt>
                <c:pt idx="4">
                  <c:v>137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2015-2016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</c:v>
                </c:pt>
                <c:pt idx="4">
                  <c:v>Nutrition</c:v>
                </c:pt>
              </c:strCache>
            </c:strRef>
          </c:cat>
          <c:val>
            <c:numRef>
              <c:f>Graphs!$E$7:$E$11</c:f>
              <c:numCache>
                <c:formatCode>#,##0</c:formatCode>
                <c:ptCount val="5"/>
                <c:pt idx="0">
                  <c:v>630</c:v>
                </c:pt>
                <c:pt idx="1">
                  <c:v>227</c:v>
                </c:pt>
                <c:pt idx="2">
                  <c:v>343</c:v>
                </c:pt>
                <c:pt idx="3">
                  <c:v>329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064000"/>
        <c:axId val="88065536"/>
      </c:barChart>
      <c:catAx>
        <c:axId val="88064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8065536"/>
        <c:crosses val="autoZero"/>
        <c:auto val="1"/>
        <c:lblAlgn val="ctr"/>
        <c:lblOffset val="100"/>
        <c:noMultiLvlLbl val="0"/>
      </c:catAx>
      <c:valAx>
        <c:axId val="88065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 smtClean="0"/>
                  <a:t>Units </a:t>
                </a:r>
                <a:r>
                  <a:rPr lang="en-US" b="1" dirty="0"/>
                  <a:t>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8064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Graphs!$B$12:$B$16</c:f>
              <c:numCache>
                <c:formatCode>#,##0</c:formatCode>
                <c:ptCount val="5"/>
                <c:pt idx="0">
                  <c:v>2225</c:v>
                </c:pt>
                <c:pt idx="1">
                  <c:v>507</c:v>
                </c:pt>
                <c:pt idx="2">
                  <c:v>406</c:v>
                </c:pt>
                <c:pt idx="3">
                  <c:v>351</c:v>
                </c:pt>
                <c:pt idx="4">
                  <c:v>250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2015-2016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Graphs!$D$12:$D$16</c:f>
              <c:numCache>
                <c:formatCode>#,##0</c:formatCode>
                <c:ptCount val="5"/>
                <c:pt idx="0">
                  <c:v>2223</c:v>
                </c:pt>
                <c:pt idx="1">
                  <c:v>1110</c:v>
                </c:pt>
                <c:pt idx="2">
                  <c:v>409</c:v>
                </c:pt>
                <c:pt idx="3">
                  <c:v>344</c:v>
                </c:pt>
                <c:pt idx="4">
                  <c:v>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753024"/>
        <c:axId val="84763008"/>
      </c:barChart>
      <c:catAx>
        <c:axId val="8475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4763008"/>
        <c:crosses val="autoZero"/>
        <c:auto val="1"/>
        <c:lblAlgn val="ctr"/>
        <c:lblOffset val="100"/>
        <c:noMultiLvlLbl val="0"/>
      </c:catAx>
      <c:valAx>
        <c:axId val="84763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4753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Graphs!$C$12:$C$16</c:f>
              <c:numCache>
                <c:formatCode>#,##0</c:formatCode>
                <c:ptCount val="5"/>
                <c:pt idx="0">
                  <c:v>5956</c:v>
                </c:pt>
                <c:pt idx="1">
                  <c:v>1521</c:v>
                </c:pt>
                <c:pt idx="2">
                  <c:v>876</c:v>
                </c:pt>
                <c:pt idx="3">
                  <c:v>2953</c:v>
                </c:pt>
                <c:pt idx="4">
                  <c:v>572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2015-2016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Graphs!$E$12:$E$16</c:f>
              <c:numCache>
                <c:formatCode>#,##0</c:formatCode>
                <c:ptCount val="5"/>
                <c:pt idx="0">
                  <c:v>5752</c:v>
                </c:pt>
                <c:pt idx="1">
                  <c:v>3330</c:v>
                </c:pt>
                <c:pt idx="2">
                  <c:v>896</c:v>
                </c:pt>
                <c:pt idx="3">
                  <c:v>1546</c:v>
                </c:pt>
                <c:pt idx="4">
                  <c:v>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862848"/>
        <c:axId val="84864384"/>
      </c:barChart>
      <c:catAx>
        <c:axId val="84862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4864384"/>
        <c:crosses val="autoZero"/>
        <c:auto val="1"/>
        <c:lblAlgn val="ctr"/>
        <c:lblOffset val="100"/>
        <c:noMultiLvlLbl val="0"/>
      </c:catAx>
      <c:valAx>
        <c:axId val="84864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4862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Graphs!$B$17:$B$21</c:f>
              <c:numCache>
                <c:formatCode>#,##0</c:formatCode>
                <c:ptCount val="5"/>
                <c:pt idx="0">
                  <c:v>160</c:v>
                </c:pt>
                <c:pt idx="1">
                  <c:v>153</c:v>
                </c:pt>
                <c:pt idx="2">
                  <c:v>72</c:v>
                </c:pt>
                <c:pt idx="3">
                  <c:v>44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2015-2016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Graphs!$D$17:$D$21</c:f>
              <c:numCache>
                <c:formatCode>#,##0</c:formatCode>
                <c:ptCount val="5"/>
                <c:pt idx="0">
                  <c:v>162</c:v>
                </c:pt>
                <c:pt idx="1">
                  <c:v>125</c:v>
                </c:pt>
                <c:pt idx="2">
                  <c:v>61</c:v>
                </c:pt>
                <c:pt idx="3">
                  <c:v>44</c:v>
                </c:pt>
                <c:pt idx="4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7823488"/>
        <c:axId val="87825024"/>
      </c:barChart>
      <c:catAx>
        <c:axId val="87823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7825024"/>
        <c:crosses val="autoZero"/>
        <c:auto val="1"/>
        <c:lblAlgn val="ctr"/>
        <c:lblOffset val="100"/>
        <c:noMultiLvlLbl val="0"/>
      </c:catAx>
      <c:valAx>
        <c:axId val="87825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7823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2016-2017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Graphs!$C$17:$C$21</c:f>
              <c:numCache>
                <c:formatCode>#,##0</c:formatCode>
                <c:ptCount val="5"/>
                <c:pt idx="0">
                  <c:v>201</c:v>
                </c:pt>
                <c:pt idx="1">
                  <c:v>232</c:v>
                </c:pt>
                <c:pt idx="2">
                  <c:v>165</c:v>
                </c:pt>
                <c:pt idx="3">
                  <c:v>284</c:v>
                </c:pt>
                <c:pt idx="4">
                  <c:v>112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2015-2016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Graphs!$E$17:$E$21</c:f>
              <c:numCache>
                <c:formatCode>#,##0</c:formatCode>
                <c:ptCount val="5"/>
                <c:pt idx="0">
                  <c:v>187</c:v>
                </c:pt>
                <c:pt idx="1">
                  <c:v>181</c:v>
                </c:pt>
                <c:pt idx="2">
                  <c:v>208</c:v>
                </c:pt>
                <c:pt idx="3">
                  <c:v>146</c:v>
                </c:pt>
                <c:pt idx="4">
                  <c:v>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7908736"/>
        <c:axId val="87910272"/>
      </c:barChart>
      <c:catAx>
        <c:axId val="87908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7910272"/>
        <c:crosses val="autoZero"/>
        <c:auto val="1"/>
        <c:lblAlgn val="ctr"/>
        <c:lblOffset val="100"/>
        <c:noMultiLvlLbl val="0"/>
      </c:catAx>
      <c:valAx>
        <c:axId val="8791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7908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0.384077731523451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N=1,797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920550362471537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N=860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5360586665211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N=27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36423675880824E-16"/>
                  <c:y val="-4.56601954405294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N=6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'DR3153'!$C$27:$C$30</c:f>
              <c:strCache>
                <c:ptCount val="4"/>
                <c:pt idx="0">
                  <c:v>Active</c:v>
                </c:pt>
                <c:pt idx="1">
                  <c:v>Inactive</c:v>
                </c:pt>
                <c:pt idx="2">
                  <c:v>Died</c:v>
                </c:pt>
                <c:pt idx="3">
                  <c:v>Moved</c:v>
                </c:pt>
              </c:strCache>
            </c:strRef>
          </c:cat>
          <c:val>
            <c:numRef>
              <c:f>'DR3153'!$B$27:$B$30</c:f>
              <c:numCache>
                <c:formatCode>0.0%</c:formatCode>
                <c:ptCount val="4"/>
                <c:pt idx="0">
                  <c:v>0.66802973977695168</c:v>
                </c:pt>
                <c:pt idx="1">
                  <c:v>0.31970260223048325</c:v>
                </c:pt>
                <c:pt idx="2">
                  <c:v>1.0037174721189592E-2</c:v>
                </c:pt>
                <c:pt idx="3">
                  <c:v>2.2304832713754648E-3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00671488"/>
        <c:axId val="100674560"/>
      </c:barChart>
      <c:catAx>
        <c:axId val="100671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Enrollment Status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0674560"/>
        <c:crosses val="autoZero"/>
        <c:auto val="1"/>
        <c:lblAlgn val="ctr"/>
        <c:lblOffset val="100"/>
        <c:noMultiLvlLbl val="0"/>
      </c:catAx>
      <c:valAx>
        <c:axId val="100674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00671488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0.34799</cdr:x>
      <cdr:y>0.46584</cdr:y>
    </cdr:from>
    <cdr:to>
      <cdr:x>0.67388</cdr:x>
      <cdr:y>0.54342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0" y="1916855"/>
          <a:ext cx="2711768" cy="31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en-US" sz="2000" b="1" spc="-50" dirty="0">
              <a:solidFill>
                <a:schemeClr val="bg1"/>
              </a:solidFill>
              <a:latin typeface="+mj-lt"/>
            </a:rPr>
            <a:t>Min. 43.7% (</a:t>
          </a:r>
          <a:r>
            <a:rPr lang="en-US" sz="2000" b="1" spc="-50" baseline="0" dirty="0">
              <a:solidFill>
                <a:schemeClr val="bg1"/>
              </a:solidFill>
              <a:latin typeface="+mj-lt"/>
            </a:rPr>
            <a:t>Est</a:t>
          </a:r>
          <a:r>
            <a:rPr lang="en-US" sz="2000" b="1" spc="-50" dirty="0">
              <a:solidFill>
                <a:schemeClr val="bg1"/>
              </a:solidFill>
              <a:latin typeface="+mj-lt"/>
            </a:rPr>
            <a:t>. 55.5%)</a:t>
          </a:r>
          <a:endParaRPr lang="en-US" sz="2200" b="1" spc="-50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Nelson@MarionHealth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8.xlsx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ryanwhiteindy.org/" TargetMode="Externa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2015-poverty-guidelines" TargetMode="External"/><Relationship Id="rId2" Type="http://schemas.openxmlformats.org/officeDocument/2006/relationships/hyperlink" Target="http://hab.hrsa.gov/abouthab/part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Ryan White Part A &amp; Minority AIDS Initiative Service Utilization in the Indianapolis Transitional Grant Area: FY 2016-2017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June 1, 2017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Tammie L. Nelson, MPH, CPH</a:t>
            </a:r>
          </a:p>
          <a:p>
            <a:pPr algn="ctr"/>
            <a:r>
              <a:rPr lang="en-US" sz="1800" cap="none" dirty="0" smtClean="0">
                <a:solidFill>
                  <a:schemeClr val="tx1"/>
                </a:solidFill>
                <a:hlinkClick r:id="rId4"/>
              </a:rPr>
              <a:t>TNelson@MarionHealth.org</a:t>
            </a:r>
            <a:endParaRPr lang="en-US" sz="1800" cap="none" dirty="0" smtClean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53818"/>
              </p:ext>
            </p:extLst>
          </p:nvPr>
        </p:nvGraphicFramePr>
        <p:xfrm>
          <a:off x="304800" y="666750"/>
          <a:ext cx="8458200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6" name="Worksheet" r:id="rId4" imgW="8458327" imgH="5886442" progId="Excel.Sheet.12">
                  <p:embed/>
                </p:oleObj>
              </mc:Choice>
              <mc:Fallback>
                <p:oleObj name="Worksheet" r:id="rId4" imgW="8458327" imgH="58864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666750"/>
                        <a:ext cx="8458200" cy="588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3484"/>
              </p:ext>
            </p:extLst>
          </p:nvPr>
        </p:nvGraphicFramePr>
        <p:xfrm>
          <a:off x="342900" y="742950"/>
          <a:ext cx="84582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" name="Worksheet" r:id="rId4" imgW="8458327" imgH="2914743" progId="Excel.Sheet.12">
                  <p:embed/>
                </p:oleObj>
              </mc:Choice>
              <mc:Fallback>
                <p:oleObj name="Worksheet" r:id="rId4" imgW="8458327" imgH="29147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" y="742950"/>
                        <a:ext cx="8458200" cy="291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2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Part A and MAI Service Utilization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Utilization: FY 2016-2017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During FY 2016-2017: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2,690 </a:t>
            </a:r>
            <a:r>
              <a:rPr lang="en-US" sz="2200" dirty="0">
                <a:sym typeface="Wingdings" panose="05000000000000000000" pitchFamily="2" charset="2"/>
              </a:rPr>
              <a:t>unique clients utilized </a:t>
            </a:r>
            <a:r>
              <a:rPr lang="en-US" sz="2200" dirty="0" smtClean="0">
                <a:sym typeface="Wingdings" panose="05000000000000000000" pitchFamily="2" charset="2"/>
              </a:rPr>
              <a:t>27,952 units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service excluding 7,664 EIS tests administered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Core </a:t>
            </a:r>
            <a:r>
              <a:rPr lang="en-US" sz="2200" dirty="0" smtClean="0">
                <a:sym typeface="Wingdings" panose="05000000000000000000" pitchFamily="2" charset="2"/>
              </a:rPr>
              <a:t>Medical </a:t>
            </a:r>
            <a:r>
              <a:rPr lang="en-US" sz="2200" dirty="0">
                <a:sym typeface="Wingdings" panose="05000000000000000000" pitchFamily="2" charset="2"/>
              </a:rPr>
              <a:t>accounted for </a:t>
            </a:r>
            <a:r>
              <a:rPr lang="en-US" sz="2200" dirty="0" smtClean="0">
                <a:sym typeface="Wingdings" panose="05000000000000000000" pitchFamily="2" charset="2"/>
              </a:rPr>
              <a:t>63.9% </a:t>
            </a:r>
            <a:r>
              <a:rPr lang="en-US" sz="2200" dirty="0">
                <a:sym typeface="Wingdings" panose="05000000000000000000" pitchFamily="2" charset="2"/>
              </a:rPr>
              <a:t>of Part A/MAI service units and </a:t>
            </a:r>
            <a:r>
              <a:rPr lang="en-US" sz="2200" dirty="0" smtClean="0">
                <a:sym typeface="Wingdings" panose="05000000000000000000" pitchFamily="2" charset="2"/>
              </a:rPr>
              <a:t>75.3%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dollars spent at </a:t>
            </a:r>
            <a:r>
              <a:rPr lang="en-US" sz="2200" dirty="0">
                <a:sym typeface="Wingdings" panose="05000000000000000000" pitchFamily="2" charset="2"/>
              </a:rPr>
              <a:t>an average cost of </a:t>
            </a:r>
            <a:r>
              <a:rPr lang="en-US" sz="2200" dirty="0" smtClean="0">
                <a:sym typeface="Wingdings" panose="05000000000000000000" pitchFamily="2" charset="2"/>
              </a:rPr>
              <a:t>$121 per </a:t>
            </a:r>
            <a:r>
              <a:rPr lang="en-US" sz="2200" dirty="0">
                <a:sym typeface="Wingdings" panose="05000000000000000000" pitchFamily="2" charset="2"/>
              </a:rPr>
              <a:t>unit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 Services accounted for </a:t>
            </a:r>
            <a:r>
              <a:rPr lang="en-US" sz="2200" dirty="0" smtClean="0">
                <a:sym typeface="Wingdings" panose="05000000000000000000" pitchFamily="2" charset="2"/>
              </a:rPr>
              <a:t>36.1% </a:t>
            </a:r>
            <a:r>
              <a:rPr lang="en-US" sz="2200" dirty="0">
                <a:sym typeface="Wingdings" panose="05000000000000000000" pitchFamily="2" charset="2"/>
              </a:rPr>
              <a:t>of Part A/MAI service units and </a:t>
            </a:r>
            <a:r>
              <a:rPr lang="en-US" sz="2200" dirty="0" smtClean="0">
                <a:sym typeface="Wingdings" panose="05000000000000000000" pitchFamily="2" charset="2"/>
              </a:rPr>
              <a:t>24.7%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dollars spent </a:t>
            </a:r>
            <a:r>
              <a:rPr lang="en-US" sz="2200" dirty="0">
                <a:sym typeface="Wingdings" panose="05000000000000000000" pitchFamily="2" charset="2"/>
              </a:rPr>
              <a:t>at an average cost of </a:t>
            </a:r>
            <a:r>
              <a:rPr lang="en-US" sz="2200" dirty="0" smtClean="0">
                <a:sym typeface="Wingdings" panose="05000000000000000000" pitchFamily="2" charset="2"/>
              </a:rPr>
              <a:t>$70 per unit</a:t>
            </a:r>
            <a:endParaRPr 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04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Utilization: FY 2016-2017 vs. FY 2015-2016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The number of clients and services utilized increased considerably during FY 2016-2017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Number of clients increased 5.5% (2,690 v. 2,549)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EIS tests </a:t>
            </a:r>
            <a:r>
              <a:rPr lang="en-US" sz="2200" dirty="0" smtClean="0">
                <a:sym typeface="Wingdings" panose="05000000000000000000" pitchFamily="2" charset="2"/>
              </a:rPr>
              <a:t>decreased 2.5% </a:t>
            </a:r>
            <a:r>
              <a:rPr lang="en-US" sz="2200" dirty="0">
                <a:sym typeface="Wingdings" panose="05000000000000000000" pitchFamily="2" charset="2"/>
              </a:rPr>
              <a:t>(</a:t>
            </a:r>
            <a:r>
              <a:rPr lang="en-US" sz="2200" dirty="0" smtClean="0">
                <a:sym typeface="Wingdings" panose="05000000000000000000" pitchFamily="2" charset="2"/>
              </a:rPr>
              <a:t>7,664 </a:t>
            </a:r>
            <a:r>
              <a:rPr lang="en-US" sz="2200" dirty="0">
                <a:sym typeface="Wingdings" panose="05000000000000000000" pitchFamily="2" charset="2"/>
              </a:rPr>
              <a:t>v. </a:t>
            </a:r>
            <a:r>
              <a:rPr lang="en-US" sz="2200" dirty="0" smtClean="0">
                <a:sym typeface="Wingdings" panose="05000000000000000000" pitchFamily="2" charset="2"/>
              </a:rPr>
              <a:t>7,858)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Units of non-EIS service increased 4.2% (27,952 v. 26,825)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Cost per client decreased 1.7% ($1,354 v. $1,378)</a:t>
            </a:r>
          </a:p>
        </p:txBody>
      </p:sp>
    </p:spTree>
    <p:extLst>
      <p:ext uri="{BB962C8B-B14F-4D97-AF65-F5344CB8AC3E}">
        <p14:creationId xmlns:p14="http://schemas.microsoft.com/office/powerpoint/2010/main" val="31542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Core Medical </a:t>
            </a:r>
            <a:r>
              <a:rPr lang="en-US" sz="4400" i="1" dirty="0" smtClean="0"/>
              <a:t>Services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2016-2017 v. FY 2015-2016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668889"/>
              </p:ext>
            </p:extLst>
          </p:nvPr>
        </p:nvGraphicFramePr>
        <p:xfrm>
          <a:off x="228600" y="16764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2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2016-2017 v. FY 2015-2016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152917"/>
              </p:ext>
            </p:extLst>
          </p:nvPr>
        </p:nvGraphicFramePr>
        <p:xfrm>
          <a:off x="228600" y="17526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4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2016-2017 v. FY 2015-2016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436269"/>
              </p:ext>
            </p:extLst>
          </p:nvPr>
        </p:nvGraphicFramePr>
        <p:xfrm>
          <a:off x="228600" y="1524000"/>
          <a:ext cx="868680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2016-2017 v. FY 2015-2016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793087"/>
              </p:ext>
            </p:extLst>
          </p:nvPr>
        </p:nvGraphicFramePr>
        <p:xfrm>
          <a:off x="228600" y="1524000"/>
          <a:ext cx="868680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 </a:t>
            </a:r>
            <a:r>
              <a:rPr lang="en-US" dirty="0"/>
              <a:t>provide the Ryan White Planning Council with information necessary for </a:t>
            </a:r>
            <a:r>
              <a:rPr lang="en-US" dirty="0" smtClean="0"/>
              <a:t>FY 2018-2019 priority </a:t>
            </a:r>
            <a:r>
              <a:rPr lang="en-US" dirty="0"/>
              <a:t>setting and </a:t>
            </a:r>
            <a:r>
              <a:rPr lang="en-US" dirty="0" smtClean="0"/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Early Intervention Services (EIS)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21.5% of Part A/MAI services utilized and 10.3%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7,568 clients, a decrease of 4% from FY15 (N=7,858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1.0 service unit per client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$50 per client, a decrease of 18.8% from FY15 ($61)</a:t>
            </a:r>
          </a:p>
        </p:txBody>
      </p:sp>
    </p:spTree>
    <p:extLst>
      <p:ext uri="{BB962C8B-B14F-4D97-AF65-F5344CB8AC3E}">
        <p14:creationId xmlns:p14="http://schemas.microsoft.com/office/powerpoint/2010/main" val="4342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Case Management (Including Treatment Adherence)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23.4% of Part A/MAI services utilized and 30.4%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2,225 clients, an increase of 12.4% from FY15 (N=1,980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3.7 service units per client, an increase of 29.5% from FY15 (N=2.9)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$496.74 per client, an increase of 27.8% from FY15 ($388.77)</a:t>
            </a:r>
          </a:p>
        </p:txBody>
      </p:sp>
    </p:spTree>
    <p:extLst>
      <p:ext uri="{BB962C8B-B14F-4D97-AF65-F5344CB8AC3E}">
        <p14:creationId xmlns:p14="http://schemas.microsoft.com/office/powerpoint/2010/main" val="2976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Outpatient Ambulatory/Primary Medical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10.7% of Part A/MAI services utilized and 18%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531 clients, an increase of 2.5% from FY15 (N=518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7.2 service units per client, a decrease of 25.3% from FY15 (N=9.6)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$1,234.81 per client, a decrease of 18.1% from FY15 ($1,507.99)</a:t>
            </a:r>
          </a:p>
        </p:txBody>
      </p:sp>
    </p:spTree>
    <p:extLst>
      <p:ext uri="{BB962C8B-B14F-4D97-AF65-F5344CB8AC3E}">
        <p14:creationId xmlns:p14="http://schemas.microsoft.com/office/powerpoint/2010/main" val="21713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Mental Health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5.2% of Part A/MAI services utilized and 6.6%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273 clients, a decrease of 5.9% from FY15 (N=290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6.8 service units per client, an increase of 18.5% from FY15 (N=5.7)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$880.53 per client, an increase of 86.3% from FY15 ($473)</a:t>
            </a:r>
          </a:p>
        </p:txBody>
      </p:sp>
    </p:spTree>
    <p:extLst>
      <p:ext uri="{BB962C8B-B14F-4D97-AF65-F5344CB8AC3E}">
        <p14:creationId xmlns:p14="http://schemas.microsoft.com/office/powerpoint/2010/main" val="9608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Oral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0.9% of Part A/MAI services utilized and 1.5%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102 clients, a decrease of 22.7% from FY15 (N=132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3.0 service units per client, a decrease of 36.9% from FY15 (N=4.8)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$550.81 per client, a decrease of 17.6% from FY15 ($668)</a:t>
            </a:r>
          </a:p>
        </p:txBody>
      </p:sp>
    </p:spTree>
    <p:extLst>
      <p:ext uri="{BB962C8B-B14F-4D97-AF65-F5344CB8AC3E}">
        <p14:creationId xmlns:p14="http://schemas.microsoft.com/office/powerpoint/2010/main" val="36733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AIDS Pharmacy Assistance (Local)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0.6% of Part A/MAI services utilized and 3.7%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97 clients, a decrease of 2.0% from FY15 (N=99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2.3 service units per client - no change from FY15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$1,390.79 per client, a decrease of 0.9% from FY15 ($1,404)</a:t>
            </a:r>
          </a:p>
        </p:txBody>
      </p:sp>
    </p:spTree>
    <p:extLst>
      <p:ext uri="{BB962C8B-B14F-4D97-AF65-F5344CB8AC3E}">
        <p14:creationId xmlns:p14="http://schemas.microsoft.com/office/powerpoint/2010/main" val="24162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Insurance Premium &amp; Cost Sharing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0.9% of Part A/MAI services utilized and 4.1%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42 clients, an decrease of 12.5% from FY15 (N=48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7.5 service units per client, an increase of 4.3% from FY15 (N=7.1)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$3,570.93 per client, a decrease of 5.8% from FY15 ($3,792)</a:t>
            </a:r>
          </a:p>
        </p:txBody>
      </p:sp>
    </p:spTree>
    <p:extLst>
      <p:ext uri="{BB962C8B-B14F-4D97-AF65-F5344CB8AC3E}">
        <p14:creationId xmlns:p14="http://schemas.microsoft.com/office/powerpoint/2010/main" val="2855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Substance Abuse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0.3% of Part A/MAI services utilized and 0.4%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33 clients, a decrease of 25.0% from FY15 (N=44)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3.3 service units per client, a decrease of 55.4% from FY15 (N=7.5)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$494.79 per client, a decrease of 54.0% from FY15 ($1,076)</a:t>
            </a:r>
          </a:p>
        </p:txBody>
      </p:sp>
    </p:spTree>
    <p:extLst>
      <p:ext uri="{BB962C8B-B14F-4D97-AF65-F5344CB8AC3E}">
        <p14:creationId xmlns:p14="http://schemas.microsoft.com/office/powerpoint/2010/main" val="26134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Nutrition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0.4% of Part A/MAI services utilized and 0.2%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80 clients, an increase of 515.4% from FY15 (N=13)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1.7 service units per client, an increase of 59.0% from FY15 (N=1.1)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$110.31 per client, an increase of 52.6% from FY15 ($72)</a:t>
            </a:r>
          </a:p>
        </p:txBody>
      </p:sp>
    </p:spTree>
    <p:extLst>
      <p:ext uri="{BB962C8B-B14F-4D97-AF65-F5344CB8AC3E}">
        <p14:creationId xmlns:p14="http://schemas.microsoft.com/office/powerpoint/2010/main" val="16204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</a:t>
            </a:r>
            <a:r>
              <a:rPr lang="en-US" sz="4400" i="1" dirty="0" smtClean="0"/>
              <a:t>Support Services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The Indianapolis Transitional Grant Area 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2016-2017 v. FY 2015-2016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035092"/>
              </p:ext>
            </p:extLst>
          </p:nvPr>
        </p:nvGraphicFramePr>
        <p:xfrm>
          <a:off x="228600" y="1676400"/>
          <a:ext cx="8686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2016-2017 v. FY 2015-2016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470537"/>
              </p:ext>
            </p:extLst>
          </p:nvPr>
        </p:nvGraphicFramePr>
        <p:xfrm>
          <a:off x="228600" y="1676400"/>
          <a:ext cx="8686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6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2016-2017 v. FY 2015-2016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064094"/>
              </p:ext>
            </p:extLst>
          </p:nvPr>
        </p:nvGraphicFramePr>
        <p:xfrm>
          <a:off x="228600" y="1676400"/>
          <a:ext cx="8686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2016-2017 v. FY 2015-2016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874006"/>
              </p:ext>
            </p:extLst>
          </p:nvPr>
        </p:nvGraphicFramePr>
        <p:xfrm>
          <a:off x="228600" y="1676400"/>
          <a:ext cx="8686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8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Non-Medical 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16.7% of Part A/MAI services utilized and 12.5%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2,225 clients, an increase of 0.1% from FY15 (N=2,223)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2.7 service units per client, an increase of 3.5% from FY15 (N=2.6)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$204.22 per client, an increase of 6.7% from FY15 ($191)</a:t>
            </a:r>
          </a:p>
        </p:txBody>
      </p:sp>
    </p:spTree>
    <p:extLst>
      <p:ext uri="{BB962C8B-B14F-4D97-AF65-F5344CB8AC3E}">
        <p14:creationId xmlns:p14="http://schemas.microsoft.com/office/powerpoint/2010/main" val="40175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Education/Risk Reduction (HE/RR)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4.3% of Part A/MAI services utilized and 2.3%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507 clients, a decrease of 54.3% from FY15 (N=1,110)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3.0 service units per client – no change from FY15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$165.81 per client, an increase of 118.9% from FY15 ($76)</a:t>
            </a:r>
          </a:p>
        </p:txBody>
      </p:sp>
    </p:spTree>
    <p:extLst>
      <p:ext uri="{BB962C8B-B14F-4D97-AF65-F5344CB8AC3E}">
        <p14:creationId xmlns:p14="http://schemas.microsoft.com/office/powerpoint/2010/main" val="40292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1.6% of Part A/MAI services utilized and 0.6%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250 clients, a decrease of 44.3% from FY15 (N=449)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2.3 service units per client, an increase of 128.8% from FY15 (N=1.0)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$88.38 per client, a decrease of 44.0% from FY15 ($158)</a:t>
            </a:r>
          </a:p>
        </p:txBody>
      </p:sp>
    </p:spTree>
    <p:extLst>
      <p:ext uri="{BB962C8B-B14F-4D97-AF65-F5344CB8AC3E}">
        <p14:creationId xmlns:p14="http://schemas.microsoft.com/office/powerpoint/2010/main" val="42028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2.5% of Part A/MAI services utilized and 0.8%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406 clients, a decrease of 0.7% from FY15 (N=409)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2.2 service units per client – no change from FY15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$73.92 per client, a decrease of 5.1% from FY15 ($78)</a:t>
            </a:r>
          </a:p>
        </p:txBody>
      </p:sp>
    </p:spTree>
    <p:extLst>
      <p:ext uri="{BB962C8B-B14F-4D97-AF65-F5344CB8AC3E}">
        <p14:creationId xmlns:p14="http://schemas.microsoft.com/office/powerpoint/2010/main" val="37871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Medical Transportation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8.3% of Part A/MAI services utilized and 2.2%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351 clients, an increase of 2.0% from FY15 (N=344)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8.4 service units per client, an increase of 87.2% from FY15 (N=4.5)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$227.26 per client, an increase of 45.2% from FY15 ($157)</a:t>
            </a:r>
          </a:p>
        </p:txBody>
      </p:sp>
    </p:spTree>
    <p:extLst>
      <p:ext uri="{BB962C8B-B14F-4D97-AF65-F5344CB8AC3E}">
        <p14:creationId xmlns:p14="http://schemas.microsoft.com/office/powerpoint/2010/main" val="8902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0.6% of Part A/MAI services utilized and 3.0%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160 clients, a decrease of 1.2% from FY15 (N=162)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1.3 service units per client, an increase of 8.8% from FY15 (N=1.2)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$692.06 per client, an increase of 3.4% from FY15 ($669)</a:t>
            </a:r>
          </a:p>
        </p:txBody>
      </p:sp>
    </p:spTree>
    <p:extLst>
      <p:ext uri="{BB962C8B-B14F-4D97-AF65-F5344CB8AC3E}">
        <p14:creationId xmlns:p14="http://schemas.microsoft.com/office/powerpoint/2010/main" val="30051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Indianapolis TGA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Ten Central Indiana counties with an estimated population of </a:t>
            </a:r>
            <a:r>
              <a:rPr lang="en-US" b="1" dirty="0" smtClean="0">
                <a:solidFill>
                  <a:srgbClr val="C00000"/>
                </a:solidFill>
              </a:rPr>
              <a:t>1.86 million</a:t>
            </a:r>
            <a:r>
              <a:rPr lang="en-US" baseline="30000" dirty="0" smtClean="0"/>
              <a:t>1</a:t>
            </a:r>
            <a:r>
              <a:rPr lang="en-US" dirty="0" smtClean="0"/>
              <a:t> (6% increase since 2010)</a:t>
            </a:r>
            <a:r>
              <a:rPr lang="en-US" baseline="30000" dirty="0" smtClean="0"/>
              <a:t>2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42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0.7% of Part A/MAI services utilized and 1.3%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153 clients, an increase of 22.4% from FY15 (N=125)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1.5 service units per client, an increase of 4.7% from FY15 (N=1.4)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$315.35 per client, an increase of 6.3% from FY15 ($297)</a:t>
            </a:r>
          </a:p>
        </p:txBody>
      </p:sp>
    </p:spTree>
    <p:extLst>
      <p:ext uri="{BB962C8B-B14F-4D97-AF65-F5344CB8AC3E}">
        <p14:creationId xmlns:p14="http://schemas.microsoft.com/office/powerpoint/2010/main" val="8514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Psychosocial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0.3% of Part A/MAI services utilized and 0.8%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43 clients, a decrease of 30.6% from FY15 (N=62)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2.6 service units per client, a decrease of 31.6% from FY15 (N=3.8)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$664.91 per client, an increase of 49.5% from FY15 ($445)</a:t>
            </a:r>
          </a:p>
        </p:txBody>
      </p:sp>
    </p:spTree>
    <p:extLst>
      <p:ext uri="{BB962C8B-B14F-4D97-AF65-F5344CB8AC3E}">
        <p14:creationId xmlns:p14="http://schemas.microsoft.com/office/powerpoint/2010/main" val="39679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Legal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0.5% of Part A/MAI services utilized and 0.5%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72 clients, an increase of 18.0% from FY15 (N=61)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2.3 service units per client, a decrease of 32.8% from FY15 (N=3.4)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$248.07 per client, a decrease of 31.6% from FY15 ($362)</a:t>
            </a:r>
          </a:p>
        </p:txBody>
      </p:sp>
    </p:spTree>
    <p:extLst>
      <p:ext uri="{BB962C8B-B14F-4D97-AF65-F5344CB8AC3E}">
        <p14:creationId xmlns:p14="http://schemas.microsoft.com/office/powerpoint/2010/main" val="42879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Linguistic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0.8% of Part A/MAI services utilized and 0.6%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44 clients – no change from FY15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6.5 service units per client, an increase of 94.5% from FY15 (N=3.3)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$488.34 per client, an increase of 90.8% from FY15 ($256)</a:t>
            </a:r>
          </a:p>
        </p:txBody>
      </p:sp>
    </p:spTree>
    <p:extLst>
      <p:ext uri="{BB962C8B-B14F-4D97-AF65-F5344CB8AC3E}">
        <p14:creationId xmlns:p14="http://schemas.microsoft.com/office/powerpoint/2010/main" val="23016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Part A/MAI Client Profile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Client Status and Time Enrolled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During </a:t>
            </a:r>
            <a:r>
              <a:rPr lang="en-US" dirty="0" smtClean="0">
                <a:sym typeface="Wingdings" panose="05000000000000000000" pitchFamily="2" charset="2"/>
              </a:rPr>
              <a:t>FY 2016-2017, </a:t>
            </a:r>
            <a:r>
              <a:rPr lang="en-US" dirty="0">
                <a:sym typeface="Wingdings" panose="05000000000000000000" pitchFamily="2" charset="2"/>
              </a:rPr>
              <a:t>a total of </a:t>
            </a:r>
            <a:r>
              <a:rPr lang="en-US" dirty="0" smtClean="0">
                <a:sym typeface="Wingdings" panose="05000000000000000000" pitchFamily="2" charset="2"/>
              </a:rPr>
              <a:t>2,690 </a:t>
            </a:r>
            <a:r>
              <a:rPr lang="en-US" dirty="0">
                <a:sym typeface="Wingdings" panose="05000000000000000000" pitchFamily="2" charset="2"/>
              </a:rPr>
              <a:t>unique clients utilized Part A and/or MAI </a:t>
            </a:r>
            <a:r>
              <a:rPr lang="en-US" dirty="0" smtClean="0">
                <a:sym typeface="Wingdings" panose="05000000000000000000" pitchFamily="2" charset="2"/>
              </a:rPr>
              <a:t>services, an increase of 5.5% over FY 2015-2016 (N=2,549)</a:t>
            </a:r>
            <a:endParaRPr lang="en-US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Of clients served, 66.8% (N=1,797) have an active </a:t>
            </a:r>
            <a:r>
              <a:rPr lang="en-US" dirty="0">
                <a:sym typeface="Wingdings" panose="05000000000000000000" pitchFamily="2" charset="2"/>
              </a:rPr>
              <a:t>client </a:t>
            </a:r>
            <a:r>
              <a:rPr lang="en-US" dirty="0" smtClean="0">
                <a:sym typeface="Wingdings" panose="05000000000000000000" pitchFamily="2" charset="2"/>
              </a:rPr>
              <a:t>status, a decrease of 1.6% over FY 2015-2016 (67.9%)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Of unique </a:t>
            </a:r>
            <a:r>
              <a:rPr lang="en-US" dirty="0">
                <a:sym typeface="Wingdings" panose="05000000000000000000" pitchFamily="2" charset="2"/>
              </a:rPr>
              <a:t>clients </a:t>
            </a:r>
            <a:r>
              <a:rPr lang="en-US" dirty="0" smtClean="0">
                <a:sym typeface="Wingdings" panose="05000000000000000000" pitchFamily="2" charset="2"/>
              </a:rPr>
              <a:t>served, 10.9% (N=292) </a:t>
            </a:r>
            <a:r>
              <a:rPr lang="en-US" dirty="0">
                <a:sym typeface="Wingdings" panose="05000000000000000000" pitchFamily="2" charset="2"/>
              </a:rPr>
              <a:t>applied for and accessed Ryan White services for the first time </a:t>
            </a:r>
            <a:r>
              <a:rPr lang="en-US" dirty="0" smtClean="0">
                <a:sym typeface="Wingdings" panose="05000000000000000000" pitchFamily="2" charset="2"/>
              </a:rPr>
              <a:t>– About the same as FY 2015-2016 (11%)</a:t>
            </a:r>
          </a:p>
          <a:p>
            <a:pPr marL="182880" lvl="1">
              <a:spcAft>
                <a:spcPts val="1200"/>
              </a:spcAft>
            </a:pPr>
            <a:r>
              <a:rPr lang="en-US" sz="2400" dirty="0" smtClean="0">
                <a:sym typeface="Wingdings" panose="05000000000000000000" pitchFamily="2" charset="2"/>
              </a:rPr>
              <a:t>Clients </a:t>
            </a:r>
            <a:r>
              <a:rPr lang="en-US" sz="2400" dirty="0">
                <a:sym typeface="Wingdings" panose="05000000000000000000" pitchFamily="2" charset="2"/>
              </a:rPr>
              <a:t>were enrolled </a:t>
            </a:r>
            <a:r>
              <a:rPr lang="en-US" sz="2400" dirty="0" smtClean="0">
                <a:sym typeface="Wingdings" panose="05000000000000000000" pitchFamily="2" charset="2"/>
              </a:rPr>
              <a:t>from </a:t>
            </a:r>
            <a:r>
              <a:rPr lang="en-US" sz="2400" dirty="0">
                <a:sym typeface="Wingdings" panose="05000000000000000000" pitchFamily="2" charset="2"/>
              </a:rPr>
              <a:t>&lt;1 to 52 weeks with an average duration of </a:t>
            </a:r>
            <a:r>
              <a:rPr lang="en-US" sz="2400" dirty="0" smtClean="0">
                <a:sym typeface="Wingdings" panose="05000000000000000000" pitchFamily="2" charset="2"/>
              </a:rPr>
              <a:t>35.7 weeks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75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Enrollment Status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9801"/>
              </p:ext>
            </p:extLst>
          </p:nvPr>
        </p:nvGraphicFramePr>
        <p:xfrm>
          <a:off x="228600" y="1524000"/>
          <a:ext cx="8686800" cy="519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9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Gender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038261"/>
              </p:ext>
            </p:extLst>
          </p:nvPr>
        </p:nvGraphicFramePr>
        <p:xfrm>
          <a:off x="457200" y="1676400"/>
          <a:ext cx="8229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8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Current Age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86592"/>
              </p:ext>
            </p:extLst>
          </p:nvPr>
        </p:nvGraphicFramePr>
        <p:xfrm>
          <a:off x="228600" y="1524000"/>
          <a:ext cx="8686800" cy="522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48318"/>
              </p:ext>
            </p:extLst>
          </p:nvPr>
        </p:nvGraphicFramePr>
        <p:xfrm>
          <a:off x="228600" y="1524000"/>
          <a:ext cx="8686800" cy="522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Population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88% of the TGA’s population in orange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46% reside inside Indianapolis city limits</a:t>
            </a:r>
            <a:r>
              <a:rPr lang="en-US" baseline="30000" dirty="0" smtClean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6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HIV Status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088295"/>
              </p:ext>
            </p:extLst>
          </p:nvPr>
        </p:nvGraphicFramePr>
        <p:xfrm>
          <a:off x="457200" y="1752600"/>
          <a:ext cx="8229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23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Exposure Category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5718"/>
              </p:ext>
            </p:extLst>
          </p:nvPr>
        </p:nvGraphicFramePr>
        <p:xfrm>
          <a:off x="228600" y="1524000"/>
          <a:ext cx="8686800" cy="522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71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Poverty Level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491357"/>
              </p:ext>
            </p:extLst>
          </p:nvPr>
        </p:nvGraphicFramePr>
        <p:xfrm>
          <a:off x="469107" y="1295400"/>
          <a:ext cx="8205787" cy="535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County of Residence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67200" y="1828800"/>
            <a:ext cx="45720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</a:t>
            </a:r>
            <a:r>
              <a:rPr lang="en-US" sz="2600" dirty="0" smtClean="0">
                <a:sym typeface="Wingdings" panose="05000000000000000000" pitchFamily="2" charset="2"/>
              </a:rPr>
              <a:t>FY 2016, 45.5% of PLWH/A in the TGA utilized Part A/MAI services (2,690 of 5,907) – </a:t>
            </a:r>
            <a:r>
              <a:rPr lang="en-US" sz="2600" i="1" dirty="0" smtClean="0">
                <a:sym typeface="Wingdings" panose="05000000000000000000" pitchFamily="2" charset="2"/>
              </a:rPr>
              <a:t>up from 44.9%</a:t>
            </a:r>
            <a:endParaRPr lang="en-US" sz="2600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49.3%</a:t>
            </a:r>
            <a:r>
              <a:rPr lang="en-US" sz="2200" dirty="0" smtClean="0">
                <a:sym typeface="Wingdings" panose="05000000000000000000" pitchFamily="2" charset="2"/>
              </a:rPr>
              <a:t> of Marion County PLWH/A accessed services – </a:t>
            </a:r>
            <a:r>
              <a:rPr lang="en-US" sz="2200" i="1" dirty="0" smtClean="0">
                <a:sym typeface="Wingdings" panose="05000000000000000000" pitchFamily="2" charset="2"/>
              </a:rPr>
              <a:t>up from 49.0%</a:t>
            </a: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23.8%</a:t>
            </a:r>
            <a:r>
              <a:rPr lang="en-US" sz="2200" dirty="0" smtClean="0">
                <a:sym typeface="Wingdings" panose="05000000000000000000" pitchFamily="2" charset="2"/>
              </a:rPr>
              <a:t> of PLWH/A in the outlying counties accessed services – </a:t>
            </a:r>
            <a:r>
              <a:rPr lang="en-US" sz="2200" i="1" dirty="0" smtClean="0">
                <a:sym typeface="Wingdings" panose="05000000000000000000" pitchFamily="2" charset="2"/>
              </a:rPr>
              <a:t>up from 20.0%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159627"/>
              </p:ext>
            </p:extLst>
          </p:nvPr>
        </p:nvGraphicFramePr>
        <p:xfrm>
          <a:off x="533400" y="1666875"/>
          <a:ext cx="343852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5" name="Worksheet" r:id="rId4" imgW="3438507" imgH="4810216" progId="Excel.Sheet.12">
                  <p:embed/>
                </p:oleObj>
              </mc:Choice>
              <mc:Fallback>
                <p:oleObj name="Worksheet" r:id="rId4" imgW="3438507" imgH="48102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666875"/>
                        <a:ext cx="3438525" cy="481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503" y="6412468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 missing = 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32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nelson\Desktop\utilization\JPEGS\RW_TGA_Density_Landsca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4180" r="2714" b="1932"/>
          <a:stretch/>
        </p:blipFill>
        <p:spPr bwMode="auto">
          <a:xfrm>
            <a:off x="137160" y="10477"/>
            <a:ext cx="8869680" cy="68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nelson\Desktop\utilization\JPEGS\RW_Clients_Density_landsca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289" r="2971" b="1766"/>
          <a:stretch/>
        </p:blipFill>
        <p:spPr bwMode="auto">
          <a:xfrm>
            <a:off x="137160" y="45461"/>
            <a:ext cx="8869680" cy="676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HIV Continuum of Care in the TGA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450" r="4201" b="20063"/>
          <a:stretch/>
        </p:blipFill>
        <p:spPr>
          <a:xfrm>
            <a:off x="0" y="4533873"/>
            <a:ext cx="4206240" cy="2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HIV Care Continuum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Linked to Care</a:t>
            </a:r>
            <a:r>
              <a:rPr lang="en-US" sz="2200" dirty="0" smtClean="0">
                <a:sym typeface="Wingdings" panose="05000000000000000000" pitchFamily="2" charset="2"/>
              </a:rPr>
              <a:t>: People newly diagnosed with HIV during FY 2016 who received a CD4/viral load test within 90 days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Retained in Care</a:t>
            </a:r>
            <a:r>
              <a:rPr lang="en-US" sz="2200" dirty="0" smtClean="0">
                <a:sym typeface="Wingdings" panose="05000000000000000000" pitchFamily="2" charset="2"/>
              </a:rPr>
              <a:t>: Residents living with HIV/AIDS with 2+ CD4/viral load tests </a:t>
            </a:r>
            <a:r>
              <a:rPr lang="en-US" sz="2200" dirty="0">
                <a:sym typeface="Wingdings" panose="05000000000000000000" pitchFamily="2" charset="2"/>
              </a:rPr>
              <a:t>performed at least 3 months </a:t>
            </a:r>
            <a:r>
              <a:rPr lang="en-US" sz="2200" dirty="0" smtClean="0">
                <a:sym typeface="Wingdings" panose="05000000000000000000" pitchFamily="2" charset="2"/>
              </a:rPr>
              <a:t>apart in FY 2016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Antiretroviral Therapy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who received a prescription for antiretroviral therapy in FY 2016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Viral Load Suppression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with a FY 2016 viral load result &lt;200 RNA copies/mL</a:t>
            </a:r>
          </a:p>
          <a:p>
            <a:pPr>
              <a:spcAft>
                <a:spcPts val="1200"/>
              </a:spcAft>
            </a:pP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1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Ryan White Clients v. Non-Client PLWH/A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232657"/>
              </p:ext>
            </p:extLst>
          </p:nvPr>
        </p:nvGraphicFramePr>
        <p:xfrm>
          <a:off x="373380" y="1676400"/>
          <a:ext cx="83210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5842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The National HIV/AIDS Strategy goal is 30 days until linkage to care. When using that benchmark, only 65.0% of RWSP clients and 67.1% of non-RWSP clients were linked to care.</a:t>
            </a:r>
          </a:p>
        </p:txBody>
      </p:sp>
    </p:spTree>
    <p:extLst>
      <p:ext uri="{BB962C8B-B14F-4D97-AF65-F5344CB8AC3E}">
        <p14:creationId xmlns:p14="http://schemas.microsoft.com/office/powerpoint/2010/main" val="37232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Overview of Part A </a:t>
            </a:r>
            <a:r>
              <a:rPr lang="en-US" sz="4400" i="1" dirty="0" smtClean="0"/>
              <a:t>and </a:t>
            </a:r>
            <a:r>
              <a:rPr lang="en-US" sz="4400" i="1" dirty="0"/>
              <a:t>Minority AIDS Initiative (MAI</a:t>
            </a:r>
            <a:r>
              <a:rPr lang="en-US" sz="4400" i="1" dirty="0" smtClean="0"/>
              <a:t>) Funding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Michael Wallace</a:t>
            </a:r>
            <a:endParaRPr lang="en-US" sz="1800" b="1" dirty="0"/>
          </a:p>
          <a:p>
            <a:pPr marL="0" indent="0" algn="ctr">
              <a:buNone/>
            </a:pPr>
            <a:r>
              <a:rPr lang="en-US" sz="1800" dirty="0" smtClean="0"/>
              <a:t>Director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 smtClean="0"/>
              <a:t>Tammie L. Nelson, MPH, CPH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600" dirty="0" smtClean="0"/>
              <a:t>Ryan White HIV Services Program</a:t>
            </a:r>
          </a:p>
          <a:p>
            <a:pPr marL="0" indent="0" algn="ctr">
              <a:buNone/>
            </a:pPr>
            <a:r>
              <a:rPr lang="en-US" sz="1600" dirty="0" smtClean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 smtClean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2"/>
              </a:rPr>
              <a:t>http://RyanWhiteIndy.org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</a:t>
            </a:r>
            <a:r>
              <a:rPr lang="en-US" sz="1300" dirty="0" smtClean="0"/>
              <a:t> </a:t>
            </a:r>
            <a:r>
              <a:rPr lang="en-US" sz="1300" dirty="0"/>
              <a:t>U.S. Census Bureau. (2016). Annual estimates of the resident population: April 1, 2010 to July 1, 2015. U.S. Census Bureau, Population Division. Release dates: For the United States, regions, divisions, states, and Puerto Rico Commonwealth, December 2015; For counties and Puerto Rico municipios, March 2016</a:t>
            </a:r>
            <a:r>
              <a:rPr lang="en-US" sz="1300" dirty="0" smtClean="0"/>
              <a:t>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</a:t>
            </a:r>
            <a:r>
              <a:rPr lang="en-US" sz="1300" dirty="0"/>
              <a:t> U.S. Census Bureau. (2002). Time series of Indiana intercensal population estimates by county: April 1, 1990 to April 1, 2000. Table CO-EST2001-12-18. Release date April 17, 2002</a:t>
            </a:r>
            <a:r>
              <a:rPr lang="en-US" sz="1300" dirty="0" smtClean="0"/>
              <a:t>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3</a:t>
            </a:r>
            <a:r>
              <a:rPr lang="en-US" sz="1300" dirty="0"/>
              <a:t> U.S. Census Bureau. (2011). Intercensal estimates of the resident population for counties of Indiana: April 1, 2000 to July 1, 2010. Table CO-EST00INT-01-18</a:t>
            </a:r>
            <a:r>
              <a:rPr lang="en-US" sz="1300" dirty="0" smtClean="0"/>
              <a:t>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4</a:t>
            </a:r>
            <a:r>
              <a:rPr lang="en-US" sz="1300" dirty="0" smtClean="0"/>
              <a:t> Glenn</a:t>
            </a:r>
            <a:r>
              <a:rPr lang="en-US" sz="1300" dirty="0"/>
              <a:t>, R. (2011). </a:t>
            </a:r>
            <a:r>
              <a:rPr lang="en-US" sz="1300" i="1" dirty="0"/>
              <a:t>Demographics &amp; trends: Indianapolis, Marion County &amp; the Indianapolis region</a:t>
            </a:r>
            <a:r>
              <a:rPr lang="en-US" sz="1300" dirty="0"/>
              <a:t>. Department of Metropolitan Development: City of Indianapolis.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5</a:t>
            </a:r>
            <a:r>
              <a:rPr lang="en-US" sz="1300" dirty="0" smtClean="0"/>
              <a:t> </a:t>
            </a:r>
            <a:r>
              <a:rPr lang="en-US" sz="1300" dirty="0"/>
              <a:t>Health </a:t>
            </a:r>
            <a:r>
              <a:rPr lang="en-US" sz="1300" dirty="0" smtClean="0"/>
              <a:t>Resources and Services Administration. (2014</a:t>
            </a:r>
            <a:r>
              <a:rPr lang="en-US" sz="1300" dirty="0"/>
              <a:t>). About the Ryan White HIV/AIDS </a:t>
            </a:r>
            <a:r>
              <a:rPr lang="en-US" sz="1300" dirty="0" smtClean="0"/>
              <a:t>program – About Part A: Grants to emerging metropolitan &amp; transitional grant areas. Washington D.C.: U.S. Department of Health and Human Services. </a:t>
            </a:r>
            <a:r>
              <a:rPr lang="en-US" sz="1300" dirty="0"/>
              <a:t>Available at </a:t>
            </a: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hab.hrsa.gov/abouthab/parta.html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6</a:t>
            </a:r>
            <a:r>
              <a:rPr lang="en-US" sz="1300" dirty="0" smtClean="0"/>
              <a:t> Ryan White HIV Services Program. (2014). Ryan White Information Services Enterprise (RISE). Indianapolis: Marion County Public Health Department.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7</a:t>
            </a:r>
            <a:r>
              <a:rPr lang="en-US" sz="1300" dirty="0" smtClean="0"/>
              <a:t> Centers </a:t>
            </a:r>
            <a:r>
              <a:rPr lang="en-US" sz="1300" dirty="0"/>
              <a:t>for Disease Control and Prevention. (</a:t>
            </a:r>
            <a:r>
              <a:rPr lang="en-US" sz="1300" dirty="0" smtClean="0"/>
              <a:t>2014). </a:t>
            </a:r>
            <a:r>
              <a:rPr lang="en-US" sz="1300" dirty="0"/>
              <a:t>Enhanced HIV/AIDS Reporting System (eHARS). </a:t>
            </a:r>
            <a:r>
              <a:rPr lang="en-US" sz="1300" dirty="0" smtClean="0"/>
              <a:t>Indianapolis: Indiana </a:t>
            </a:r>
            <a:r>
              <a:rPr lang="en-US" sz="1300" dirty="0"/>
              <a:t>State Department of Health</a:t>
            </a:r>
            <a:r>
              <a:rPr lang="en-US" sz="1300" dirty="0" smtClean="0"/>
              <a:t>.</a:t>
            </a:r>
            <a:endParaRPr lang="en-US" sz="1300" dirty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8</a:t>
            </a:r>
            <a:r>
              <a:rPr lang="en-US" sz="1300" dirty="0" smtClean="0"/>
              <a:t> U.S. Department of Health &amp; Human Services. </a:t>
            </a:r>
            <a:r>
              <a:rPr lang="en-US" sz="1300" dirty="0"/>
              <a:t>(</a:t>
            </a:r>
            <a:r>
              <a:rPr lang="en-US" sz="1300" dirty="0" smtClean="0"/>
              <a:t>2015). 2015 poverty guidelines. </a:t>
            </a:r>
            <a:r>
              <a:rPr lang="en-US" sz="1300" dirty="0"/>
              <a:t>Retrieved from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aspe.hhs.gov/2015-poverty-guidelines</a:t>
            </a:r>
            <a:r>
              <a:rPr lang="en-US" sz="1300" dirty="0" smtClean="0"/>
              <a:t>.</a:t>
            </a:r>
            <a:endParaRPr lang="en-US" sz="13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</a:t>
            </a:r>
            <a:r>
              <a:rPr lang="en-US" dirty="0" smtClean="0"/>
              <a:t>MAI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ym typeface="Wingdings" panose="05000000000000000000" pitchFamily="2" charset="2"/>
              </a:rPr>
              <a:t>Part A Funding = Formula + Supplemental</a:t>
            </a:r>
            <a:r>
              <a:rPr lang="en-US" sz="2800" baseline="30000" dirty="0" smtClean="0">
                <a:sym typeface="Wingdings" panose="05000000000000000000" pitchFamily="2" charset="2"/>
              </a:rPr>
              <a:t>5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Formula funds are based on the number of people living with HIV/AIDS (PLWH/A) in the TGA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Supplemental funds are awarded competitively based on demonstrated need and other selective criteria </a:t>
            </a:r>
            <a:endParaRPr lang="en-US" sz="2200" baseline="30000" dirty="0" smtClean="0">
              <a:sym typeface="Wingdings" panose="05000000000000000000" pitchFamily="2" charset="2"/>
            </a:endParaRP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Includes core medical and support services designed to provide a continuum of care for PLWH/A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>
                <a:sym typeface="Wingdings" panose="05000000000000000000" pitchFamily="2" charset="2"/>
              </a:rPr>
              <a:t>Core Medical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Must account for at least 75% of Part A funds allocated for services (without a waiver)</a:t>
            </a: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Support Services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Must be linked to the continuum of care and cannot exceed 25% of Part A funds allocated for services unless a waiver is obtained</a:t>
            </a:r>
          </a:p>
        </p:txBody>
      </p:sp>
    </p:spTree>
    <p:extLst>
      <p:ext uri="{BB962C8B-B14F-4D97-AF65-F5344CB8AC3E}">
        <p14:creationId xmlns:p14="http://schemas.microsoft.com/office/powerpoint/2010/main" val="28167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</a:t>
            </a:r>
            <a:r>
              <a:rPr lang="en-US" dirty="0" smtClean="0"/>
              <a:t>MAI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>
                <a:sym typeface="Wingdings" panose="05000000000000000000" pitchFamily="2" charset="2"/>
              </a:rPr>
              <a:t>MAI Funding</a:t>
            </a:r>
            <a:r>
              <a:rPr lang="en-US" sz="2800" baseline="30000" dirty="0" smtClean="0">
                <a:sym typeface="Wingdings" panose="05000000000000000000" pitchFamily="2" charset="2"/>
              </a:rPr>
              <a:t>5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Funding based on </a:t>
            </a:r>
            <a:r>
              <a:rPr lang="en-US" sz="2200" dirty="0" smtClean="0">
                <a:sym typeface="Wingdings" panose="05000000000000000000" pitchFamily="2" charset="2"/>
              </a:rPr>
              <a:t>distribution </a:t>
            </a:r>
            <a:r>
              <a:rPr lang="en-US" sz="2200" dirty="0">
                <a:sym typeface="Wingdings" panose="05000000000000000000" pitchFamily="2" charset="2"/>
              </a:rPr>
              <a:t>of PLWH/A among racial/ethnic minorities residing in the TGA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Supports services for minority populations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>
                <a:sym typeface="Wingdings" panose="05000000000000000000" pitchFamily="2" charset="2"/>
              </a:rPr>
              <a:t>Data Sources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Utilization data collected using </a:t>
            </a:r>
            <a:r>
              <a:rPr lang="en-US" sz="2200" dirty="0">
                <a:sym typeface="Wingdings" panose="05000000000000000000" pitchFamily="2" charset="2"/>
              </a:rPr>
              <a:t>the </a:t>
            </a:r>
            <a:r>
              <a:rPr lang="en-US" sz="2200" i="1" dirty="0">
                <a:sym typeface="Wingdings" panose="05000000000000000000" pitchFamily="2" charset="2"/>
              </a:rPr>
              <a:t>Ryan White Information Services Enterprise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(RISE) database</a:t>
            </a:r>
            <a:r>
              <a:rPr lang="en-US" sz="2200" baseline="30000" dirty="0" smtClean="0">
                <a:sym typeface="Wingdings" panose="05000000000000000000" pitchFamily="2" charset="2"/>
              </a:rPr>
              <a:t>6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Clinical and outcomes data collected using RISE, CAREWare, and the </a:t>
            </a:r>
            <a:r>
              <a:rPr lang="en-US" sz="2200" i="1" dirty="0" smtClean="0">
                <a:sym typeface="Wingdings" panose="05000000000000000000" pitchFamily="2" charset="2"/>
              </a:rPr>
              <a:t>Enhanced HIV/AIDS Reporting System</a:t>
            </a:r>
            <a:r>
              <a:rPr lang="en-US" sz="2200" dirty="0" smtClean="0">
                <a:sym typeface="Wingdings" panose="05000000000000000000" pitchFamily="2" charset="2"/>
              </a:rPr>
              <a:t> (eHARS) database</a:t>
            </a:r>
            <a:r>
              <a:rPr lang="en-US" sz="2200" baseline="30000" dirty="0" smtClean="0">
                <a:sym typeface="Wingdings" panose="05000000000000000000" pitchFamily="2" charset="2"/>
              </a:rPr>
              <a:t>7</a:t>
            </a:r>
            <a:endParaRPr lang="en-US" sz="2200" baseline="30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48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All Parts Spending in the Indianapolis </a:t>
            </a:r>
            <a:r>
              <a:rPr lang="en-US" sz="4400" i="1" dirty="0" smtClean="0"/>
              <a:t>TGA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16130</TotalTime>
  <Words>2569</Words>
  <Application>Microsoft Office PowerPoint</Application>
  <PresentationFormat>On-screen Show (4:3)</PresentationFormat>
  <Paragraphs>276</Paragraphs>
  <Slides>62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Clarity</vt:lpstr>
      <vt:lpstr>Worksheet</vt:lpstr>
      <vt:lpstr>Ryan White Part A &amp; Minority AIDS Initiative Service Utilization in the Indianapolis Transitional Grant Area: FY 2016-2017 </vt:lpstr>
      <vt:lpstr>Objective</vt:lpstr>
      <vt:lpstr>PowerPoint Presentation</vt:lpstr>
      <vt:lpstr>Indianapolis TGA Population</vt:lpstr>
      <vt:lpstr>TGA Population Center</vt:lpstr>
      <vt:lpstr>PowerPoint Presentation</vt:lpstr>
      <vt:lpstr>Overview of Part A and MAI Funding</vt:lpstr>
      <vt:lpstr>Overview of Part A and MAI Funding</vt:lpstr>
      <vt:lpstr>PowerPoint Presentation</vt:lpstr>
      <vt:lpstr>PowerPoint Presentation</vt:lpstr>
      <vt:lpstr>PowerPoint Presentation</vt:lpstr>
      <vt:lpstr>PowerPoint Presentation</vt:lpstr>
      <vt:lpstr>Part A/MAI Utilization: FY 2016-2017</vt:lpstr>
      <vt:lpstr>Part A/MAI Utilization: FY 2016-2017 vs. FY 2015-2016</vt:lpstr>
      <vt:lpstr>PowerPoint Presentation</vt:lpstr>
      <vt:lpstr>Utilization in FY 2016-2017 v. FY 2015-2016</vt:lpstr>
      <vt:lpstr>Utilization in FY 2016-2017 v. FY 2015-2016</vt:lpstr>
      <vt:lpstr>Utilization in FY 2016-2017 v. FY 2015-2016</vt:lpstr>
      <vt:lpstr>Utilization in FY 2016-2017 v. FY 2015-2016</vt:lpstr>
      <vt:lpstr>Early Intervention Services (EIS)</vt:lpstr>
      <vt:lpstr>Medical Case Management (Including Treatment Adherence)</vt:lpstr>
      <vt:lpstr>Outpatient Ambulatory/Primary Medical Care</vt:lpstr>
      <vt:lpstr>Mental Health Services</vt:lpstr>
      <vt:lpstr>Oral Health Care</vt:lpstr>
      <vt:lpstr>AIDS Pharmacy Assistance (Local)</vt:lpstr>
      <vt:lpstr>Health Insurance Premium &amp; Cost Sharing Assistance</vt:lpstr>
      <vt:lpstr>Substance Abuse Services</vt:lpstr>
      <vt:lpstr>Nutrition Services</vt:lpstr>
      <vt:lpstr>PowerPoint Presentation</vt:lpstr>
      <vt:lpstr>Utilization in FY 2016-2017 v. FY 2015-2016</vt:lpstr>
      <vt:lpstr>Utilization in FY 2016-2017 v. FY 2015-2016</vt:lpstr>
      <vt:lpstr>Utilization in FY 2016-2017 v. FY 2015-2016</vt:lpstr>
      <vt:lpstr>Utilization in FY 2016-2017 v. FY 2015-2016</vt:lpstr>
      <vt:lpstr>Non-Medical Case Management</vt:lpstr>
      <vt:lpstr>Health Education/Risk Reduction (HE/RR)</vt:lpstr>
      <vt:lpstr>Outreach Services</vt:lpstr>
      <vt:lpstr>Emergency Financial: Food</vt:lpstr>
      <vt:lpstr>Medical Transportation Services</vt:lpstr>
      <vt:lpstr>Short Term Housing</vt:lpstr>
      <vt:lpstr>Emergency Financial: Utilities</vt:lpstr>
      <vt:lpstr>Psychosocial Services</vt:lpstr>
      <vt:lpstr>Legal Services</vt:lpstr>
      <vt:lpstr>Linguistic Services</vt:lpstr>
      <vt:lpstr>PowerPoint Presentation</vt:lpstr>
      <vt:lpstr>Client Status and Time Enrolled</vt:lpstr>
      <vt:lpstr>Part A/MAI Clients by Enrollment Status</vt:lpstr>
      <vt:lpstr>Part A/MAI Clients by Gender</vt:lpstr>
      <vt:lpstr>Part A/MAI Clients by Current Age</vt:lpstr>
      <vt:lpstr>Part A/MAI Clients by Race/Ethnicity</vt:lpstr>
      <vt:lpstr>Part A/MAI Clients by HIV Status</vt:lpstr>
      <vt:lpstr>Part A/MAI Clients by Exposure Category</vt:lpstr>
      <vt:lpstr>Part A/MAI Clients by Poverty Level</vt:lpstr>
      <vt:lpstr>Part A/MAI Clients by County of Residence</vt:lpstr>
      <vt:lpstr>PowerPoint Presentation</vt:lpstr>
      <vt:lpstr>PowerPoint Presentation</vt:lpstr>
      <vt:lpstr>PowerPoint Presentation</vt:lpstr>
      <vt:lpstr>HIV Care Continuum Definitions</vt:lpstr>
      <vt:lpstr>Ryan White Clients v. Non-Client PLWH/A</vt:lpstr>
      <vt:lpstr>PowerPoint Presentation</vt:lpstr>
      <vt:lpstr>PowerPoint Presentation</vt:lpstr>
      <vt:lpstr>PowerPoint Presentation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Jill Carr</cp:lastModifiedBy>
  <cp:revision>1891</cp:revision>
  <cp:lastPrinted>2015-06-30T17:33:16Z</cp:lastPrinted>
  <dcterms:created xsi:type="dcterms:W3CDTF">2013-05-01T21:28:56Z</dcterms:created>
  <dcterms:modified xsi:type="dcterms:W3CDTF">2017-06-02T12:57:48Z</dcterms:modified>
  <cp:contentStatus>In progress</cp:contentStatus>
</cp:coreProperties>
</file>