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6.xml" ContentType="application/vnd.openxmlformats-officedocument.drawingml.chart+xml"/>
  <Override PartName="/ppt/notesSlides/notesSlide27.xml" ContentType="application/vnd.openxmlformats-officedocument.presentationml.notesSlide+xml"/>
  <Override PartName="/ppt/charts/chart7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59.xml" ContentType="application/vnd.openxmlformats-officedocument.presentationml.notesSl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8"/>
  </p:notesMasterIdLst>
  <p:handoutMasterIdLst>
    <p:handoutMasterId r:id="rId79"/>
  </p:handoutMasterIdLst>
  <p:sldIdLst>
    <p:sldId id="256" r:id="rId2"/>
    <p:sldId id="417" r:id="rId3"/>
    <p:sldId id="418" r:id="rId4"/>
    <p:sldId id="532" r:id="rId5"/>
    <p:sldId id="533" r:id="rId6"/>
    <p:sldId id="456" r:id="rId7"/>
    <p:sldId id="258" r:id="rId8"/>
    <p:sldId id="535" r:id="rId9"/>
    <p:sldId id="521" r:id="rId10"/>
    <p:sldId id="534" r:id="rId11"/>
    <p:sldId id="458" r:id="rId12"/>
    <p:sldId id="539" r:id="rId13"/>
    <p:sldId id="616" r:id="rId14"/>
    <p:sldId id="617" r:id="rId15"/>
    <p:sldId id="541" r:id="rId16"/>
    <p:sldId id="552" r:id="rId17"/>
    <p:sldId id="644" r:id="rId18"/>
    <p:sldId id="544" r:id="rId19"/>
    <p:sldId id="622" r:id="rId20"/>
    <p:sldId id="546" r:id="rId21"/>
    <p:sldId id="547" r:id="rId22"/>
    <p:sldId id="626" r:id="rId23"/>
    <p:sldId id="549" r:id="rId24"/>
    <p:sldId id="555" r:id="rId25"/>
    <p:sldId id="627" r:id="rId26"/>
    <p:sldId id="628" r:id="rId27"/>
    <p:sldId id="629" r:id="rId28"/>
    <p:sldId id="568" r:id="rId29"/>
    <p:sldId id="648" r:id="rId30"/>
    <p:sldId id="558" r:id="rId31"/>
    <p:sldId id="631" r:id="rId32"/>
    <p:sldId id="559" r:id="rId33"/>
    <p:sldId id="570" r:id="rId34"/>
    <p:sldId id="645" r:id="rId35"/>
    <p:sldId id="561" r:id="rId36"/>
    <p:sldId id="562" r:id="rId37"/>
    <p:sldId id="564" r:id="rId38"/>
    <p:sldId id="566" r:id="rId39"/>
    <p:sldId id="567" r:id="rId40"/>
    <p:sldId id="575" r:id="rId41"/>
    <p:sldId id="576" r:id="rId42"/>
    <p:sldId id="578" r:id="rId43"/>
    <p:sldId id="580" r:id="rId44"/>
    <p:sldId id="593" r:id="rId45"/>
    <p:sldId id="595" r:id="rId46"/>
    <p:sldId id="596" r:id="rId47"/>
    <p:sldId id="579" r:id="rId48"/>
    <p:sldId id="594" r:id="rId49"/>
    <p:sldId id="598" r:id="rId50"/>
    <p:sldId id="633" r:id="rId51"/>
    <p:sldId id="634" r:id="rId52"/>
    <p:sldId id="581" r:id="rId53"/>
    <p:sldId id="390" r:id="rId54"/>
    <p:sldId id="485" r:id="rId55"/>
    <p:sldId id="486" r:id="rId56"/>
    <p:sldId id="602" r:id="rId57"/>
    <p:sldId id="646" r:id="rId58"/>
    <p:sldId id="649" r:id="rId59"/>
    <p:sldId id="647" r:id="rId60"/>
    <p:sldId id="606" r:id="rId61"/>
    <p:sldId id="608" r:id="rId62"/>
    <p:sldId id="635" r:id="rId63"/>
    <p:sldId id="639" r:id="rId64"/>
    <p:sldId id="640" r:id="rId65"/>
    <p:sldId id="641" r:id="rId66"/>
    <p:sldId id="642" r:id="rId67"/>
    <p:sldId id="643" r:id="rId68"/>
    <p:sldId id="490" r:id="rId69"/>
    <p:sldId id="303" r:id="rId70"/>
    <p:sldId id="507" r:id="rId71"/>
    <p:sldId id="491" r:id="rId72"/>
    <p:sldId id="270" r:id="rId73"/>
    <p:sldId id="508" r:id="rId74"/>
    <p:sldId id="509" r:id="rId75"/>
    <p:sldId id="611" r:id="rId76"/>
    <p:sldId id="632" r:id="rId7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F0E"/>
    <a:srgbClr val="009E47"/>
    <a:srgbClr val="6A3D9A"/>
    <a:srgbClr val="003A47"/>
    <a:srgbClr val="FF7F00"/>
    <a:srgbClr val="81FB25"/>
    <a:srgbClr val="D7191C"/>
    <a:srgbClr val="236C99"/>
    <a:srgbClr val="2B83BA"/>
    <a:srgbClr val="91B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84106" autoAdjust="0"/>
  </p:normalViewPr>
  <p:slideViewPr>
    <p:cSldViewPr>
      <p:cViewPr>
        <p:scale>
          <a:sx n="66" d="100"/>
          <a:sy n="66" d="100"/>
        </p:scale>
        <p:origin x="-116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371587926509185"/>
          <c:y val="0.11342592592592593"/>
          <c:w val="0.63055555555555554"/>
          <c:h val="0.88657407407407407"/>
        </c:manualLayout>
      </c:layout>
      <c:doughnut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Sheet1!$A$5:$A$12</c:f>
              <c:strCache>
                <c:ptCount val="8"/>
                <c:pt idx="0">
                  <c:v>&lt;15</c:v>
                </c:pt>
                <c:pt idx="1">
                  <c:v>15-19</c:v>
                </c:pt>
                <c:pt idx="2">
                  <c:v>20-24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65+</c:v>
                </c:pt>
              </c:strCache>
            </c:strRef>
          </c:cat>
          <c:val>
            <c:numRef>
              <c:f>Sheet1!$B$5:$B$12</c:f>
              <c:numCache>
                <c:formatCode>General</c:formatCode>
                <c:ptCount val="8"/>
                <c:pt idx="0">
                  <c:v>396259</c:v>
                </c:pt>
                <c:pt idx="1">
                  <c:v>123296</c:v>
                </c:pt>
                <c:pt idx="2">
                  <c:v>121631</c:v>
                </c:pt>
                <c:pt idx="3">
                  <c:v>267939</c:v>
                </c:pt>
                <c:pt idx="4">
                  <c:v>252621</c:v>
                </c:pt>
                <c:pt idx="5">
                  <c:v>256082</c:v>
                </c:pt>
                <c:pt idx="6">
                  <c:v>227544</c:v>
                </c:pt>
                <c:pt idx="7">
                  <c:v>231532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Sheet1!$C$29</c:f>
              <c:strCache>
                <c:ptCount val="1"/>
                <c:pt idx="0">
                  <c:v>Non-Clients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Pt>
            <c:idx val="5"/>
            <c:invertIfNegative val="0"/>
            <c:bubble3D val="0"/>
          </c:dPt>
          <c:cat>
            <c:strRef>
              <c:f>Sheet1!$A$30:$A$33</c:f>
              <c:strCache>
                <c:ptCount val="4"/>
                <c:pt idx="0">
                  <c:v>Virally Suppressed</c:v>
                </c:pt>
                <c:pt idx="1">
                  <c:v>ART Rx</c:v>
                </c:pt>
                <c:pt idx="2">
                  <c:v>Retained in Care</c:v>
                </c:pt>
                <c:pt idx="3">
                  <c:v>Linked to Care *</c:v>
                </c:pt>
              </c:strCache>
            </c:strRef>
          </c:cat>
          <c:val>
            <c:numRef>
              <c:f>Sheet1!$C$30:$C$33</c:f>
              <c:numCache>
                <c:formatCode>General</c:formatCode>
                <c:ptCount val="4"/>
                <c:pt idx="0" formatCode="0.0%">
                  <c:v>0.5</c:v>
                </c:pt>
                <c:pt idx="2" formatCode="0.0%">
                  <c:v>0.35399999999999998</c:v>
                </c:pt>
                <c:pt idx="3" formatCode="0.0%">
                  <c:v>0.75600000000000001</c:v>
                </c:pt>
              </c:numCache>
            </c:numRef>
          </c:val>
        </c:ser>
        <c:ser>
          <c:idx val="1"/>
          <c:order val="1"/>
          <c:tx>
            <c:strRef>
              <c:f>Sheet1!$B$29</c:f>
              <c:strCache>
                <c:ptCount val="1"/>
                <c:pt idx="0">
                  <c:v>RWSP Clients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8064A2">
                  <a:lumMod val="75000"/>
                </a:srgb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1"/>
              <c:delete val="1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Sheet1!$A$30:$A$33</c:f>
              <c:strCache>
                <c:ptCount val="4"/>
                <c:pt idx="0">
                  <c:v>Virally Suppressed</c:v>
                </c:pt>
                <c:pt idx="1">
                  <c:v>ART Rx</c:v>
                </c:pt>
                <c:pt idx="2">
                  <c:v>Retained in Care</c:v>
                </c:pt>
                <c:pt idx="3">
                  <c:v>Linked to Care *</c:v>
                </c:pt>
              </c:strCache>
            </c:strRef>
          </c:cat>
          <c:val>
            <c:numRef>
              <c:f>Sheet1!$B$30:$B$33</c:f>
              <c:numCache>
                <c:formatCode>0.0%</c:formatCode>
                <c:ptCount val="4"/>
                <c:pt idx="0">
                  <c:v>0.69399999999999995</c:v>
                </c:pt>
                <c:pt idx="1">
                  <c:v>0.55500000000000005</c:v>
                </c:pt>
                <c:pt idx="2">
                  <c:v>0.624</c:v>
                </c:pt>
                <c:pt idx="3">
                  <c:v>0.879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26047360"/>
        <c:axId val="126051840"/>
      </c:barChart>
      <c:catAx>
        <c:axId val="126047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6051840"/>
        <c:crosses val="autoZero"/>
        <c:auto val="1"/>
        <c:lblAlgn val="ctr"/>
        <c:lblOffset val="100"/>
        <c:noMultiLvlLbl val="0"/>
      </c:catAx>
      <c:valAx>
        <c:axId val="126051840"/>
        <c:scaling>
          <c:orientation val="minMax"/>
          <c:max val="1"/>
        </c:scaling>
        <c:delete val="1"/>
        <c:axPos val="b"/>
        <c:majorGridlines/>
        <c:numFmt formatCode="0%" sourceLinked="0"/>
        <c:majorTickMark val="out"/>
        <c:minorTickMark val="none"/>
        <c:tickLblPos val="nextTo"/>
        <c:crossAx val="1260473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607325526616866"/>
          <c:y val="0.89964834256829007"/>
          <c:w val="0.54709964139098"/>
          <c:h val="9.733644405560415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1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9847145669291338"/>
                  <c:y val="-0.24700714494021581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White
73%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/>
                      <a:t>Black
15%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183080417216827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Hispanic
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221409102364999E-2"/>
                  <c:y val="9.8039215686274508E-4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Asian/PI
3%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b="0"/>
                    </a:pPr>
                    <a:r>
                      <a:rPr lang="en-US" b="0" dirty="0"/>
                      <a:t>Other
2%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'DR3255 TGA Pop Ests'!$A$31:$A$35</c:f>
              <c:strCache>
                <c:ptCount val="5"/>
                <c:pt idx="0">
                  <c:v>White, not Hispanic</c:v>
                </c:pt>
                <c:pt idx="1">
                  <c:v>Black, not Hispanic</c:v>
                </c:pt>
                <c:pt idx="2">
                  <c:v>Hispanic</c:v>
                </c:pt>
                <c:pt idx="3">
                  <c:v>Asian/Pacific Islander</c:v>
                </c:pt>
                <c:pt idx="4">
                  <c:v>Other</c:v>
                </c:pt>
              </c:strCache>
            </c:strRef>
          </c:cat>
          <c:val>
            <c:numRef>
              <c:f>'DR3255 TGA Pop Ests'!$B$31:$B$35</c:f>
              <c:numCache>
                <c:formatCode>General</c:formatCode>
                <c:ptCount val="5"/>
                <c:pt idx="0">
                  <c:v>1367282</c:v>
                </c:pt>
                <c:pt idx="1">
                  <c:v>287879</c:v>
                </c:pt>
                <c:pt idx="2">
                  <c:v>124617</c:v>
                </c:pt>
                <c:pt idx="3">
                  <c:v>56695</c:v>
                </c:pt>
                <c:pt idx="4">
                  <c:v>40430</c:v>
                </c:pt>
              </c:numCache>
            </c:numRef>
          </c:val>
        </c:ser>
        <c:ser>
          <c:idx val="1"/>
          <c:order val="1"/>
          <c:cat>
            <c:strRef>
              <c:f>'DR3255 TGA Pop Ests'!$A$31:$A$35</c:f>
              <c:strCache>
                <c:ptCount val="5"/>
                <c:pt idx="0">
                  <c:v>White, not Hispanic</c:v>
                </c:pt>
                <c:pt idx="1">
                  <c:v>Black, not Hispanic</c:v>
                </c:pt>
                <c:pt idx="2">
                  <c:v>Hispanic</c:v>
                </c:pt>
                <c:pt idx="3">
                  <c:v>Asian/Pacific Islander</c:v>
                </c:pt>
                <c:pt idx="4">
                  <c:v>Other</c:v>
                </c:pt>
              </c:strCache>
            </c:strRef>
          </c:cat>
          <c:val>
            <c:numRef>
              <c:f>'DR3255 TGA Pop Ests'!$C$31:$C$35</c:f>
              <c:numCache>
                <c:formatCode>General</c:formatCode>
                <c:ptCount val="5"/>
                <c:pt idx="0">
                  <c:v>0.72847770999999995</c:v>
                </c:pt>
                <c:pt idx="1">
                  <c:v>0.15337979600000001</c:v>
                </c:pt>
                <c:pt idx="2">
                  <c:v>6.6395013000000003E-2</c:v>
                </c:pt>
                <c:pt idx="3">
                  <c:v>3.0206675999999998E-2</c:v>
                </c:pt>
                <c:pt idx="4">
                  <c:v>2.1540804E-2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'Proc 0 - Freq'!$D$7</c:f>
              <c:strCache>
                <c:ptCount val="1"/>
                <c:pt idx="0">
                  <c:v>New HIV (N)</c:v>
                </c:pt>
              </c:strCache>
            </c:strRef>
          </c:tx>
          <c:spPr>
            <a:ln w="31750" cap="flat">
              <a:noFill/>
              <a:bevel/>
            </a:ln>
          </c:spPr>
          <c:marker>
            <c:symbol val="diamond"/>
            <c:size val="10"/>
          </c:marker>
          <c:trendline>
            <c:name>3-Yr. Moving Avg. (HIV)</c:name>
            <c:spPr>
              <a:ln w="28575">
                <a:solidFill>
                  <a:schemeClr val="accent1"/>
                </a:solidFill>
                <a:prstDash val="sysDash"/>
              </a:ln>
            </c:spPr>
            <c:trendlineType val="movingAvg"/>
            <c:period val="3"/>
            <c:dispRSqr val="0"/>
            <c:dispEq val="0"/>
          </c:trendline>
          <c:cat>
            <c:numRef>
              <c:f>'Proc 0 - Freq'!$A$15:$A$41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'Proc 0 - Freq'!$D$15:$D$41</c:f>
              <c:numCache>
                <c:formatCode>General</c:formatCode>
                <c:ptCount val="27"/>
                <c:pt idx="0">
                  <c:v>61</c:v>
                </c:pt>
                <c:pt idx="1">
                  <c:v>71</c:v>
                </c:pt>
                <c:pt idx="2">
                  <c:v>89</c:v>
                </c:pt>
                <c:pt idx="3">
                  <c:v>107</c:v>
                </c:pt>
                <c:pt idx="4">
                  <c:v>93</c:v>
                </c:pt>
                <c:pt idx="5">
                  <c:v>144</c:v>
                </c:pt>
                <c:pt idx="6">
                  <c:v>137</c:v>
                </c:pt>
                <c:pt idx="7">
                  <c:v>137</c:v>
                </c:pt>
                <c:pt idx="8">
                  <c:v>130</c:v>
                </c:pt>
                <c:pt idx="9">
                  <c:v>113</c:v>
                </c:pt>
                <c:pt idx="10">
                  <c:v>150</c:v>
                </c:pt>
                <c:pt idx="11">
                  <c:v>139</c:v>
                </c:pt>
                <c:pt idx="12">
                  <c:v>135</c:v>
                </c:pt>
                <c:pt idx="13">
                  <c:v>166</c:v>
                </c:pt>
                <c:pt idx="14">
                  <c:v>164</c:v>
                </c:pt>
                <c:pt idx="15">
                  <c:v>154</c:v>
                </c:pt>
                <c:pt idx="16">
                  <c:v>181</c:v>
                </c:pt>
                <c:pt idx="17">
                  <c:v>176</c:v>
                </c:pt>
                <c:pt idx="18">
                  <c:v>181</c:v>
                </c:pt>
                <c:pt idx="19">
                  <c:v>179</c:v>
                </c:pt>
                <c:pt idx="20">
                  <c:v>195</c:v>
                </c:pt>
                <c:pt idx="21">
                  <c:v>199</c:v>
                </c:pt>
                <c:pt idx="22">
                  <c:v>193</c:v>
                </c:pt>
                <c:pt idx="23">
                  <c:v>218</c:v>
                </c:pt>
                <c:pt idx="24">
                  <c:v>241</c:v>
                </c:pt>
                <c:pt idx="25">
                  <c:v>225</c:v>
                </c:pt>
                <c:pt idx="26">
                  <c:v>240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'Proc 0 - Freq'!$F$7</c:f>
              <c:strCache>
                <c:ptCount val="1"/>
                <c:pt idx="0">
                  <c:v>TGA Pop. Est. (x10,000)</c:v>
                </c:pt>
              </c:strCache>
            </c:strRef>
          </c:tx>
          <c:spPr>
            <a:ln w="28575" cap="flat" cmpd="sng">
              <a:solidFill>
                <a:schemeClr val="tx1"/>
              </a:solidFill>
              <a:prstDash val="solid"/>
              <a:bevel/>
            </a:ln>
          </c:spPr>
          <c:marker>
            <c:symbol val="none"/>
          </c:marker>
          <c:cat>
            <c:numRef>
              <c:f>'Proc 0 - Freq'!$A$15:$A$41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'Proc 0 - Freq'!$F$15:$F$41</c:f>
              <c:numCache>
                <c:formatCode>#,##0.0</c:formatCode>
                <c:ptCount val="27"/>
                <c:pt idx="0">
                  <c:v>130.0385</c:v>
                </c:pt>
                <c:pt idx="1">
                  <c:v>132.56659999999999</c:v>
                </c:pt>
                <c:pt idx="2">
                  <c:v>134.90170000000001</c:v>
                </c:pt>
                <c:pt idx="3">
                  <c:v>137.28749999999999</c:v>
                </c:pt>
                <c:pt idx="4">
                  <c:v>139.58510000000001</c:v>
                </c:pt>
                <c:pt idx="5">
                  <c:v>141.77449999999999</c:v>
                </c:pt>
                <c:pt idx="6">
                  <c:v>143.96809999999999</c:v>
                </c:pt>
                <c:pt idx="7">
                  <c:v>146.1053</c:v>
                </c:pt>
                <c:pt idx="8">
                  <c:v>148.22300000000001</c:v>
                </c:pt>
                <c:pt idx="9">
                  <c:v>150.61750000000001</c:v>
                </c:pt>
                <c:pt idx="10">
                  <c:v>153.07820000000001</c:v>
                </c:pt>
                <c:pt idx="11">
                  <c:v>155.4289</c:v>
                </c:pt>
                <c:pt idx="12">
                  <c:v>157.55850000000001</c:v>
                </c:pt>
                <c:pt idx="13">
                  <c:v>159.75569999999999</c:v>
                </c:pt>
                <c:pt idx="14">
                  <c:v>161.9273</c:v>
                </c:pt>
                <c:pt idx="15">
                  <c:v>164.2088</c:v>
                </c:pt>
                <c:pt idx="16">
                  <c:v>166.94839999999999</c:v>
                </c:pt>
                <c:pt idx="17">
                  <c:v>169.53120000000001</c:v>
                </c:pt>
                <c:pt idx="18">
                  <c:v>171.8784</c:v>
                </c:pt>
                <c:pt idx="19">
                  <c:v>174.18610000000001</c:v>
                </c:pt>
                <c:pt idx="20">
                  <c:v>175.6241</c:v>
                </c:pt>
                <c:pt idx="21">
                  <c:v>177.91550000000001</c:v>
                </c:pt>
                <c:pt idx="22">
                  <c:v>179.84989999999999</c:v>
                </c:pt>
                <c:pt idx="23">
                  <c:v>182.27760000000001</c:v>
                </c:pt>
                <c:pt idx="24">
                  <c:v>184.12049999999999</c:v>
                </c:pt>
                <c:pt idx="25">
                  <c:v>185.90940000000001</c:v>
                </c:pt>
                <c:pt idx="26">
                  <c:v>187.69030000000001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784256"/>
        <c:axId val="44802432"/>
      </c:lineChart>
      <c:catAx>
        <c:axId val="44784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pc="-100" baseline="0"/>
            </a:pPr>
            <a:endParaRPr lang="en-US"/>
          </a:p>
        </c:txPr>
        <c:crossAx val="44802432"/>
        <c:crosses val="autoZero"/>
        <c:auto val="1"/>
        <c:lblAlgn val="ctr"/>
        <c:lblOffset val="100"/>
        <c:tickLblSkip val="5"/>
        <c:noMultiLvlLbl val="0"/>
      </c:catAx>
      <c:valAx>
        <c:axId val="44802432"/>
        <c:scaling>
          <c:orientation val="minMax"/>
          <c:max val="2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HIV Diagnoses (N)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47842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1419753086419751E-2"/>
          <c:y val="0.89909923405571357"/>
          <c:w val="0.98179012345679029"/>
          <c:h val="8.416337538254931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'Proc 0 - Freq'!$B$7</c:f>
              <c:strCache>
                <c:ptCount val="1"/>
                <c:pt idx="0">
                  <c:v>Late Diagnosis (AIDS &lt; 91 Days)</c:v>
                </c:pt>
              </c:strCache>
            </c:strRef>
          </c:tx>
          <c:spPr>
            <a:solidFill>
              <a:srgbClr val="E66101"/>
            </a:solidFill>
          </c:spPr>
          <c:invertIfNegative val="0"/>
          <c:cat>
            <c:numRef>
              <c:f>'Proc 0 - Freq'!$A$12:$A$42</c:f>
              <c:numCache>
                <c:formatCode>General</c:formatCode>
                <c:ptCount val="31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</c:numCache>
            </c:numRef>
          </c:cat>
          <c:val>
            <c:numRef>
              <c:f>'Proc 0 - Freq'!$B$12:$B$42</c:f>
              <c:numCache>
                <c:formatCode>General</c:formatCode>
                <c:ptCount val="31"/>
                <c:pt idx="0">
                  <c:v>39</c:v>
                </c:pt>
                <c:pt idx="1">
                  <c:v>52</c:v>
                </c:pt>
                <c:pt idx="2">
                  <c:v>97</c:v>
                </c:pt>
                <c:pt idx="3">
                  <c:v>102</c:v>
                </c:pt>
                <c:pt idx="4">
                  <c:v>130</c:v>
                </c:pt>
                <c:pt idx="5">
                  <c:v>94</c:v>
                </c:pt>
                <c:pt idx="6">
                  <c:v>74</c:v>
                </c:pt>
                <c:pt idx="7">
                  <c:v>74</c:v>
                </c:pt>
                <c:pt idx="8">
                  <c:v>64</c:v>
                </c:pt>
                <c:pt idx="9">
                  <c:v>93</c:v>
                </c:pt>
                <c:pt idx="10">
                  <c:v>72</c:v>
                </c:pt>
                <c:pt idx="11">
                  <c:v>55</c:v>
                </c:pt>
                <c:pt idx="12">
                  <c:v>66</c:v>
                </c:pt>
                <c:pt idx="13">
                  <c:v>57</c:v>
                </c:pt>
                <c:pt idx="14">
                  <c:v>59</c:v>
                </c:pt>
                <c:pt idx="15">
                  <c:v>65</c:v>
                </c:pt>
                <c:pt idx="16">
                  <c:v>59</c:v>
                </c:pt>
                <c:pt idx="17">
                  <c:v>67</c:v>
                </c:pt>
                <c:pt idx="18">
                  <c:v>61</c:v>
                </c:pt>
                <c:pt idx="19">
                  <c:v>49</c:v>
                </c:pt>
                <c:pt idx="20">
                  <c:v>56</c:v>
                </c:pt>
                <c:pt idx="21">
                  <c:v>52</c:v>
                </c:pt>
                <c:pt idx="22">
                  <c:v>78</c:v>
                </c:pt>
                <c:pt idx="23">
                  <c:v>59</c:v>
                </c:pt>
                <c:pt idx="24">
                  <c:v>54</c:v>
                </c:pt>
                <c:pt idx="25">
                  <c:v>68</c:v>
                </c:pt>
                <c:pt idx="26">
                  <c:v>57</c:v>
                </c:pt>
                <c:pt idx="27">
                  <c:v>55</c:v>
                </c:pt>
                <c:pt idx="28">
                  <c:v>49</c:v>
                </c:pt>
                <c:pt idx="29">
                  <c:v>42</c:v>
                </c:pt>
                <c:pt idx="30">
                  <c:v>45</c:v>
                </c:pt>
              </c:numCache>
            </c:numRef>
          </c:val>
        </c:ser>
        <c:ser>
          <c:idx val="3"/>
          <c:order val="1"/>
          <c:tx>
            <c:strRef>
              <c:f>'Proc 0 - Freq'!$D$7</c:f>
              <c:strCache>
                <c:ptCount val="1"/>
                <c:pt idx="0">
                  <c:v>HIV non-AIDS for &gt; 1 Year</c:v>
                </c:pt>
              </c:strCache>
            </c:strRef>
          </c:tx>
          <c:spPr>
            <a:solidFill>
              <a:srgbClr val="5E3C99"/>
            </a:solidFill>
          </c:spPr>
          <c:invertIfNegative val="0"/>
          <c:cat>
            <c:numRef>
              <c:f>'Proc 0 - Freq'!$A$12:$A$42</c:f>
              <c:numCache>
                <c:formatCode>General</c:formatCode>
                <c:ptCount val="31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</c:numCache>
            </c:numRef>
          </c:cat>
          <c:val>
            <c:numRef>
              <c:f>'Proc 0 - Freq'!$D$12:$D$42</c:f>
              <c:numCache>
                <c:formatCode>General</c:formatCode>
                <c:ptCount val="31"/>
                <c:pt idx="0">
                  <c:v>71</c:v>
                </c:pt>
                <c:pt idx="1">
                  <c:v>122</c:v>
                </c:pt>
                <c:pt idx="2">
                  <c:v>157</c:v>
                </c:pt>
                <c:pt idx="3">
                  <c:v>153</c:v>
                </c:pt>
                <c:pt idx="4">
                  <c:v>172</c:v>
                </c:pt>
                <c:pt idx="5">
                  <c:v>165</c:v>
                </c:pt>
                <c:pt idx="6">
                  <c:v>156</c:v>
                </c:pt>
                <c:pt idx="7">
                  <c:v>165</c:v>
                </c:pt>
                <c:pt idx="8">
                  <c:v>138</c:v>
                </c:pt>
                <c:pt idx="9">
                  <c:v>154</c:v>
                </c:pt>
                <c:pt idx="10">
                  <c:v>169</c:v>
                </c:pt>
                <c:pt idx="11">
                  <c:v>153</c:v>
                </c:pt>
                <c:pt idx="12">
                  <c:v>129</c:v>
                </c:pt>
                <c:pt idx="13">
                  <c:v>94</c:v>
                </c:pt>
                <c:pt idx="14">
                  <c:v>125</c:v>
                </c:pt>
                <c:pt idx="15">
                  <c:v>120</c:v>
                </c:pt>
                <c:pt idx="16">
                  <c:v>103</c:v>
                </c:pt>
                <c:pt idx="17">
                  <c:v>139</c:v>
                </c:pt>
                <c:pt idx="18">
                  <c:v>132</c:v>
                </c:pt>
                <c:pt idx="19">
                  <c:v>128</c:v>
                </c:pt>
                <c:pt idx="20">
                  <c:v>139</c:v>
                </c:pt>
                <c:pt idx="21">
                  <c:v>135</c:v>
                </c:pt>
                <c:pt idx="22">
                  <c:v>122</c:v>
                </c:pt>
                <c:pt idx="23">
                  <c:v>134</c:v>
                </c:pt>
                <c:pt idx="24">
                  <c:v>145</c:v>
                </c:pt>
                <c:pt idx="25">
                  <c:v>141</c:v>
                </c:pt>
                <c:pt idx="26">
                  <c:v>144</c:v>
                </c:pt>
                <c:pt idx="27">
                  <c:v>171</c:v>
                </c:pt>
                <c:pt idx="28">
                  <c:v>167</c:v>
                </c:pt>
                <c:pt idx="29">
                  <c:v>161</c:v>
                </c:pt>
                <c:pt idx="30">
                  <c:v>173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4219776"/>
        <c:axId val="44683648"/>
      </c:barChart>
      <c:catAx>
        <c:axId val="4421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pc="-100" baseline="0"/>
            </a:pPr>
            <a:endParaRPr lang="en-US"/>
          </a:p>
        </c:txPr>
        <c:crossAx val="44683648"/>
        <c:crosses val="autoZero"/>
        <c:auto val="1"/>
        <c:lblAlgn val="ctr"/>
        <c:lblOffset val="100"/>
        <c:tickMarkSkip val="1"/>
        <c:noMultiLvlLbl val="0"/>
      </c:catAx>
      <c:valAx>
        <c:axId val="446836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HIV Diagnoses (N)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42197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'Proc 0 - Freq'!$B$7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E66101"/>
            </a:solidFill>
          </c:spPr>
          <c:invertIfNegative val="0"/>
          <c:cat>
            <c:numRef>
              <c:f>'Proc 0 - Freq'!$A$15:$A$41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'Proc 0 - Freq'!$B$15:$B$41</c:f>
              <c:numCache>
                <c:formatCode>General</c:formatCode>
                <c:ptCount val="27"/>
                <c:pt idx="0">
                  <c:v>6</c:v>
                </c:pt>
                <c:pt idx="1">
                  <c:v>10</c:v>
                </c:pt>
                <c:pt idx="2">
                  <c:v>15</c:v>
                </c:pt>
                <c:pt idx="3">
                  <c:v>23</c:v>
                </c:pt>
                <c:pt idx="4">
                  <c:v>14</c:v>
                </c:pt>
                <c:pt idx="5">
                  <c:v>27</c:v>
                </c:pt>
                <c:pt idx="6">
                  <c:v>24</c:v>
                </c:pt>
                <c:pt idx="7">
                  <c:v>30</c:v>
                </c:pt>
                <c:pt idx="8">
                  <c:v>21</c:v>
                </c:pt>
                <c:pt idx="9">
                  <c:v>28</c:v>
                </c:pt>
                <c:pt idx="10">
                  <c:v>36</c:v>
                </c:pt>
                <c:pt idx="11">
                  <c:v>36</c:v>
                </c:pt>
                <c:pt idx="12">
                  <c:v>27</c:v>
                </c:pt>
                <c:pt idx="13">
                  <c:v>43</c:v>
                </c:pt>
                <c:pt idx="14">
                  <c:v>33</c:v>
                </c:pt>
                <c:pt idx="15">
                  <c:v>33</c:v>
                </c:pt>
                <c:pt idx="16">
                  <c:v>43</c:v>
                </c:pt>
                <c:pt idx="17">
                  <c:v>41</c:v>
                </c:pt>
                <c:pt idx="18">
                  <c:v>33</c:v>
                </c:pt>
                <c:pt idx="19">
                  <c:v>37</c:v>
                </c:pt>
                <c:pt idx="20">
                  <c:v>39</c:v>
                </c:pt>
                <c:pt idx="21">
                  <c:v>41</c:v>
                </c:pt>
                <c:pt idx="22">
                  <c:v>38</c:v>
                </c:pt>
                <c:pt idx="23">
                  <c:v>46</c:v>
                </c:pt>
                <c:pt idx="24">
                  <c:v>40</c:v>
                </c:pt>
                <c:pt idx="25">
                  <c:v>36</c:v>
                </c:pt>
                <c:pt idx="26">
                  <c:v>47</c:v>
                </c:pt>
              </c:numCache>
            </c:numRef>
          </c:val>
        </c:ser>
        <c:ser>
          <c:idx val="3"/>
          <c:order val="1"/>
          <c:tx>
            <c:strRef>
              <c:f>'Proc 0 - Freq'!$C$7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5E3C99"/>
            </a:solidFill>
          </c:spPr>
          <c:invertIfNegative val="0"/>
          <c:cat>
            <c:numRef>
              <c:f>'Proc 0 - Freq'!$A$15:$A$41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'Proc 0 - Freq'!$C$15:$C$41</c:f>
              <c:numCache>
                <c:formatCode>General</c:formatCode>
                <c:ptCount val="27"/>
                <c:pt idx="0">
                  <c:v>55</c:v>
                </c:pt>
                <c:pt idx="1">
                  <c:v>61</c:v>
                </c:pt>
                <c:pt idx="2">
                  <c:v>74</c:v>
                </c:pt>
                <c:pt idx="3">
                  <c:v>84</c:v>
                </c:pt>
                <c:pt idx="4">
                  <c:v>79</c:v>
                </c:pt>
                <c:pt idx="5">
                  <c:v>117</c:v>
                </c:pt>
                <c:pt idx="6">
                  <c:v>113</c:v>
                </c:pt>
                <c:pt idx="7">
                  <c:v>107</c:v>
                </c:pt>
                <c:pt idx="8">
                  <c:v>109</c:v>
                </c:pt>
                <c:pt idx="9">
                  <c:v>85</c:v>
                </c:pt>
                <c:pt idx="10">
                  <c:v>114</c:v>
                </c:pt>
                <c:pt idx="11">
                  <c:v>103</c:v>
                </c:pt>
                <c:pt idx="12">
                  <c:v>108</c:v>
                </c:pt>
                <c:pt idx="13">
                  <c:v>123</c:v>
                </c:pt>
                <c:pt idx="14">
                  <c:v>131</c:v>
                </c:pt>
                <c:pt idx="15">
                  <c:v>121</c:v>
                </c:pt>
                <c:pt idx="16">
                  <c:v>138</c:v>
                </c:pt>
                <c:pt idx="17">
                  <c:v>135</c:v>
                </c:pt>
                <c:pt idx="18">
                  <c:v>148</c:v>
                </c:pt>
                <c:pt idx="19">
                  <c:v>142</c:v>
                </c:pt>
                <c:pt idx="20">
                  <c:v>156</c:v>
                </c:pt>
                <c:pt idx="21">
                  <c:v>158</c:v>
                </c:pt>
                <c:pt idx="22">
                  <c:v>155</c:v>
                </c:pt>
                <c:pt idx="23">
                  <c:v>172</c:v>
                </c:pt>
                <c:pt idx="24">
                  <c:v>168</c:v>
                </c:pt>
                <c:pt idx="25">
                  <c:v>182</c:v>
                </c:pt>
                <c:pt idx="26">
                  <c:v>193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6518656"/>
        <c:axId val="46520192"/>
      </c:barChart>
      <c:catAx>
        <c:axId val="4651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pc="-100" baseline="0"/>
            </a:pPr>
            <a:endParaRPr lang="en-US"/>
          </a:p>
        </c:txPr>
        <c:crossAx val="46520192"/>
        <c:crosses val="autoZero"/>
        <c:auto val="1"/>
        <c:lblAlgn val="ctr"/>
        <c:lblOffset val="100"/>
        <c:tickMarkSkip val="1"/>
        <c:noMultiLvlLbl val="0"/>
      </c:catAx>
      <c:valAx>
        <c:axId val="465201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HIV Diagnoses (N)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65186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'[Chart in Microsoft PowerPoint]Sheet2'!$V$1</c:f>
              <c:strCache>
                <c:ptCount val="1"/>
                <c:pt idx="0">
                  <c:v>Deaths of PLWH/A in TGA (all deaths and non-HIV deaths)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elete val="1"/>
          </c:dLbls>
          <c:cat>
            <c:numRef>
              <c:f>'[Chart in Microsoft PowerPoint]Sheet2'!$T$3:$T$19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'[Chart in Microsoft PowerPoint]Sheet2'!$V$3:$V$19</c:f>
              <c:numCache>
                <c:formatCode>#,##0</c:formatCode>
                <c:ptCount val="17"/>
                <c:pt idx="0">
                  <c:v>57</c:v>
                </c:pt>
                <c:pt idx="1">
                  <c:v>82</c:v>
                </c:pt>
                <c:pt idx="2">
                  <c:v>71</c:v>
                </c:pt>
                <c:pt idx="3">
                  <c:v>63</c:v>
                </c:pt>
                <c:pt idx="4">
                  <c:v>55</c:v>
                </c:pt>
                <c:pt idx="5">
                  <c:v>69</c:v>
                </c:pt>
                <c:pt idx="6">
                  <c:v>58</c:v>
                </c:pt>
                <c:pt idx="7">
                  <c:v>41</c:v>
                </c:pt>
                <c:pt idx="8">
                  <c:v>66</c:v>
                </c:pt>
                <c:pt idx="9">
                  <c:v>51</c:v>
                </c:pt>
                <c:pt idx="10">
                  <c:v>62</c:v>
                </c:pt>
                <c:pt idx="11">
                  <c:v>69</c:v>
                </c:pt>
                <c:pt idx="12">
                  <c:v>64</c:v>
                </c:pt>
                <c:pt idx="13">
                  <c:v>80</c:v>
                </c:pt>
                <c:pt idx="14">
                  <c:v>58</c:v>
                </c:pt>
                <c:pt idx="15">
                  <c:v>61</c:v>
                </c:pt>
                <c:pt idx="16">
                  <c:v>63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95299456"/>
        <c:axId val="95300992"/>
      </c:barChart>
      <c:catAx>
        <c:axId val="9529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5300992"/>
        <c:crosses val="autoZero"/>
        <c:auto val="1"/>
        <c:lblAlgn val="ctr"/>
        <c:lblOffset val="100"/>
        <c:tickLblSkip val="4"/>
        <c:noMultiLvlLbl val="0"/>
      </c:catAx>
      <c:valAx>
        <c:axId val="953009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Deaths of PLWH/A (N)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95299456"/>
        <c:crosses val="autoZero"/>
        <c:crossBetween val="between"/>
        <c:majorUnit val="15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'[Chart in Microsoft PowerPoint]Sheet2'!$U$2</c:f>
              <c:strCache>
                <c:ptCount val="1"/>
                <c:pt idx="0">
                  <c:v>Underlying Cause of Death was HIV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elete val="1"/>
          </c:dLbls>
          <c:cat>
            <c:numRef>
              <c:f>'[Chart in Microsoft PowerPoint]Sheet2'!$T$3:$T$19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'[Chart in Microsoft PowerPoint]Sheet2'!$U$3:$U$19</c:f>
              <c:numCache>
                <c:formatCode>#,##0</c:formatCode>
                <c:ptCount val="17"/>
                <c:pt idx="0">
                  <c:v>27</c:v>
                </c:pt>
                <c:pt idx="1">
                  <c:v>44</c:v>
                </c:pt>
                <c:pt idx="2">
                  <c:v>43</c:v>
                </c:pt>
                <c:pt idx="3">
                  <c:v>33</c:v>
                </c:pt>
                <c:pt idx="4">
                  <c:v>39</c:v>
                </c:pt>
                <c:pt idx="5">
                  <c:v>43</c:v>
                </c:pt>
                <c:pt idx="6">
                  <c:v>46</c:v>
                </c:pt>
                <c:pt idx="7">
                  <c:v>30</c:v>
                </c:pt>
                <c:pt idx="8">
                  <c:v>53</c:v>
                </c:pt>
                <c:pt idx="9">
                  <c:v>34</c:v>
                </c:pt>
                <c:pt idx="10">
                  <c:v>33</c:v>
                </c:pt>
                <c:pt idx="11">
                  <c:v>25</c:v>
                </c:pt>
                <c:pt idx="12">
                  <c:v>26</c:v>
                </c:pt>
                <c:pt idx="13">
                  <c:v>23</c:v>
                </c:pt>
                <c:pt idx="14">
                  <c:v>14</c:v>
                </c:pt>
                <c:pt idx="15">
                  <c:v>24</c:v>
                </c:pt>
                <c:pt idx="16" formatCode="General">
                  <c:v>21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95328128"/>
        <c:axId val="95329664"/>
      </c:barChart>
      <c:catAx>
        <c:axId val="9532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5329664"/>
        <c:crosses val="autoZero"/>
        <c:auto val="1"/>
        <c:lblAlgn val="ctr"/>
        <c:lblOffset val="100"/>
        <c:tickLblSkip val="4"/>
        <c:noMultiLvlLbl val="0"/>
      </c:catAx>
      <c:valAx>
        <c:axId val="953296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HIV</a:t>
                </a:r>
                <a:r>
                  <a:rPr lang="en-US" baseline="0"/>
                  <a:t> Deaths </a:t>
                </a:r>
                <a:r>
                  <a:rPr lang="en-US"/>
                  <a:t>(N)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95328128"/>
        <c:crosses val="autoZero"/>
        <c:crossBetween val="between"/>
        <c:majorUnit val="15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86865334318716"/>
          <c:y val="5.7047325102880658E-2"/>
          <c:w val="0.82222398137709851"/>
          <c:h val="0.574115388354233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Sheet2!$N$2</c:f>
              <c:strCache>
                <c:ptCount val="1"/>
                <c:pt idx="0">
                  <c:v>HIV (non-AIDS)</c:v>
                </c:pt>
              </c:strCache>
            </c:strRef>
          </c:tx>
          <c:spPr>
            <a:solidFill>
              <a:srgbClr val="998EC3"/>
            </a:solidFill>
            <a:ln w="12700" cap="flat">
              <a:solidFill>
                <a:schemeClr val="tx1"/>
              </a:solidFill>
              <a:prstDash val="solid"/>
              <a:miter lim="800000"/>
            </a:ln>
          </c:spPr>
          <c:invertIfNegative val="0"/>
          <c:cat>
            <c:numRef>
              <c:f>Sheet2!$M$3:$M$19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Sheet2!$N$3:$N$19</c:f>
              <c:numCache>
                <c:formatCode>#,##0</c:formatCode>
                <c:ptCount val="17"/>
                <c:pt idx="0">
                  <c:v>1402</c:v>
                </c:pt>
                <c:pt idx="1">
                  <c:v>1475</c:v>
                </c:pt>
                <c:pt idx="2">
                  <c:v>1514</c:v>
                </c:pt>
                <c:pt idx="3">
                  <c:v>1589</c:v>
                </c:pt>
                <c:pt idx="4">
                  <c:v>1658</c:v>
                </c:pt>
                <c:pt idx="5">
                  <c:v>1720</c:v>
                </c:pt>
                <c:pt idx="6">
                  <c:v>1834</c:v>
                </c:pt>
                <c:pt idx="7">
                  <c:v>1932</c:v>
                </c:pt>
                <c:pt idx="8">
                  <c:v>2021</c:v>
                </c:pt>
                <c:pt idx="9">
                  <c:v>2105</c:v>
                </c:pt>
                <c:pt idx="10">
                  <c:v>2201</c:v>
                </c:pt>
                <c:pt idx="11">
                  <c:v>2289</c:v>
                </c:pt>
                <c:pt idx="12">
                  <c:v>2396</c:v>
                </c:pt>
                <c:pt idx="13">
                  <c:v>2534</c:v>
                </c:pt>
                <c:pt idx="14">
                  <c:v>2601</c:v>
                </c:pt>
                <c:pt idx="15">
                  <c:v>2745</c:v>
                </c:pt>
                <c:pt idx="16">
                  <c:v>2924</c:v>
                </c:pt>
              </c:numCache>
            </c:numRef>
          </c:val>
        </c:ser>
        <c:ser>
          <c:idx val="1"/>
          <c:order val="1"/>
          <c:tx>
            <c:strRef>
              <c:f>Sheet2!$O$2</c:f>
              <c:strCache>
                <c:ptCount val="1"/>
                <c:pt idx="0">
                  <c:v>AIDS</c:v>
                </c:pt>
              </c:strCache>
            </c:strRef>
          </c:tx>
          <c:spPr>
            <a:solidFill>
              <a:srgbClr val="F7F7F7"/>
            </a:solidFill>
            <a:ln w="12700" cap="flat">
              <a:solidFill>
                <a:schemeClr val="tx1"/>
              </a:solidFill>
              <a:prstDash val="solid"/>
              <a:miter lim="800000"/>
            </a:ln>
          </c:spPr>
          <c:invertIfNegative val="0"/>
          <c:cat>
            <c:numRef>
              <c:f>Sheet2!$M$3:$M$19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Sheet2!$O$3:$O$19</c:f>
              <c:numCache>
                <c:formatCode>#,##0</c:formatCode>
                <c:ptCount val="17"/>
                <c:pt idx="0">
                  <c:v>1505</c:v>
                </c:pt>
                <c:pt idx="1">
                  <c:v>1602</c:v>
                </c:pt>
                <c:pt idx="2">
                  <c:v>1725</c:v>
                </c:pt>
                <c:pt idx="3">
                  <c:v>1869</c:v>
                </c:pt>
                <c:pt idx="4">
                  <c:v>1996</c:v>
                </c:pt>
                <c:pt idx="5">
                  <c:v>2116</c:v>
                </c:pt>
                <c:pt idx="6">
                  <c:v>2198</c:v>
                </c:pt>
                <c:pt idx="7">
                  <c:v>2286</c:v>
                </c:pt>
                <c:pt idx="8">
                  <c:v>2384</c:v>
                </c:pt>
                <c:pt idx="9">
                  <c:v>2500</c:v>
                </c:pt>
                <c:pt idx="10">
                  <c:v>2590</c:v>
                </c:pt>
                <c:pt idx="11">
                  <c:v>2681</c:v>
                </c:pt>
                <c:pt idx="12">
                  <c:v>2762</c:v>
                </c:pt>
                <c:pt idx="13">
                  <c:v>2817</c:v>
                </c:pt>
                <c:pt idx="14">
                  <c:v>2858</c:v>
                </c:pt>
                <c:pt idx="15">
                  <c:v>2867</c:v>
                </c:pt>
                <c:pt idx="16">
                  <c:v>2941</c:v>
                </c:pt>
              </c:numCache>
            </c:numRef>
          </c:val>
        </c:ser>
        <c:ser>
          <c:idx val="2"/>
          <c:order val="2"/>
          <c:tx>
            <c:strRef>
              <c:f>Sheet2!$Q$2</c:f>
              <c:strCache>
                <c:ptCount val="1"/>
                <c:pt idx="0">
                  <c:v>Undiagnosed/Unaware (Est.)</c:v>
                </c:pt>
              </c:strCache>
            </c:strRef>
          </c:tx>
          <c:spPr>
            <a:solidFill>
              <a:srgbClr val="F1A34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Sheet2!$M$3:$M$19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Sheet2!$Q$3:$Q$19</c:f>
              <c:numCache>
                <c:formatCode>#,##0</c:formatCode>
                <c:ptCount val="17"/>
                <c:pt idx="0">
                  <c:v>773</c:v>
                </c:pt>
                <c:pt idx="1">
                  <c:v>818</c:v>
                </c:pt>
                <c:pt idx="2">
                  <c:v>861</c:v>
                </c:pt>
                <c:pt idx="3">
                  <c:v>920</c:v>
                </c:pt>
                <c:pt idx="4">
                  <c:v>972</c:v>
                </c:pt>
                <c:pt idx="5">
                  <c:v>1020</c:v>
                </c:pt>
                <c:pt idx="6">
                  <c:v>1072</c:v>
                </c:pt>
                <c:pt idx="7">
                  <c:v>1122</c:v>
                </c:pt>
                <c:pt idx="8">
                  <c:v>1171</c:v>
                </c:pt>
                <c:pt idx="9">
                  <c:v>1225</c:v>
                </c:pt>
                <c:pt idx="10">
                  <c:v>1059</c:v>
                </c:pt>
                <c:pt idx="11">
                  <c:v>933</c:v>
                </c:pt>
                <c:pt idx="12">
                  <c:v>840</c:v>
                </c:pt>
                <c:pt idx="13">
                  <c:v>872</c:v>
                </c:pt>
                <c:pt idx="14">
                  <c:v>816</c:v>
                </c:pt>
                <c:pt idx="15">
                  <c:v>839</c:v>
                </c:pt>
                <c:pt idx="16">
                  <c:v>877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3735040"/>
        <c:axId val="123740928"/>
      </c:barChart>
      <c:catAx>
        <c:axId val="12373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23740928"/>
        <c:crosses val="autoZero"/>
        <c:auto val="1"/>
        <c:lblAlgn val="ctr"/>
        <c:lblOffset val="100"/>
        <c:tickLblSkip val="4"/>
        <c:noMultiLvlLbl val="0"/>
      </c:catAx>
      <c:valAx>
        <c:axId val="123740928"/>
        <c:scaling>
          <c:orientation val="minMax"/>
          <c:max val="7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Prevalence (N)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237350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7828691552444831E-2"/>
          <c:y val="0.89450236544506012"/>
          <c:w val="0.91260377175075347"/>
          <c:h val="9.0065535789507795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2000">
          <a:latin typeface="+mj-lt"/>
          <a:cs typeface="Times New Roman" pitchFamily="18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spPr>
            <a:solidFill>
              <a:srgbClr val="1F497D"/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'Total TGA'!$A$11:$A$14</c:f>
              <c:strCache>
                <c:ptCount val="4"/>
                <c:pt idx="0">
                  <c:v>Virally Suppressed</c:v>
                </c:pt>
                <c:pt idx="1">
                  <c:v>ART Rx</c:v>
                </c:pt>
                <c:pt idx="2">
                  <c:v>Retained in Care</c:v>
                </c:pt>
                <c:pt idx="3">
                  <c:v>Linked to Care *</c:v>
                </c:pt>
              </c:strCache>
            </c:strRef>
          </c:cat>
          <c:val>
            <c:numRef>
              <c:f>'Total TGA'!$B$11:$B$14</c:f>
              <c:numCache>
                <c:formatCode>0.0%</c:formatCode>
                <c:ptCount val="4"/>
                <c:pt idx="0">
                  <c:v>0.62908413746402569</c:v>
                </c:pt>
                <c:pt idx="1">
                  <c:v>0.43727780599288979</c:v>
                </c:pt>
                <c:pt idx="2">
                  <c:v>0.5364821398340951</c:v>
                </c:pt>
                <c:pt idx="3">
                  <c:v>0.83682008368200833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5584512"/>
        <c:axId val="125586048"/>
      </c:barChart>
      <c:catAx>
        <c:axId val="125584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5586048"/>
        <c:crosses val="autoZero"/>
        <c:auto val="1"/>
        <c:lblAlgn val="ctr"/>
        <c:lblOffset val="100"/>
        <c:noMultiLvlLbl val="0"/>
      </c:catAx>
      <c:valAx>
        <c:axId val="125586048"/>
        <c:scaling>
          <c:orientation val="minMax"/>
          <c:max val="1"/>
        </c:scaling>
        <c:delete val="1"/>
        <c:axPos val="b"/>
        <c:majorGridlines/>
        <c:numFmt formatCode="0%" sourceLinked="0"/>
        <c:majorTickMark val="out"/>
        <c:minorTickMark val="none"/>
        <c:tickLblPos val="nextTo"/>
        <c:crossAx val="1255845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1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0.30382</cdr:y>
    </cdr:from>
    <cdr:to>
      <cdr:x>0.61667</cdr:x>
      <cdr:y>0.43576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0" y="833438"/>
          <a:ext cx="533400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0.58761</cdr:x>
      <cdr:y>0.08333</cdr:y>
    </cdr:from>
    <cdr:to>
      <cdr:x>0.86713</cdr:x>
      <cdr:y>0.16821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89500" y="342900"/>
          <a:ext cx="2325893" cy="349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9144" tIns="9144" rIns="9144" bIns="9144" rtlCol="0">
          <a:spAutoFit/>
        </a:bodyPr>
        <a:lstStyle xmlns:a="http://schemas.openxmlformats.org/drawingml/2006/main"/>
        <a:p xmlns:a="http://schemas.openxmlformats.org/drawingml/2006/main">
          <a:r>
            <a:rPr lang="en-US" sz="2200" b="1">
              <a:latin typeface="+mj-lt"/>
            </a:rPr>
            <a:t>83.7%  </a:t>
          </a:r>
          <a:r>
            <a:rPr lang="en-US" sz="1800" b="0">
              <a:latin typeface="+mj-lt"/>
            </a:rPr>
            <a:t>(N=200/239)</a:t>
          </a:r>
        </a:p>
      </cdr:txBody>
    </cdr:sp>
  </cdr:relSizeAnchor>
  <cdr:relSizeAnchor xmlns:cdr="http://schemas.openxmlformats.org/drawingml/2006/chartDrawing">
    <cdr:from>
      <cdr:x>0.36325</cdr:x>
      <cdr:y>0.26235</cdr:y>
    </cdr:from>
    <cdr:to>
      <cdr:x>0.67213</cdr:x>
      <cdr:y>0.34723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022600" y="1079500"/>
          <a:ext cx="2570191" cy="349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9144" tIns="9144" rIns="9144" bIns="9144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200" b="1">
              <a:solidFill>
                <a:schemeClr val="bg1"/>
              </a:solidFill>
              <a:latin typeface="+mj-lt"/>
            </a:rPr>
            <a:t>53.6% </a:t>
          </a:r>
          <a:r>
            <a:rPr lang="en-US" sz="1800" b="1">
              <a:solidFill>
                <a:schemeClr val="bg1"/>
              </a:solidFill>
              <a:latin typeface="+mj-lt"/>
            </a:rPr>
            <a:t> </a:t>
          </a:r>
          <a:r>
            <a:rPr lang="en-US" sz="1800" b="0">
              <a:solidFill>
                <a:schemeClr val="bg1"/>
              </a:solidFill>
              <a:latin typeface="+mj-lt"/>
            </a:rPr>
            <a:t>(N=3169/5907)</a:t>
          </a:r>
        </a:p>
      </cdr:txBody>
    </cdr:sp>
  </cdr:relSizeAnchor>
  <cdr:relSizeAnchor xmlns:cdr="http://schemas.openxmlformats.org/drawingml/2006/chartDrawing">
    <cdr:from>
      <cdr:x>0.42888</cdr:x>
      <cdr:y>0.44136</cdr:y>
    </cdr:from>
    <cdr:to>
      <cdr:x>0.60394</cdr:x>
      <cdr:y>0.52624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568700" y="1816100"/>
          <a:ext cx="1456681" cy="349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9144" tIns="9144" rIns="9144" bIns="9144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200" b="1">
              <a:solidFill>
                <a:schemeClr val="bg1"/>
              </a:solidFill>
              <a:latin typeface="+mj-lt"/>
            </a:rPr>
            <a:t>43% - 56%</a:t>
          </a:r>
          <a:endParaRPr lang="en-US" sz="1800" b="0">
            <a:solidFill>
              <a:schemeClr val="bg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0.4243</cdr:x>
      <cdr:y>0.62346</cdr:y>
    </cdr:from>
    <cdr:to>
      <cdr:x>0.73318</cdr:x>
      <cdr:y>0.70834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530600" y="2565400"/>
          <a:ext cx="2570191" cy="349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9144" tIns="9144" rIns="9144" bIns="9144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200" b="1">
              <a:solidFill>
                <a:schemeClr val="bg1"/>
              </a:solidFill>
              <a:latin typeface="+mj-lt"/>
            </a:rPr>
            <a:t>62.9% </a:t>
          </a:r>
          <a:r>
            <a:rPr lang="en-US" sz="1800" b="1">
              <a:solidFill>
                <a:schemeClr val="bg1"/>
              </a:solidFill>
              <a:latin typeface="+mj-lt"/>
            </a:rPr>
            <a:t> </a:t>
          </a:r>
          <a:r>
            <a:rPr lang="en-US" sz="1800" b="0">
              <a:solidFill>
                <a:schemeClr val="bg1"/>
              </a:solidFill>
              <a:latin typeface="+mj-lt"/>
            </a:rPr>
            <a:t>(N=3716/5907)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0.34799</cdr:x>
      <cdr:y>0.46584</cdr:y>
    </cdr:from>
    <cdr:to>
      <cdr:x>0.67388</cdr:x>
      <cdr:y>0.54342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95600" y="1916855"/>
          <a:ext cx="2711768" cy="319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9144" tIns="9144" rIns="9144" bIns="9144" rtlCol="0" anchor="ctr" anchorCtr="0">
          <a:spAutoFit/>
        </a:bodyPr>
        <a:lstStyle xmlns:a="http://schemas.openxmlformats.org/drawingml/2006/main"/>
        <a:p xmlns:a="http://schemas.openxmlformats.org/drawingml/2006/main">
          <a:r>
            <a:rPr lang="en-US" sz="2000" b="1" spc="-50" dirty="0">
              <a:solidFill>
                <a:schemeClr val="bg1"/>
              </a:solidFill>
              <a:latin typeface="+mj-lt"/>
            </a:rPr>
            <a:t>Min. 43.7% (</a:t>
          </a:r>
          <a:r>
            <a:rPr lang="en-US" sz="2000" b="1" spc="-50" baseline="0" dirty="0">
              <a:solidFill>
                <a:schemeClr val="bg1"/>
              </a:solidFill>
              <a:latin typeface="+mj-lt"/>
            </a:rPr>
            <a:t>Est</a:t>
          </a:r>
          <a:r>
            <a:rPr lang="en-US" sz="2000" b="1" spc="-50" dirty="0">
              <a:solidFill>
                <a:schemeClr val="bg1"/>
              </a:solidFill>
              <a:latin typeface="+mj-lt"/>
            </a:rPr>
            <a:t>. 55.5%)</a:t>
          </a:r>
          <a:endParaRPr lang="en-US" sz="2200" b="1" spc="-50" dirty="0">
            <a:solidFill>
              <a:schemeClr val="bg1"/>
            </a:solidFill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9CA38-0F3C-4F61-A2E7-C49130CB5388}" type="datetimeFigureOut">
              <a:rPr lang="en-US" smtClean="0"/>
              <a:t>07/12/2017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F3C85-9EDA-4049-9E8F-4C689C15D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60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A1A4B-8F69-458A-A877-68F16D7BDAC5}" type="datetimeFigureOut">
              <a:rPr lang="en-US" smtClean="0"/>
              <a:t>07/12/2017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20F27-2F21-4355-A6F4-E93C0E94E2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0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55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14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35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93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28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26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37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47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57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3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8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17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23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2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31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390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42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52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10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018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142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30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987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833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768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573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859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653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196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193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216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698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55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271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602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132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29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287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965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659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0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393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631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27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467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600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42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7617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371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052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357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925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3995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125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49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464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2507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946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30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43429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9979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6370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3462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4726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2368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472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695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8458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4624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8907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9727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5682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982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40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57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6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07/12/2017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07/12/2017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07/12/2017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07/12/2017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07/12/2017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07/12/2017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5F64D2-A25F-418F-A820-CDB75AA5F6A9}" type="datetimeFigureOut">
              <a:rPr lang="en-US" smtClean="0"/>
              <a:t>07/12/2017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TNelson@MarionHealth.org" TargetMode="Externa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eremyswain.blogspot.com/2014/08/put-dog-in-picture.html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annals.org/article.aspx?articleid=1170890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mailto:Tnelson@MarionHealth.org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iv/pdf/library/reports/surveillance/cdc-hiv-surveillance-report-2015-vol-27.pdf" TargetMode="External"/><Relationship Id="rId7" Type="http://schemas.openxmlformats.org/officeDocument/2006/relationships/hyperlink" Target="http://www.chipindy.org/wp-content/uploads/2013/07/HomelessCount_2015_Web.pdf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idsinfo.nih.gov/guidelines" TargetMode="External"/><Relationship Id="rId5" Type="http://schemas.openxmlformats.org/officeDocument/2006/relationships/hyperlink" Target="https://www.cdc.gov/nchhstp/newsroom/docs/factsheets/cdc-msm-508.pdf" TargetMode="External"/><Relationship Id="rId4" Type="http://schemas.openxmlformats.org/officeDocument/2006/relationships/hyperlink" Target="http://www.cdc.gov/nchs/data/nvsr/nvsr64/nvsr64_02.pdf" TargetMode="Externa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ids.gov/hiv-aids-basics/staying-healthy-with-hiv-aids/potential-related-health-problems/tuberculosis/" TargetMode="External"/><Relationship Id="rId3" Type="http://schemas.openxmlformats.org/officeDocument/2006/relationships/hyperlink" Target="https://www.hudexchange.info/resource/reportmanagement/published/HOPWA_Perf_GranteeForm_00_INDI-IN_IN_2014.pdf" TargetMode="External"/><Relationship Id="rId7" Type="http://schemas.openxmlformats.org/officeDocument/2006/relationships/hyperlink" Target="http://www.ncbi.nlm.nih.gov/pmc/articles/PMC3740738/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hcorp.org/hhc/index.php/newsroom/2014-press-releases/645-marion-county-releases-2014-community-health-assessment" TargetMode="External"/><Relationship Id="rId5" Type="http://schemas.openxmlformats.org/officeDocument/2006/relationships/hyperlink" Target="http://www.cdc.gov/hiv/strategy/pdf/nhas.pdf" TargetMode="External"/><Relationship Id="rId10" Type="http://schemas.openxmlformats.org/officeDocument/2006/relationships/hyperlink" Target="http://www.cdc.gov/hiv/pdf/library/factsheets/hiv-tb.pdf" TargetMode="External"/><Relationship Id="rId4" Type="http://schemas.openxmlformats.org/officeDocument/2006/relationships/hyperlink" Target="https://shnny.org/uploads/Housing_is_HIV_Prevention_and_Health_Care.pdf" TargetMode="External"/><Relationship Id="rId9" Type="http://schemas.openxmlformats.org/officeDocument/2006/relationships/hyperlink" Target="https://www.cdc.gov/tb/publications/ltbi/pdf/targetedltbi.pdf" TargetMode="Externa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hiv/pdf/library/reports/surveillance/cdc-hiv-surveillance-supplemental-report-vol-21-4.pdf" TargetMode="External"/><Relationship Id="rId3" Type="http://schemas.openxmlformats.org/officeDocument/2006/relationships/hyperlink" Target="http://www.aids.gov/hiv-aids-basics/staying-healthy-with-hiv-aids/potential-related-health-problems/hepatitis/" TargetMode="External"/><Relationship Id="rId7" Type="http://schemas.openxmlformats.org/officeDocument/2006/relationships/hyperlink" Target="http://www.cdc.gov/mmwr/preview/mmwrhtml/rr5514a1.htm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idsinfo.nih.gov/guidelines/html/1/adult-and-adolescent-arv-guidelines/26/hiv-hcv" TargetMode="External"/><Relationship Id="rId5" Type="http://schemas.openxmlformats.org/officeDocument/2006/relationships/hyperlink" Target="http://www.cdc.gov/hiv/pdf/library_factsheets_hiv_and_viral_hepatitis.pdf" TargetMode="External"/><Relationship Id="rId4" Type="http://schemas.openxmlformats.org/officeDocument/2006/relationships/hyperlink" Target="http://www.nastad.org/Docs/031236_HIV%20VH%20CoInfection%20Final.pdf" TargetMode="External"/><Relationship Id="rId9" Type="http://schemas.openxmlformats.org/officeDocument/2006/relationships/hyperlink" Target="https://stacks.cdc.gov/view/cdc/28147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policy.iupui.edu/PubsPDFs/Injection%20Drug%20Use%20in%20Indiana.pdf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" y="5105400"/>
            <a:ext cx="2743200" cy="1738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>
          <a:xfrm>
            <a:off x="6324600" y="5486400"/>
            <a:ext cx="2743200" cy="129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686800" cy="2743200"/>
          </a:xfrm>
        </p:spPr>
        <p:txBody>
          <a:bodyPr>
            <a:normAutofit/>
          </a:bodyPr>
          <a:lstStyle/>
          <a:p>
            <a:pPr algn="ctr"/>
            <a:r>
              <a:rPr lang="en-US" sz="4000" cap="none" dirty="0" smtClean="0">
                <a:solidFill>
                  <a:schemeClr val="tx1"/>
                </a:solidFill>
              </a:rPr>
              <a:t>Epidemiology of HIV in the Indianapolis Transitional Grant Area: 2016</a:t>
            </a:r>
            <a:br>
              <a:rPr lang="en-US" sz="4000" cap="none" dirty="0" smtClean="0">
                <a:solidFill>
                  <a:schemeClr val="tx1"/>
                </a:solidFill>
              </a:rPr>
            </a:br>
            <a:endParaRPr lang="en-US" sz="2700" cap="none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52700" y="3505200"/>
            <a:ext cx="4038600" cy="228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2200" cap="none" dirty="0" smtClean="0">
                <a:solidFill>
                  <a:schemeClr val="tx1"/>
                </a:solidFill>
              </a:rPr>
              <a:t>July 6, 2017</a:t>
            </a:r>
          </a:p>
          <a:p>
            <a:pPr algn="ctr">
              <a:spcAft>
                <a:spcPts val="1000"/>
              </a:spcAft>
            </a:pPr>
            <a:r>
              <a:rPr lang="en-US" sz="2200" cap="none" dirty="0" smtClean="0">
                <a:solidFill>
                  <a:schemeClr val="tx1"/>
                </a:solidFill>
              </a:rPr>
              <a:t>Amy Krupa, MPH, CHES</a:t>
            </a:r>
          </a:p>
          <a:p>
            <a:pPr algn="ctr"/>
            <a:r>
              <a:rPr lang="en-US" sz="1800" cap="none" dirty="0" smtClean="0">
                <a:solidFill>
                  <a:schemeClr val="tx1"/>
                </a:solidFill>
                <a:hlinkClick r:id="rId5"/>
              </a:rPr>
              <a:t>AKrupa@MarionHealth.org</a:t>
            </a:r>
            <a:endParaRPr lang="en-US" sz="1800" cap="none" dirty="0" smtClean="0">
              <a:solidFill>
                <a:schemeClr val="tx1"/>
              </a:solidFill>
            </a:endParaRPr>
          </a:p>
          <a:p>
            <a:pPr algn="ctr"/>
            <a:endParaRPr lang="en-US" sz="27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TGA Demographics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030287" y="2057400"/>
            <a:ext cx="2895600" cy="601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en-US" dirty="0" smtClean="0"/>
              <a:t>TGA Race/Ethnicity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105400" y="3352800"/>
            <a:ext cx="3733800" cy="2832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en-US" dirty="0" smtClean="0"/>
              <a:t>The population of Marion County is more diverse than that of the TGA overall, with 27% African American, 10% Hispanic, and nearly 3% each of Asian/PI and Other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3899038"/>
              </p:ext>
            </p:extLst>
          </p:nvPr>
        </p:nvGraphicFramePr>
        <p:xfrm>
          <a:off x="762000" y="2658517"/>
          <a:ext cx="3798888" cy="366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71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HIV/AIDS </a:t>
            </a:r>
            <a:r>
              <a:rPr lang="en-US" sz="4400" i="1" dirty="0"/>
              <a:t>I</a:t>
            </a:r>
            <a:r>
              <a:rPr lang="en-US" sz="4400" i="1" dirty="0" smtClean="0"/>
              <a:t>ncidence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HIV/AIDS Incidence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844127"/>
              </p:ext>
            </p:extLst>
          </p:nvPr>
        </p:nvGraphicFramePr>
        <p:xfrm>
          <a:off x="198119" y="2174659"/>
          <a:ext cx="8747760" cy="2168741"/>
        </p:xfrm>
        <a:graphic>
          <a:graphicData uri="http://schemas.openxmlformats.org/drawingml/2006/table">
            <a:tbl>
              <a:tblPr/>
              <a:tblGrid>
                <a:gridCol w="1650522"/>
                <a:gridCol w="818359"/>
                <a:gridCol w="2286000"/>
                <a:gridCol w="2590800"/>
                <a:gridCol w="1402079"/>
              </a:tblGrid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Diagnoses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 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U.S.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</a:t>
                      </a:r>
                      <a:r>
                        <a:rPr lang="en-US" sz="20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2015)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8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12.8 [11.3-14.6]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12.1 [10.7-13.8]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38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 [5.0-7.3]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 [5.1-7.3]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910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      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**Includes the TGA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198120" y="5257800"/>
            <a:ext cx="429768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 in HIV or AIDS incidence from 2015 to 2016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5257800"/>
            <a:ext cx="4297680" cy="609600"/>
          </a:xfrm>
          <a:prstGeom prst="rect">
            <a:avLst/>
          </a:prstGeom>
          <a:solidFill>
            <a:srgbClr val="009E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HIV/AIDS incidence in the TGA are on </a:t>
            </a:r>
            <a:r>
              <a:rPr lang="en-US" sz="2000" b="1" dirty="0" smtClean="0">
                <a:solidFill>
                  <a:schemeClr val="bg1"/>
                </a:solidFill>
              </a:rPr>
              <a:t>par </a:t>
            </a:r>
            <a:r>
              <a:rPr lang="en-US" sz="2000" b="1" dirty="0">
                <a:solidFill>
                  <a:schemeClr val="bg1"/>
                </a:solidFill>
              </a:rPr>
              <a:t>with national rates</a:t>
            </a:r>
          </a:p>
        </p:txBody>
      </p:sp>
    </p:spTree>
    <p:extLst>
      <p:ext uri="{BB962C8B-B14F-4D97-AF65-F5344CB8AC3E}">
        <p14:creationId xmlns:p14="http://schemas.microsoft.com/office/powerpoint/2010/main" val="55459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HIV/AIDS Incidence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371600"/>
            <a:ext cx="8610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tx1"/>
                </a:solidFill>
              </a:rPr>
              <a:t>HIV Diagnoses and Population Estimates in the Indianapolis TGA: 1990-2016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663766"/>
              </p:ext>
            </p:extLst>
          </p:nvPr>
        </p:nvGraphicFramePr>
        <p:xfrm>
          <a:off x="457200" y="2209800"/>
          <a:ext cx="7620000" cy="439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339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HIV/AIDS Incidence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67640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1"/>
                </a:solidFill>
              </a:rPr>
              <a:t>HIV Diagnoses by Time to AIDS in the Indianapolis TGA: 1986-2016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658539"/>
              </p:ext>
            </p:extLst>
          </p:nvPr>
        </p:nvGraphicFramePr>
        <p:xfrm>
          <a:off x="344454" y="2209800"/>
          <a:ext cx="8378892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538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 Incidence by County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0" y="4724400"/>
            <a:ext cx="7620000" cy="6858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Marion County HIV incidence was at least 4 times that of TGA counties outside of Marion and Johnson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503901"/>
              </p:ext>
            </p:extLst>
          </p:nvPr>
        </p:nvGraphicFramePr>
        <p:xfrm>
          <a:off x="198121" y="1905000"/>
          <a:ext cx="8747758" cy="2543720"/>
        </p:xfrm>
        <a:graphic>
          <a:graphicData uri="http://schemas.openxmlformats.org/drawingml/2006/table">
            <a:tbl>
              <a:tblPr/>
              <a:tblGrid>
                <a:gridCol w="1478279"/>
                <a:gridCol w="762000"/>
                <a:gridCol w="1219200"/>
                <a:gridCol w="2667000"/>
                <a:gridCol w="2621279"/>
              </a:tblGrid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26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21.7 [19.0-24.9]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6.7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4.5-10.2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7026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Johnson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4.0-13.0]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2.3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1.1-4.6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026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Others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 [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2.2-4.7]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8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95% confidence interval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67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EPI\Data Requests\DR3179 HIV GIS Maps 2016\Incidence Maps\Incidence_TGA_Landsca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" y="0"/>
            <a:ext cx="8875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9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EPI\Data Requests\DR3179 HIV GIS Maps 2016\Incidence Maps\Incidence_MC_Landsca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" y="0"/>
            <a:ext cx="90095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9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 Incidence by Gender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" y="5334000"/>
            <a:ext cx="429768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 by gender between 2015 to 2016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5334000"/>
            <a:ext cx="4373880" cy="6096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Men were diagnosed with HIV at a rate of about 5 times that of women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925244"/>
              </p:ext>
            </p:extLst>
          </p:nvPr>
        </p:nvGraphicFramePr>
        <p:xfrm>
          <a:off x="198119" y="1992630"/>
          <a:ext cx="8747762" cy="2274570"/>
        </p:xfrm>
        <a:graphic>
          <a:graphicData uri="http://schemas.openxmlformats.org/drawingml/2006/table">
            <a:tbl>
              <a:tblPr/>
              <a:tblGrid>
                <a:gridCol w="1783081"/>
                <a:gridCol w="762000"/>
                <a:gridCol w="1371600"/>
                <a:gridCol w="2286000"/>
                <a:gridCol w="2545081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 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 [3.7-6.5]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20.6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17.9-23.8]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4.2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3.1-5.8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Transgender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&lt;2.1%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confidence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interval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8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HIV/AIDS Incidence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67640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1"/>
                </a:solidFill>
              </a:rPr>
              <a:t>HIV Diagnoses by Sex at Birth in the Indianapolis TGA: 1990-2016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441737"/>
              </p:ext>
            </p:extLst>
          </p:nvPr>
        </p:nvGraphicFramePr>
        <p:xfrm>
          <a:off x="533400" y="2362200"/>
          <a:ext cx="7705426" cy="426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36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Objectives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To identify trends in HIV incidence, prevalence, mortality, and health outcomes within the TGA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To provide the Ryan White Planning Council with information necessary for priority setting and allocation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To provide Planning Council subcommittees with relevant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 Incidence by Race/Ethnicity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" y="5791200"/>
            <a:ext cx="429768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 by race/ethnicity 2015 to 2016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5486400"/>
            <a:ext cx="4297680" cy="12954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African Americans and residents of Hispanic ethnicity continue to experience increased risk of HIV infection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467798"/>
              </p:ext>
            </p:extLst>
          </p:nvPr>
        </p:nvGraphicFramePr>
        <p:xfrm>
          <a:off x="198119" y="2057400"/>
          <a:ext cx="8747762" cy="3074670"/>
        </p:xfrm>
        <a:graphic>
          <a:graphicData uri="http://schemas.openxmlformats.org/drawingml/2006/table">
            <a:tbl>
              <a:tblPr/>
              <a:tblGrid>
                <a:gridCol w="1402081"/>
                <a:gridCol w="914400"/>
                <a:gridCol w="1371600"/>
                <a:gridCol w="2514600"/>
                <a:gridCol w="2545081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Race/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Ethnicity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HIV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Asian/PI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&lt;2.5%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43.5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36.5-51.8]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7.4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5.6-9.8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Hispanic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20.1 [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13.6-29.7]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3.4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2.2-5.4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&lt;2.1%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 [4.7-7.3]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confidence interval        NS = Does not meet MCPHD standards for statistical significance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3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011703"/>
              </p:ext>
            </p:extLst>
          </p:nvPr>
        </p:nvGraphicFramePr>
        <p:xfrm>
          <a:off x="152401" y="1544955"/>
          <a:ext cx="8839200" cy="4036695"/>
        </p:xfrm>
        <a:graphic>
          <a:graphicData uri="http://schemas.openxmlformats.org/drawingml/2006/table">
            <a:tbl>
              <a:tblPr/>
              <a:tblGrid>
                <a:gridCol w="1600199"/>
                <a:gridCol w="990600"/>
                <a:gridCol w="2743200"/>
                <a:gridCol w="3505201"/>
              </a:tblGrid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 (Yrs.)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4.4-14.9]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33.8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24.9-45.8]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25-34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32.6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26.4-40.2]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35-44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18.7 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14.1-24.9]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45-54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14.9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10.9-20.5]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5-64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4.7-12.0]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 gridSpan="4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        NS = Does not meet MCPHD standards for statistical significance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 Incidence by 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5791200"/>
            <a:ext cx="3581400" cy="838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 by age between 2015 and 2016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88191" y="5638800"/>
            <a:ext cx="4876800" cy="11430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Young adults 20-34 continue to be at most risk of HIV, with rates at least double those of other age groups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 Incidence by Exposure Category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816683"/>
              </p:ext>
            </p:extLst>
          </p:nvPr>
        </p:nvGraphicFramePr>
        <p:xfrm>
          <a:off x="175259" y="1371600"/>
          <a:ext cx="8945881" cy="3826461"/>
        </p:xfrm>
        <a:graphic>
          <a:graphicData uri="http://schemas.openxmlformats.org/drawingml/2006/table">
            <a:tbl>
              <a:tblPr/>
              <a:tblGrid>
                <a:gridCol w="1433835"/>
                <a:gridCol w="935109"/>
                <a:gridCol w="1402664"/>
                <a:gridCol w="2571551"/>
                <a:gridCol w="2602722"/>
              </a:tblGrid>
              <a:tr h="80582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Exposure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HIV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Heterosexual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MSM</a:t>
                      </a:r>
                      <a:r>
                        <a:rPr lang="en-US" sz="20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50.4%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245.6[205.6-293.3]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66.2[</a:t>
                      </a:r>
                      <a:r>
                        <a:rPr lang="en-US" sz="2400" b="0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49.1-89.2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IDU</a:t>
                      </a:r>
                      <a:r>
                        <a:rPr lang="en-US" sz="2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7.5%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73.9 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46.8-116.9]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19.9[11.8-33.5]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Heterosex.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27.9%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3.7 [2.9-4.7]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Perinatal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0.0%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8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Rptd.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14.1%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1.8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[1.3-2.6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NA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261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^MSM=Male-to-male sexual contact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(denominator estimated)</a:t>
                      </a:r>
                      <a:r>
                        <a:rPr lang="en-US" sz="1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en-US" sz="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IDU=Injection drug use(denominator estimated)</a:t>
                      </a:r>
                      <a:r>
                        <a:rPr lang="en-US" sz="1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Rows may total more than actual incidence due to report of multiple categories    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confidence interval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98120" y="5410200"/>
            <a:ext cx="4297680" cy="12954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percentage of new HIV attributable to IDU continues to increased from 5.5% (N=13) to 7.5% (N=18)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5867400"/>
            <a:ext cx="4297680" cy="6858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MSM continue to bear the greatest burden of HIV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2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 Incidence by U.S. Nativity Status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5257800"/>
            <a:ext cx="6858000" cy="10668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Foreign-born residents of the TGA account for an estimated 6.7% of the TGA population and experienced HIV incidence about </a:t>
            </a:r>
            <a:r>
              <a:rPr lang="en-US" sz="2000" b="1" dirty="0">
                <a:solidFill>
                  <a:schemeClr val="bg1"/>
                </a:solidFill>
              </a:rPr>
              <a:t>3</a:t>
            </a:r>
            <a:r>
              <a:rPr lang="en-US" sz="2000" b="1" dirty="0" smtClean="0">
                <a:solidFill>
                  <a:schemeClr val="bg1"/>
                </a:solidFill>
              </a:rPr>
              <a:t>x that of native-born residents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21827"/>
              </p:ext>
            </p:extLst>
          </p:nvPr>
        </p:nvGraphicFramePr>
        <p:xfrm>
          <a:off x="228598" y="2057400"/>
          <a:ext cx="8686801" cy="2274570"/>
        </p:xfrm>
        <a:graphic>
          <a:graphicData uri="http://schemas.openxmlformats.org/drawingml/2006/table">
            <a:tbl>
              <a:tblPr/>
              <a:tblGrid>
                <a:gridCol w="1752602"/>
                <a:gridCol w="762000"/>
                <a:gridCol w="1371600"/>
                <a:gridCol w="2514600"/>
                <a:gridCol w="2285999"/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Nativity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  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Native Born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Foreign Born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30.9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[22.3-42.7]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2.9</a:t>
                      </a:r>
                      <a:r>
                        <a:rPr lang="en-US" sz="2400" b="0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[2.1-4.2]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Native Born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[9.1-12.1]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Unk/Miss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confidence interval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1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HIV </a:t>
            </a:r>
            <a:r>
              <a:rPr lang="en-US" sz="4400" i="1" dirty="0" smtClean="0"/>
              <a:t>Mortality and Death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HIV Mortality and All Deaths of PLWH/A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878425"/>
              </p:ext>
            </p:extLst>
          </p:nvPr>
        </p:nvGraphicFramePr>
        <p:xfrm>
          <a:off x="198119" y="2174659"/>
          <a:ext cx="8793481" cy="2040133"/>
        </p:xfrm>
        <a:graphic>
          <a:graphicData uri="http://schemas.openxmlformats.org/drawingml/2006/table">
            <a:tbl>
              <a:tblPr/>
              <a:tblGrid>
                <a:gridCol w="2011681"/>
                <a:gridCol w="533400"/>
                <a:gridCol w="2057400"/>
                <a:gridCol w="2667000"/>
                <a:gridCol w="1524000"/>
              </a:tblGrid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 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U.S.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</a:t>
                      </a:r>
                      <a:r>
                        <a:rPr lang="en-US" sz="20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8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Mortality </a:t>
                      </a:r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2000" b="0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Marion Only</a:t>
                      </a:r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 [1.5-3.4]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2.6 [1.7-3.8]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(2013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38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Deaths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2000" b="0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TGA</a:t>
                      </a:r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 [2.6-4.3]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3.3 [2.6-4.3]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(2014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910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      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**Includes the TGA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98120" y="5257800"/>
            <a:ext cx="429768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 in mortality or deaths from 2015 to 2016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5029200"/>
            <a:ext cx="4297680" cy="838200"/>
          </a:xfrm>
          <a:prstGeom prst="rect">
            <a:avLst/>
          </a:prstGeom>
          <a:solidFill>
            <a:srgbClr val="009E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mortality rate of PLWH/A is on par with the 2013 national rate.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7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Death of PLWH/A (Any Cause)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67640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1"/>
                </a:solidFill>
              </a:rPr>
              <a:t>Deaths of Indianapolis TGA Residents Living with HIV/AIDS, Regardless of Cause of Death, by Year: 2000-2016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128896"/>
              </p:ext>
            </p:extLst>
          </p:nvPr>
        </p:nvGraphicFramePr>
        <p:xfrm>
          <a:off x="390525" y="2377440"/>
          <a:ext cx="8286750" cy="391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4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 </a:t>
            </a:r>
            <a:r>
              <a:rPr lang="en-US" dirty="0" smtClean="0">
                <a:solidFill>
                  <a:schemeClr val="tx1"/>
                </a:solidFill>
              </a:rPr>
              <a:t>Mortality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67640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1"/>
                </a:solidFill>
              </a:rPr>
              <a:t>Deaths of </a:t>
            </a:r>
            <a:r>
              <a:rPr lang="en-US" sz="2400" b="1" dirty="0" smtClean="0">
                <a:solidFill>
                  <a:srgbClr val="C00000"/>
                </a:solidFill>
              </a:rPr>
              <a:t>Marion County</a:t>
            </a:r>
            <a:r>
              <a:rPr lang="en-US" sz="2400" dirty="0" smtClean="0">
                <a:solidFill>
                  <a:schemeClr val="tx1"/>
                </a:solidFill>
              </a:rPr>
              <a:t> (IN) Residents with HIV as the Underlying Cause of Death, by Year: 2000-2016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700514"/>
              </p:ext>
            </p:extLst>
          </p:nvPr>
        </p:nvGraphicFramePr>
        <p:xfrm>
          <a:off x="390525" y="2392680"/>
          <a:ext cx="8286750" cy="391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96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HIV </a:t>
            </a:r>
            <a:r>
              <a:rPr lang="en-US" sz="4400" i="1" dirty="0" smtClean="0"/>
              <a:t>Prevalence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Estimated Number of Undiagnosed PLWH/A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91440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urrent estimated proportion of PLWH/A while undiagnosed/unaware is 13% of known prevalence</a:t>
            </a:r>
            <a:r>
              <a:rPr lang="en-US" baseline="30000" dirty="0" smtClean="0"/>
              <a:t>27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224315"/>
              </p:ext>
            </p:extLst>
          </p:nvPr>
        </p:nvGraphicFramePr>
        <p:xfrm>
          <a:off x="2184400" y="2743200"/>
          <a:ext cx="4775200" cy="1739265"/>
        </p:xfrm>
        <a:graphic>
          <a:graphicData uri="http://schemas.openxmlformats.org/drawingml/2006/table">
            <a:tbl>
              <a:tblPr/>
              <a:tblGrid>
                <a:gridCol w="3416300"/>
                <a:gridCol w="1358900"/>
              </a:tblGrid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HIV/AIDS Prevalence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97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5,865</a:t>
                      </a:r>
                      <a:endParaRPr lang="en-US" sz="2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97A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HIV Prevalence</a:t>
                      </a:r>
                    </a:p>
                  </a:txBody>
                  <a:tcPr marL="4286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2,924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AIDS Prevalence</a:t>
                      </a:r>
                    </a:p>
                  </a:txBody>
                  <a:tcPr marL="4286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2,941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Undiagnosed/Unaware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86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Estimated Total PLWH/A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97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6,742</a:t>
                      </a:r>
                      <a:endParaRPr lang="en-US" sz="2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97A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Epidemiology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4350"/>
            <a:ext cx="3810000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09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Prevalence of Diagnosed HIV/AIDS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23160" y="5181600"/>
            <a:ext cx="4815840" cy="990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 in HIV and AIDS prevalence 2015 to 2016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842074"/>
              </p:ext>
            </p:extLst>
          </p:nvPr>
        </p:nvGraphicFramePr>
        <p:xfrm>
          <a:off x="1371600" y="1981200"/>
          <a:ext cx="6940550" cy="2390775"/>
        </p:xfrm>
        <a:graphic>
          <a:graphicData uri="http://schemas.openxmlformats.org/drawingml/2006/table">
            <a:tbl>
              <a:tblPr/>
              <a:tblGrid>
                <a:gridCol w="920750"/>
                <a:gridCol w="1143000"/>
                <a:gridCol w="3200400"/>
                <a:gridCol w="1676400"/>
              </a:tblGrid>
              <a:tr h="857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U.S.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2013)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155.8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[150.2-161.5]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156.7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[151.1-162.5]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5,865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312.5 [304.6-320.6]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8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Total HIV/AIDS Prevalence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67640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1"/>
                </a:solidFill>
              </a:rPr>
              <a:t>Total Estimated Prevalence of HIV/AIDS in the Indianapolis TGA, by Year: 2000-2016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27111"/>
              </p:ext>
            </p:extLst>
          </p:nvPr>
        </p:nvGraphicFramePr>
        <p:xfrm>
          <a:off x="228600" y="2514600"/>
          <a:ext cx="8610600" cy="3896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86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HIV/AIDS </a:t>
            </a:r>
            <a:r>
              <a:rPr lang="en-US" dirty="0" smtClean="0">
                <a:solidFill>
                  <a:schemeClr val="tx1"/>
                </a:solidFill>
              </a:rPr>
              <a:t>Prevalence by County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927323"/>
              </p:ext>
            </p:extLst>
          </p:nvPr>
        </p:nvGraphicFramePr>
        <p:xfrm>
          <a:off x="152400" y="1447800"/>
          <a:ext cx="8763000" cy="5141595"/>
        </p:xfrm>
        <a:graphic>
          <a:graphicData uri="http://schemas.openxmlformats.org/drawingml/2006/table">
            <a:tbl>
              <a:tblPr/>
              <a:tblGrid>
                <a:gridCol w="1371600"/>
                <a:gridCol w="838200"/>
                <a:gridCol w="1295400"/>
                <a:gridCol w="2628900"/>
                <a:gridCol w="2628900"/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  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Shelby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4,991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528.6 [514.2-543.4]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8.7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[5.9-12.7]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Putnam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154.4 [119.4-199.6]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2.5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[1.6-4.0]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Brown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73.5 [41.1-131.6]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130.6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[113.6-150.1]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2.2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[1.4-3.2]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Hendricks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104.1 [89.5-121.1]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1.7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[1.1-2.6]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Hancock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75.4 [57.9-98.2]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Hamilton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73.1 [64.2-83.1]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Morgan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87.4 [68.1-112.3]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64.8 [47.9-87.6]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Shelby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60.6 [41.7-88.2]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743200" y="6324600"/>
            <a:ext cx="6248400" cy="381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changes between 2015 and 2016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4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EPI\Data Requests\DR3179 HIV GIS Maps 2016\Prevalence Maps\Prevalence_TGA_Landsca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" y="0"/>
            <a:ext cx="8875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05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:\EPI\Data Requests\DR3179 HIV GIS Maps 2016\Prevalence Maps\Prevalence_MC_Landsca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" y="0"/>
            <a:ext cx="8875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1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HIV/AIDS </a:t>
            </a:r>
            <a:r>
              <a:rPr lang="en-US" dirty="0" smtClean="0">
                <a:solidFill>
                  <a:schemeClr val="tx1"/>
                </a:solidFill>
              </a:rPr>
              <a:t>Prevalence by Gender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" y="5715000"/>
            <a:ext cx="429768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 by gender between 2015 to 2016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5562600"/>
            <a:ext cx="4297680" cy="9144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HIV prevalence among the TGA’s men was about 4.5 times that found among women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348168"/>
              </p:ext>
            </p:extLst>
          </p:nvPr>
        </p:nvGraphicFramePr>
        <p:xfrm>
          <a:off x="198120" y="2057400"/>
          <a:ext cx="8747762" cy="2674620"/>
        </p:xfrm>
        <a:graphic>
          <a:graphicData uri="http://schemas.openxmlformats.org/drawingml/2006/table">
            <a:tbl>
              <a:tblPr/>
              <a:tblGrid>
                <a:gridCol w="1097280"/>
                <a:gridCol w="914400"/>
                <a:gridCol w="1371600"/>
                <a:gridCol w="2819401"/>
                <a:gridCol w="2545081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 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117.2[110.5-124.2]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4,670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509.8 [495.4-524.6]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4.4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[4.1-4.6]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confidence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interval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8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HIV/AIDS </a:t>
            </a:r>
            <a:r>
              <a:rPr lang="en-US" dirty="0" smtClean="0">
                <a:solidFill>
                  <a:schemeClr val="tx1"/>
                </a:solidFill>
              </a:rPr>
              <a:t>Prevalence by Race/Ethnicity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" y="5791200"/>
            <a:ext cx="429768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 by race/ethnicity 2015 to 2016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5410200"/>
            <a:ext cx="4297680" cy="12954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HIV prevalence continues to be higher among racial/ethnic minorities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than among Caucasians in the TGA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079377"/>
              </p:ext>
            </p:extLst>
          </p:nvPr>
        </p:nvGraphicFramePr>
        <p:xfrm>
          <a:off x="198119" y="2106930"/>
          <a:ext cx="8747762" cy="3074670"/>
        </p:xfrm>
        <a:graphic>
          <a:graphicData uri="http://schemas.openxmlformats.org/drawingml/2006/table">
            <a:tbl>
              <a:tblPr/>
              <a:tblGrid>
                <a:gridCol w="1402081"/>
                <a:gridCol w="914400"/>
                <a:gridCol w="1219200"/>
                <a:gridCol w="2667000"/>
                <a:gridCol w="2545081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Race/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Ethnicity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HIV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2,573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893.8 [860.0-928.8]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4.9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4.6-5.2]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Approx. 460.0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Approx.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2.5</a:t>
                      </a:r>
                      <a:endParaRPr lang="en-US" sz="24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Hispanic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373.9 [341.6-409.4]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2.1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[1.9-2.3]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Asian/PI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257.5 [219.0-302.7]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[1.2-1.7]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2,494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182.4 [175.4-189.7]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confidence interval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6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HIV/AIDS </a:t>
            </a:r>
            <a:r>
              <a:rPr lang="en-US" dirty="0" smtClean="0">
                <a:solidFill>
                  <a:schemeClr val="tx1"/>
                </a:solidFill>
              </a:rPr>
              <a:t>Prevalence by Current 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5867400"/>
            <a:ext cx="3459480" cy="838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changes between 2015 and 2016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5715000"/>
            <a:ext cx="4114800" cy="10668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Adults over 45 Yrs. of age account for more than 55% of the TGA’s PLWH/A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197148"/>
              </p:ext>
            </p:extLst>
          </p:nvPr>
        </p:nvGraphicFramePr>
        <p:xfrm>
          <a:off x="152400" y="1600200"/>
          <a:ext cx="8839200" cy="4036695"/>
        </p:xfrm>
        <a:graphic>
          <a:graphicData uri="http://schemas.openxmlformats.org/drawingml/2006/table">
            <a:tbl>
              <a:tblPr/>
              <a:tblGrid>
                <a:gridCol w="1600199"/>
                <a:gridCol w="990601"/>
                <a:gridCol w="2667000"/>
                <a:gridCol w="3581400"/>
              </a:tblGrid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 (Yrs.)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 [5.3-10.8]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 [21.8-41.4]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164.4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[143.2-188.8]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25-34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1,088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406.1 [382.7-430.9]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35-44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1,207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477.8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[451.6-505.4]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45-54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1,842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719.3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[687.3-752.8]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5-64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493.1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[465.1-522.7]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136.1 [121.8-151.9]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 gridSpan="4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8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HIV/AIDS </a:t>
            </a:r>
            <a:r>
              <a:rPr lang="en-US" dirty="0" smtClean="0">
                <a:solidFill>
                  <a:schemeClr val="tx1"/>
                </a:solidFill>
              </a:rPr>
              <a:t>Prevalence by Exposure/Risk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000099"/>
              </p:ext>
            </p:extLst>
          </p:nvPr>
        </p:nvGraphicFramePr>
        <p:xfrm>
          <a:off x="99060" y="1676400"/>
          <a:ext cx="8945881" cy="4248150"/>
        </p:xfrm>
        <a:graphic>
          <a:graphicData uri="http://schemas.openxmlformats.org/drawingml/2006/table">
            <a:tbl>
              <a:tblPr/>
              <a:tblGrid>
                <a:gridCol w="1433835"/>
                <a:gridCol w="852165"/>
                <a:gridCol w="1272540"/>
                <a:gridCol w="2971800"/>
                <a:gridCol w="2415541"/>
              </a:tblGrid>
              <a:tr h="5257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Exposure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HIV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per 100,000 or per 100(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Heterosexual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MSM</a:t>
                      </a:r>
                      <a:r>
                        <a:rPr lang="en-US" sz="20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3,350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6.37% [6.16%-6.58%]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96.0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89.9-102.5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Heterosex.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1,198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66.3 [62.7-70.2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IDU</a:t>
                      </a:r>
                      <a:r>
                        <a:rPr lang="en-US" sz="2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2.46%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[2.28%-2.66%]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37.1 [33.7-40.9]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Perinatal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260.0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[204.5-329.6]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 [3.1-5.0]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[0.5-1.3]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Rptd.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33.4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[30.9-36.1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0.5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[0.5-0.6]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^MSM=Male-to-male sexual contact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(denominator estimated)</a:t>
                      </a:r>
                      <a:r>
                        <a:rPr lang="en-US" sz="1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en-US" sz="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IDU=Injection drug use (denominator estimated)</a:t>
                      </a:r>
                      <a:r>
                        <a:rPr lang="en-US" sz="1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Rows may total more than actual incidence due to report of multiple categories</a:t>
                      </a:r>
                      <a:endPara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confidence interval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838200" y="5943600"/>
            <a:ext cx="7467600" cy="8382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Based on CDC estimates, about 18% of MSM are </a:t>
            </a:r>
            <a:r>
              <a:rPr lang="en-US" b="1" dirty="0" smtClean="0">
                <a:solidFill>
                  <a:schemeClr val="bg1"/>
                </a:solidFill>
              </a:rPr>
              <a:t>HIV-positive and as many as 34</a:t>
            </a:r>
            <a:r>
              <a:rPr lang="en-US" b="1" dirty="0">
                <a:solidFill>
                  <a:schemeClr val="bg1"/>
                </a:solidFill>
              </a:rPr>
              <a:t>% of HIV-positive MSM are unaware of their </a:t>
            </a:r>
            <a:r>
              <a:rPr lang="en-US" b="1" dirty="0" smtClean="0">
                <a:solidFill>
                  <a:schemeClr val="bg1"/>
                </a:solidFill>
              </a:rPr>
              <a:t>status.</a:t>
            </a:r>
            <a:r>
              <a:rPr lang="en-US" b="1" baseline="30000" dirty="0" smtClean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739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>
                <a:solidFill>
                  <a:schemeClr val="tx1"/>
                </a:solidFill>
              </a:rPr>
              <a:t>HIV/AIDS </a:t>
            </a:r>
            <a:r>
              <a:rPr lang="en-US" sz="3400" dirty="0" smtClean="0">
                <a:solidFill>
                  <a:schemeClr val="tx1"/>
                </a:solidFill>
              </a:rPr>
              <a:t>Prevalence by </a:t>
            </a:r>
            <a:r>
              <a:rPr lang="en-US" sz="3400" dirty="0" smtClean="0">
                <a:solidFill>
                  <a:schemeClr val="tx1"/>
                </a:solidFill>
              </a:rPr>
              <a:t>U.S</a:t>
            </a:r>
            <a:r>
              <a:rPr lang="en-US" sz="3400" dirty="0" smtClean="0">
                <a:solidFill>
                  <a:schemeClr val="tx1"/>
                </a:solidFill>
              </a:rPr>
              <a:t>. Nativity Status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5638800"/>
            <a:ext cx="6858000" cy="7620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HIV prevalence among foreign-born TGA residents is twice that of native-born residents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1434"/>
              </p:ext>
            </p:extLst>
          </p:nvPr>
        </p:nvGraphicFramePr>
        <p:xfrm>
          <a:off x="228600" y="2362200"/>
          <a:ext cx="8686801" cy="2274570"/>
        </p:xfrm>
        <a:graphic>
          <a:graphicData uri="http://schemas.openxmlformats.org/drawingml/2006/table">
            <a:tbl>
              <a:tblPr/>
              <a:tblGrid>
                <a:gridCol w="1752602"/>
                <a:gridCol w="762000"/>
                <a:gridCol w="1256579"/>
                <a:gridCol w="2858219"/>
                <a:gridCol w="2057401"/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Nativity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  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Native Born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Foreign Born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665.5[620.6-713.7]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2.4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[2.2-2.6]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Native Born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276.2[268.5-284.1]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Unk/Miss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confidence interval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7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r="13585"/>
          <a:stretch/>
        </p:blipFill>
        <p:spPr bwMode="auto">
          <a:xfrm>
            <a:off x="1600200" y="1600200"/>
            <a:ext cx="5943600" cy="500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Epidemiology – The study of: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Co-morbidities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3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9"/>
          <a:stretch/>
        </p:blipFill>
        <p:spPr bwMode="auto">
          <a:xfrm>
            <a:off x="4953000" y="3657600"/>
            <a:ext cx="4114800" cy="31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Foreign-Born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With a risk of about </a:t>
            </a:r>
            <a:r>
              <a:rPr lang="en-US" b="1" dirty="0">
                <a:solidFill>
                  <a:srgbClr val="C00000"/>
                </a:solidFill>
              </a:rPr>
              <a:t>3</a:t>
            </a:r>
            <a:r>
              <a:rPr lang="en-US" b="1" dirty="0" smtClean="0">
                <a:solidFill>
                  <a:srgbClr val="C00000"/>
                </a:solidFill>
              </a:rPr>
              <a:t> times </a:t>
            </a:r>
            <a:r>
              <a:rPr lang="en-US" dirty="0" smtClean="0"/>
              <a:t>that of native-born residents, foreign-born residents of the TGA accounted for more than </a:t>
            </a:r>
            <a:r>
              <a:rPr lang="en-US" b="1" dirty="0" smtClean="0">
                <a:solidFill>
                  <a:srgbClr val="C00000"/>
                </a:solidFill>
              </a:rPr>
              <a:t>1 in 10</a:t>
            </a:r>
            <a:r>
              <a:rPr lang="en-US" dirty="0" smtClean="0"/>
              <a:t> newly diagnosed with HIV during 2016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Similarly, at least </a:t>
            </a:r>
            <a:r>
              <a:rPr lang="en-US" b="1" dirty="0" smtClean="0">
                <a:solidFill>
                  <a:srgbClr val="C00000"/>
                </a:solidFill>
              </a:rPr>
              <a:t>1 in 10</a:t>
            </a:r>
            <a:r>
              <a:rPr lang="en-US" dirty="0" smtClean="0"/>
              <a:t> PLWH/A in the TGA are foreign-born, experiencing a prevalence that is </a:t>
            </a:r>
            <a:r>
              <a:rPr lang="en-US" b="1" dirty="0" smtClean="0">
                <a:solidFill>
                  <a:srgbClr val="C00000"/>
                </a:solidFill>
              </a:rPr>
              <a:t>twice as high</a:t>
            </a:r>
            <a:r>
              <a:rPr lang="en-US" dirty="0" smtClean="0"/>
              <a:t> as among the native-born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962400"/>
            <a:ext cx="49530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Special </a:t>
            </a:r>
            <a:r>
              <a:rPr lang="en-US" dirty="0"/>
              <a:t>considerations</a:t>
            </a:r>
            <a:endParaRPr lang="en-US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Linguistic services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Health insurance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Social support structure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Cultural stigma/beliefs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Fear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50784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Aging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229600" cy="3209925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b="1" dirty="0" smtClean="0"/>
              <a:t>Better therapies  </a:t>
            </a:r>
            <a:r>
              <a:rPr lang="en-US" b="1" dirty="0" smtClean="0">
                <a:sym typeface="Wingdings" pitchFamily="2" charset="2"/>
              </a:rPr>
              <a:t>  Longer lives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About 56% </a:t>
            </a:r>
            <a:r>
              <a:rPr lang="en-US" dirty="0" smtClean="0"/>
              <a:t>of PLWH/A in the TGA are 45+ years of age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Special considerations</a:t>
            </a:r>
            <a:r>
              <a:rPr lang="en-US" baseline="30000" dirty="0" smtClean="0"/>
              <a:t>9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Weakened immune system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Increased risk of adverse events and drug interactions</a:t>
            </a:r>
            <a:endParaRPr lang="en-US" baseline="30000" dirty="0" smtClean="0"/>
          </a:p>
        </p:txBody>
      </p:sp>
      <p:sp>
        <p:nvSpPr>
          <p:cNvPr id="4" name="AutoShape 5" descr="http://www.google.com/url?sa=i&amp;source=images&amp;cd=&amp;docid=g4kXyA0oggEaaM&amp;tbnid=tdJKoMmXA680SM:&amp;ved=0CAUQjBw4KQ&amp;url=http%3A%2F%2Fwww.montefiore.org%2Fimages%2Fbanner-geriatrics.jpg&amp;ei=vD-MU8r3Fc2GyASPg4L4CQ&amp;psig=AFQjCNE4yx6o951_k62eUVbFjGUfg2e1yA&amp;ust=140178668443913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7" descr="http://www.google.com/url?sa=i&amp;source=images&amp;cd=&amp;docid=g4kXyA0oggEaaM&amp;tbnid=tdJKoMmXA680SM:&amp;ved=0CAUQjBw4KQ&amp;url=http%3A%2F%2Fwww.montefiore.org%2Fimages%2Fbanner-geriatrics.jpg&amp;ei=vD-MU8r3Fc2GyASPg4L4CQ&amp;psig=AFQjCNE4yx6o951_k62eUVbFjGUfg2e1yA&amp;ust=1401786684439133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2525"/>
            <a:ext cx="9144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38600" y="3276600"/>
            <a:ext cx="4762500" cy="3398222"/>
            <a:chOff x="4114800" y="3352800"/>
            <a:chExt cx="4762500" cy="339822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352800"/>
              <a:ext cx="4762500" cy="3124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267200" y="6474023"/>
              <a:ext cx="43797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Photo credit: Jeremy Swain, </a:t>
              </a:r>
              <a:r>
                <a:rPr lang="en-US" sz="1200" dirty="0" smtClean="0">
                  <a:hlinkClick r:id="rId4"/>
                </a:rPr>
                <a:t>Ending Homelessness in London</a:t>
              </a:r>
              <a:endParaRPr lang="en-US" sz="1200" dirty="0"/>
            </a:p>
          </p:txBody>
        </p:sp>
      </p:grp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240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Among PLWH/A, </a:t>
            </a:r>
            <a:r>
              <a:rPr lang="en-US" b="1" dirty="0" smtClean="0">
                <a:solidFill>
                  <a:srgbClr val="C00000"/>
                </a:solidFill>
              </a:rPr>
              <a:t>between 155 and 250 were homeless or insecurely housed</a:t>
            </a:r>
            <a:r>
              <a:rPr lang="en-US" dirty="0" smtClean="0"/>
              <a:t> at some point during 2015</a:t>
            </a:r>
            <a:r>
              <a:rPr lang="en-US" baseline="30000" dirty="0" smtClean="0"/>
              <a:t>10,11,12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Research suggests that </a:t>
            </a:r>
            <a:r>
              <a:rPr lang="en-US" b="1" dirty="0" smtClean="0">
                <a:solidFill>
                  <a:srgbClr val="C00000"/>
                </a:solidFill>
              </a:rPr>
              <a:t>10</a:t>
            </a:r>
            <a:r>
              <a:rPr lang="en-US" b="1" dirty="0">
                <a:solidFill>
                  <a:srgbClr val="C00000"/>
                </a:solidFill>
              </a:rPr>
              <a:t>%-16% </a:t>
            </a:r>
            <a:r>
              <a:rPr lang="en-US" dirty="0"/>
              <a:t>of all </a:t>
            </a:r>
            <a:r>
              <a:rPr lang="en-US" dirty="0" smtClean="0"/>
              <a:t>PLWH/A </a:t>
            </a:r>
            <a:r>
              <a:rPr lang="en-US" dirty="0"/>
              <a:t>in some communities are homeless at any given </a:t>
            </a:r>
            <a:r>
              <a:rPr lang="en-US" dirty="0" smtClean="0"/>
              <a:t>time</a:t>
            </a:r>
            <a:r>
              <a:rPr lang="en-US" baseline="30000" dirty="0" smtClean="0"/>
              <a:t>13</a:t>
            </a:r>
            <a:endParaRPr lang="en-US" baseline="300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Special considerations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Case finding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Public assistance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Permanent housing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Priority of medical care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Homelessness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3886200"/>
            <a:ext cx="5577840" cy="2892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Recent Incarceration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" tIns="9144" rIns="9144" bIns="9144"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900" dirty="0" smtClean="0"/>
          </a:p>
          <a:p>
            <a:pPr marL="0" lvl="3" indent="0" algn="ctr">
              <a:buSzPct val="85000"/>
              <a:buNone/>
            </a:pPr>
            <a:endParaRPr lang="en-US" sz="9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11%</a:t>
            </a:r>
            <a:r>
              <a:rPr lang="en-US" dirty="0" smtClean="0"/>
              <a:t> of the TGA’s PLWH/A have a history of incarceration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Special considerations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Employment and housing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Retention in care throughout and after the transition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Substance abuse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Trouble navigating the health care system</a:t>
            </a:r>
          </a:p>
        </p:txBody>
      </p:sp>
    </p:spTree>
    <p:extLst>
      <p:ext uri="{BB962C8B-B14F-4D97-AF65-F5344CB8AC3E}">
        <p14:creationId xmlns:p14="http://schemas.microsoft.com/office/powerpoint/2010/main" val="34923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Mental Health &amp; Substance Abuse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" tIns="9144" rIns="9144" bIns="9144"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900" dirty="0" smtClean="0"/>
          </a:p>
          <a:p>
            <a:pPr marL="0" lvl="3" indent="0" algn="ctr">
              <a:buSzPct val="85000"/>
              <a:buNone/>
            </a:pPr>
            <a:endParaRPr lang="en-US" sz="9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Approximately 2,933 PLWH/A suffer from mental health issues according to the </a:t>
            </a:r>
            <a:r>
              <a:rPr lang="en-US" b="1" dirty="0" smtClean="0">
                <a:solidFill>
                  <a:srgbClr val="C00000"/>
                </a:solidFill>
              </a:rPr>
              <a:t>50% estimate </a:t>
            </a:r>
            <a:r>
              <a:rPr lang="en-US" dirty="0" smtClean="0"/>
              <a:t>found in the National HIV/AIDS Strategy</a:t>
            </a:r>
            <a:r>
              <a:rPr lang="en-US" baseline="30000" dirty="0" smtClean="0"/>
              <a:t>14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40%</a:t>
            </a:r>
            <a:r>
              <a:rPr lang="en-US" dirty="0" smtClean="0"/>
              <a:t> of PLWH/A are estimated to have substance abuse issues and </a:t>
            </a:r>
            <a:r>
              <a:rPr lang="en-US" b="1" dirty="0" smtClean="0">
                <a:solidFill>
                  <a:srgbClr val="C00000"/>
                </a:solidFill>
              </a:rPr>
              <a:t>13%</a:t>
            </a:r>
            <a:r>
              <a:rPr lang="en-US" dirty="0" smtClean="0"/>
              <a:t> are thought to experience both substance abuse and mental health issues</a:t>
            </a:r>
            <a:r>
              <a:rPr lang="en-US" baseline="30000" dirty="0" smtClean="0"/>
              <a:t>14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To complicate matters…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Marion County, home to 86% of the TGA’s PLWH/A, is an underserved area for mental health services (population-to-provider ratio is only about two-thirds the average mental health staffing capacity in the state)</a:t>
            </a:r>
            <a:r>
              <a:rPr lang="en-US" baseline="30000" dirty="0" smtClean="0"/>
              <a:t>15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32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Food Insecurity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50%</a:t>
            </a:r>
            <a:r>
              <a:rPr lang="en-US" dirty="0" smtClean="0"/>
              <a:t> of PLWH/A are thought to struggle with food insecurity</a:t>
            </a:r>
          </a:p>
          <a:p>
            <a:pPr lvl="1"/>
            <a:r>
              <a:rPr lang="en-US" dirty="0" smtClean="0"/>
              <a:t>Food </a:t>
            </a:r>
            <a:r>
              <a:rPr lang="en-US" dirty="0"/>
              <a:t>insecurity is a risk factor for mortality among people on HAART, especially those who are </a:t>
            </a:r>
            <a:r>
              <a:rPr lang="en-US" dirty="0" smtClean="0"/>
              <a:t>underweight</a:t>
            </a:r>
            <a:r>
              <a:rPr lang="en-US" baseline="30000" dirty="0" smtClean="0"/>
              <a:t>16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0453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Mycobacterium tuberculosis (TB)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During 2015, 63 TGA residents were diagnosed with active TB, one was HIV-positive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6%-10% of active TB diagnoses are among PLWH/A</a:t>
            </a:r>
            <a:r>
              <a:rPr lang="en-US" baseline="30000" dirty="0" smtClean="0"/>
              <a:t>17</a:t>
            </a:r>
            <a:endParaRPr lang="en-US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Conversion from latent to active TB is 10 times more likely in PLWH/A (</a:t>
            </a:r>
            <a:r>
              <a:rPr lang="en-US" b="1" dirty="0">
                <a:solidFill>
                  <a:srgbClr val="C00000"/>
                </a:solidFill>
              </a:rPr>
              <a:t>7%-10% risk </a:t>
            </a:r>
            <a:r>
              <a:rPr lang="en-US" b="1" dirty="0" smtClean="0">
                <a:solidFill>
                  <a:srgbClr val="C00000"/>
                </a:solidFill>
              </a:rPr>
              <a:t>each year</a:t>
            </a:r>
            <a:r>
              <a:rPr lang="en-US" dirty="0" smtClean="0"/>
              <a:t>)</a:t>
            </a:r>
            <a:r>
              <a:rPr lang="en-US" baseline="30000" dirty="0" smtClean="0"/>
              <a:t>18</a:t>
            </a:r>
            <a:endParaRPr lang="en-US" baseline="300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Everyone newly HIV diagnosed should be tested for TB right away, and PLWH/A and at risk for TB should be tested annually.</a:t>
            </a:r>
            <a:r>
              <a:rPr lang="en-US" baseline="30000" dirty="0" smtClean="0"/>
              <a:t>19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00600" y="4419600"/>
            <a:ext cx="35052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Special considerations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Screening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Diagnostic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HIV-TB synergy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Treatment complications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48104"/>
            <a:ext cx="4023360" cy="263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2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Viral Hepatitis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Approximately </a:t>
            </a:r>
            <a:r>
              <a:rPr lang="en-US" b="1" dirty="0" smtClean="0">
                <a:solidFill>
                  <a:srgbClr val="C00000"/>
                </a:solidFill>
              </a:rPr>
              <a:t>587 </a:t>
            </a:r>
            <a:r>
              <a:rPr lang="en-US" dirty="0" smtClean="0"/>
              <a:t>PLWH/A are thought to be co-infected with hepatitis B based on the </a:t>
            </a:r>
            <a:r>
              <a:rPr lang="en-US" b="1" dirty="0" smtClean="0">
                <a:solidFill>
                  <a:srgbClr val="C00000"/>
                </a:solidFill>
              </a:rPr>
              <a:t>10% estimate </a:t>
            </a:r>
            <a:r>
              <a:rPr lang="en-US" dirty="0" smtClean="0"/>
              <a:t>of the U.S. Department of Health and Human Services</a:t>
            </a:r>
            <a:r>
              <a:rPr lang="en-US" baseline="30000" dirty="0" smtClean="0"/>
              <a:t>20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Approximately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1,467</a:t>
            </a:r>
            <a:r>
              <a:rPr lang="en-US" dirty="0" smtClean="0"/>
              <a:t> PLWH/A are thought to be co-infected with hepatitis C based on the </a:t>
            </a:r>
            <a:r>
              <a:rPr lang="en-US" b="1" dirty="0" smtClean="0">
                <a:solidFill>
                  <a:srgbClr val="C00000"/>
                </a:solidFill>
              </a:rPr>
              <a:t>25% estimate </a:t>
            </a:r>
            <a:r>
              <a:rPr lang="en-US" dirty="0" smtClean="0"/>
              <a:t>of the National </a:t>
            </a:r>
            <a:r>
              <a:rPr lang="en-US" dirty="0"/>
              <a:t>Alliance of State and Territorial AIDS </a:t>
            </a:r>
            <a:r>
              <a:rPr lang="en-US" dirty="0" smtClean="0"/>
              <a:t>Directors</a:t>
            </a:r>
            <a:r>
              <a:rPr lang="en-US" baseline="30000" dirty="0" smtClean="0"/>
              <a:t>21</a:t>
            </a: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4572000"/>
            <a:ext cx="35052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Special considerations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HIV co-infection triples </a:t>
            </a:r>
            <a:r>
              <a:rPr lang="en-US" dirty="0" smtClean="0"/>
              <a:t>the risk for HCV-related liver disease which is the leading cause of non-AIDS related death among PLWH/A</a:t>
            </a:r>
            <a:r>
              <a:rPr lang="en-US" baseline="30000" dirty="0" smtClean="0"/>
              <a:t>22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4724400"/>
            <a:ext cx="4343400" cy="1752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Current guidelines call for HCV screening in all PLWH/A (annually for those at increased risk)</a:t>
            </a:r>
            <a:r>
              <a:rPr lang="en-US" baseline="30000" dirty="0" smtClean="0"/>
              <a:t>23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43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Chlamydia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11,185 chlamydia diagnoses were reported in the TGA during 2015, at least 201 among PLWH/A</a:t>
            </a:r>
            <a:r>
              <a:rPr lang="en-US" baseline="30000" dirty="0" smtClean="0"/>
              <a:t>24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The chlamydia rate among PLWH/A was 3,586.7 </a:t>
            </a:r>
            <a:r>
              <a:rPr lang="en-US" dirty="0"/>
              <a:t>per 100,000 [95% CI: </a:t>
            </a:r>
            <a:r>
              <a:rPr lang="en-US" dirty="0" smtClean="0"/>
              <a:t>3,131-4,106], a rate </a:t>
            </a:r>
            <a:r>
              <a:rPr lang="en-US" b="1" dirty="0" smtClean="0">
                <a:solidFill>
                  <a:srgbClr val="C00000"/>
                </a:solidFill>
              </a:rPr>
              <a:t>5-7 times higher</a:t>
            </a:r>
            <a:r>
              <a:rPr lang="en-US" dirty="0" smtClean="0"/>
              <a:t> than that of HIV-negative residents.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marL="27432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C</a:t>
            </a:r>
            <a:r>
              <a:rPr lang="en-US" sz="2200" dirty="0" smtClean="0"/>
              <a:t>hlamydia co-infection among PLWH/A is thought to be grossly underestimated – PLEASE screen, diagnose and treat PLWH/A and their partner(s) for chlamydia</a:t>
            </a:r>
          </a:p>
        </p:txBody>
      </p:sp>
    </p:spTree>
    <p:extLst>
      <p:ext uri="{BB962C8B-B14F-4D97-AF65-F5344CB8AC3E}">
        <p14:creationId xmlns:p14="http://schemas.microsoft.com/office/powerpoint/2010/main" val="34797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Epidemiology - Terminology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Incidence</a:t>
            </a:r>
          </a:p>
          <a:p>
            <a:pPr lvl="1"/>
            <a:r>
              <a:rPr lang="en-US" dirty="0" smtClean="0"/>
              <a:t>New diagnoses– Annual rate of new diagnoses per 100,000 of those at risk</a:t>
            </a:r>
          </a:p>
          <a:p>
            <a:r>
              <a:rPr lang="en-US" dirty="0" smtClean="0"/>
              <a:t>Prevalence</a:t>
            </a:r>
          </a:p>
          <a:p>
            <a:pPr lvl="1"/>
            <a:r>
              <a:rPr lang="en-US" dirty="0" smtClean="0"/>
              <a:t>Existing diagnoses – The number of previously diagnosed people per 100,000 (e.g., number of TGA residents living with HIV on 12/31/2015 who were still living in the TGA on 12/31/2016)</a:t>
            </a:r>
          </a:p>
          <a:p>
            <a:r>
              <a:rPr lang="en-US" dirty="0" smtClean="0"/>
              <a:t>Mortality</a:t>
            </a:r>
          </a:p>
          <a:p>
            <a:pPr lvl="1"/>
            <a:r>
              <a:rPr lang="en-US" dirty="0" smtClean="0"/>
              <a:t>Deaths due to a specific cause – Annual rate of deaths per 100,000</a:t>
            </a:r>
          </a:p>
          <a:p>
            <a:r>
              <a:rPr lang="en-US" dirty="0" smtClean="0"/>
              <a:t>Rate Ratio</a:t>
            </a:r>
          </a:p>
          <a:p>
            <a:pPr lvl="1"/>
            <a:r>
              <a:rPr lang="en-US" dirty="0" smtClean="0"/>
              <a:t>Comparison of rates between two or more groups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81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Gonorrhea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3,674 gonorrhea diagnoses were reported in the TGA during 2015, at least 168 among PLWH/A</a:t>
            </a:r>
            <a:r>
              <a:rPr lang="en-US" baseline="30000" dirty="0"/>
              <a:t>24</a:t>
            </a:r>
            <a:endParaRPr lang="en-US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The gonorrhea rate among PLWH/A was 2,997.9 </a:t>
            </a:r>
            <a:r>
              <a:rPr lang="en-US" dirty="0"/>
              <a:t>per 100,000 [95% CI: </a:t>
            </a:r>
            <a:r>
              <a:rPr lang="en-US" dirty="0" smtClean="0"/>
              <a:t>2,583-3,478], a rate </a:t>
            </a:r>
            <a:r>
              <a:rPr lang="en-US" b="1" dirty="0" smtClean="0">
                <a:solidFill>
                  <a:srgbClr val="C00000"/>
                </a:solidFill>
              </a:rPr>
              <a:t>13-18 times higher</a:t>
            </a:r>
            <a:r>
              <a:rPr lang="en-US" dirty="0" smtClean="0"/>
              <a:t> than that of HIV-negative residents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marL="27432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Gonorrhea co-infection among PLWH/A is thought to be grossly underestimated – PLEASE screen, diagnose and treat PLWH/A and their partner(s) for gonorrhea.</a:t>
            </a:r>
          </a:p>
        </p:txBody>
      </p:sp>
    </p:spTree>
    <p:extLst>
      <p:ext uri="{BB962C8B-B14F-4D97-AF65-F5344CB8AC3E}">
        <p14:creationId xmlns:p14="http://schemas.microsoft.com/office/powerpoint/2010/main" val="28164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Early Syphilis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367 early syphilis (primary, secondary, and early latent) diagnoses were reported in the TGA during 2015, at least 177 among PLWH/A</a:t>
            </a:r>
            <a:r>
              <a:rPr lang="en-US" baseline="30000" dirty="0"/>
              <a:t>24</a:t>
            </a:r>
            <a:endParaRPr lang="en-US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The rate of early syphilis among PLWH/A was </a:t>
            </a:r>
            <a:r>
              <a:rPr lang="it-IT" dirty="0" smtClean="0"/>
              <a:t>3158.5 </a:t>
            </a:r>
            <a:r>
              <a:rPr lang="it-IT" dirty="0"/>
              <a:t>per 100,000 [95% CI: </a:t>
            </a:r>
            <a:r>
              <a:rPr lang="it-IT" dirty="0" smtClean="0"/>
              <a:t>2,732-3,649]</a:t>
            </a:r>
            <a:r>
              <a:rPr lang="en-US" dirty="0" smtClean="0"/>
              <a:t>, a rate at least </a:t>
            </a:r>
            <a:r>
              <a:rPr lang="en-US" b="1" dirty="0" smtClean="0">
                <a:solidFill>
                  <a:srgbClr val="C00000"/>
                </a:solidFill>
              </a:rPr>
              <a:t>251 times higher </a:t>
            </a:r>
            <a:r>
              <a:rPr lang="en-US" dirty="0" smtClean="0"/>
              <a:t>[</a:t>
            </a:r>
            <a:r>
              <a:rPr lang="en-US" dirty="0"/>
              <a:t>95% CI: </a:t>
            </a:r>
            <a:r>
              <a:rPr lang="en-US" dirty="0" smtClean="0"/>
              <a:t>251-377] than that of HIV-negative residents.</a:t>
            </a:r>
          </a:p>
        </p:txBody>
      </p:sp>
    </p:spTree>
    <p:extLst>
      <p:ext uri="{BB962C8B-B14F-4D97-AF65-F5344CB8AC3E}">
        <p14:creationId xmlns:p14="http://schemas.microsoft.com/office/powerpoint/2010/main" val="15293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01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More on Sexually-Transmitted Infections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HIV and STIs are commonly co-morbid conditions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Special concerns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STDs can increase the likelihood of contracting HIV</a:t>
            </a:r>
            <a:endParaRPr lang="en-US" b="1" baseline="30000" dirty="0" smtClean="0"/>
          </a:p>
          <a:p>
            <a:pPr>
              <a:spcAft>
                <a:spcPts val="600"/>
              </a:spcAft>
            </a:pPr>
            <a:r>
              <a:rPr lang="en-US" dirty="0"/>
              <a:t>As providers to residents with the highest risk, you can: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Include routine screening as a function of HIV primary care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Perform </a:t>
            </a:r>
            <a:r>
              <a:rPr lang="en-US" dirty="0"/>
              <a:t>risk analyses – Assess risk behaviors of your patients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Perform risk reduction - Alert your patients to the risks of STDs, especially when comorbid to HIV/AIDS, and offer periodic STD testing for each of your patients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Treat - Diagnose and treat patients and their partner(s)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Report – Provide thorough and accurate case reporting for better modeling of risk factors</a:t>
            </a:r>
          </a:p>
        </p:txBody>
      </p:sp>
    </p:spTree>
    <p:extLst>
      <p:ext uri="{BB962C8B-B14F-4D97-AF65-F5344CB8AC3E}">
        <p14:creationId xmlns:p14="http://schemas.microsoft.com/office/powerpoint/2010/main" val="15244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Measures of HIV </a:t>
            </a:r>
            <a:r>
              <a:rPr lang="en-US" sz="4400" i="1" dirty="0" smtClean="0"/>
              <a:t>Health Outcomes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11450" r="4201" b="20063"/>
          <a:stretch/>
        </p:blipFill>
        <p:spPr>
          <a:xfrm>
            <a:off x="0" y="4533873"/>
            <a:ext cx="4206240" cy="232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HIV Treatment Cascade (AKA: Continuum of Care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00" dirty="0" smtClean="0"/>
          </a:p>
          <a:p>
            <a:pPr marL="0" indent="0">
              <a:buNone/>
            </a:pPr>
            <a:endParaRPr lang="en-US" sz="100" dirty="0" smtClean="0"/>
          </a:p>
          <a:p>
            <a:endParaRPr lang="en-US" sz="1100" dirty="0" smtClean="0"/>
          </a:p>
          <a:p>
            <a:r>
              <a:rPr lang="en-US" dirty="0" smtClean="0"/>
              <a:t>Developed by Dr. Edward Gardner and colleagues</a:t>
            </a:r>
            <a:r>
              <a:rPr lang="en-US" baseline="30000" dirty="0" smtClean="0"/>
              <a:t>25</a:t>
            </a:r>
            <a:r>
              <a:rPr lang="en-US" dirty="0" smtClean="0"/>
              <a:t> in March 2011</a:t>
            </a:r>
          </a:p>
          <a:p>
            <a:r>
              <a:rPr lang="en-US" dirty="0" smtClean="0"/>
              <a:t>Model for use in identifying unmet needs, as well as discovery of where, across the continuum of care, clients are lost to follow-up</a:t>
            </a:r>
          </a:p>
          <a:p>
            <a:endParaRPr lang="en-US" dirty="0"/>
          </a:p>
          <a:p>
            <a:endParaRPr lang="en-US" sz="2200" dirty="0" smtClean="0"/>
          </a:p>
          <a:p>
            <a:pPr marL="0" indent="0">
              <a:buNone/>
            </a:pPr>
            <a:endParaRPr lang="en-US" sz="2600" dirty="0"/>
          </a:p>
          <a:p>
            <a:pPr marL="274320" lvl="1" indent="0">
              <a:buNone/>
            </a:pPr>
            <a:endParaRPr lang="en-US" sz="2200" dirty="0" smtClean="0"/>
          </a:p>
          <a:p>
            <a:pPr marL="274320" lvl="1" indent="0">
              <a:buNone/>
            </a:pPr>
            <a:endParaRPr lang="en-US" sz="22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85800" y="4267200"/>
            <a:ext cx="3733800" cy="1981200"/>
          </a:xfrm>
          <a:prstGeom prst="roundRect">
            <a:avLst/>
          </a:prstGeom>
          <a:solidFill>
            <a:srgbClr val="2B83BA"/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rial Black" pitchFamily="34" charset="0"/>
              </a:rPr>
              <a:t>“Improving control of HIV begins with enhanced detection and linkage to care” – </a:t>
            </a:r>
            <a:r>
              <a:rPr lang="en-US" i="1" dirty="0">
                <a:latin typeface="Arial Black" pitchFamily="34" charset="0"/>
              </a:rPr>
              <a:t>Gardner, et al., </a:t>
            </a:r>
            <a:r>
              <a:rPr lang="en-US" i="1" dirty="0" smtClean="0">
                <a:latin typeface="Arial Black" pitchFamily="34" charset="0"/>
              </a:rPr>
              <a:t>2011</a:t>
            </a:r>
            <a:r>
              <a:rPr lang="en-US" i="1" baseline="30000" dirty="0">
                <a:latin typeface="Arial Black" pitchFamily="34" charset="0"/>
              </a:rPr>
              <a:t> </a:t>
            </a:r>
            <a:r>
              <a:rPr lang="en-US" i="1" baseline="30000" dirty="0" smtClean="0">
                <a:latin typeface="Arial Black" pitchFamily="34" charset="0"/>
              </a:rPr>
              <a:t>25</a:t>
            </a:r>
            <a:endParaRPr lang="en-US" i="1" baseline="30000" dirty="0">
              <a:latin typeface="Arial Black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0" y="4267200"/>
            <a:ext cx="3733800" cy="1981200"/>
          </a:xfrm>
          <a:prstGeom prst="roundRect">
            <a:avLst/>
          </a:prstGeom>
          <a:solidFill>
            <a:srgbClr val="2B83BA"/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 Black" pitchFamily="34" charset="0"/>
              </a:rPr>
              <a:t>“HIV </a:t>
            </a:r>
            <a:r>
              <a:rPr lang="en-US" dirty="0">
                <a:latin typeface="Arial Black" pitchFamily="34" charset="0"/>
              </a:rPr>
              <a:t>screening without linkage to care “confers little or no benefit to the patient” – </a:t>
            </a:r>
            <a:r>
              <a:rPr lang="en-US" i="1" dirty="0">
                <a:latin typeface="Arial Black" pitchFamily="34" charset="0"/>
              </a:rPr>
              <a:t>Branson, et al., </a:t>
            </a:r>
            <a:r>
              <a:rPr lang="en-US" i="1" dirty="0" smtClean="0">
                <a:latin typeface="Arial Black" pitchFamily="34" charset="0"/>
              </a:rPr>
              <a:t>2006 </a:t>
            </a:r>
            <a:r>
              <a:rPr lang="en-US" i="1" baseline="30000" dirty="0" smtClean="0">
                <a:latin typeface="Arial Black" pitchFamily="34" charset="0"/>
              </a:rPr>
              <a:t>26</a:t>
            </a:r>
            <a:endParaRPr lang="en-US" i="1" baseline="30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6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Benefits of Improving Linkage Into and Retention in Care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00" dirty="0" smtClean="0"/>
          </a:p>
          <a:p>
            <a:pPr marL="0" indent="0">
              <a:buNone/>
            </a:pPr>
            <a:endParaRPr lang="en-US" sz="100" dirty="0" smtClean="0"/>
          </a:p>
          <a:p>
            <a:endParaRPr lang="en-US" sz="1100" dirty="0" smtClean="0"/>
          </a:p>
          <a:p>
            <a:r>
              <a:rPr lang="en-US" dirty="0"/>
              <a:t>Delayed linkage and poor engagement in care are associated </a:t>
            </a:r>
            <a:r>
              <a:rPr lang="en-US" dirty="0" smtClean="0"/>
              <a:t>with:</a:t>
            </a:r>
            <a:r>
              <a:rPr lang="en-US" baseline="30000" dirty="0" smtClean="0"/>
              <a:t>25</a:t>
            </a:r>
            <a:r>
              <a:rPr lang="en-US" sz="800" baseline="30000" dirty="0" smtClean="0"/>
              <a:t> </a:t>
            </a:r>
            <a:r>
              <a:rPr lang="en-US" baseline="30000" dirty="0" smtClean="0"/>
              <a:t>26</a:t>
            </a:r>
            <a:endParaRPr lang="en-US" baseline="30000" dirty="0"/>
          </a:p>
          <a:p>
            <a:pPr lvl="1"/>
            <a:r>
              <a:rPr lang="en-US" dirty="0"/>
              <a:t>Delayed/no receipt of anti-retroviral therapy (ART)</a:t>
            </a:r>
          </a:p>
          <a:p>
            <a:pPr lvl="1"/>
            <a:r>
              <a:rPr lang="en-US" dirty="0"/>
              <a:t>Quicker progression to </a:t>
            </a:r>
            <a:r>
              <a:rPr lang="en-US" dirty="0" smtClean="0"/>
              <a:t>AIDS</a:t>
            </a:r>
          </a:p>
          <a:p>
            <a:pPr lvl="1"/>
            <a:r>
              <a:rPr lang="en-US" dirty="0" smtClean="0"/>
              <a:t>Drug resistance</a:t>
            </a:r>
            <a:endParaRPr lang="en-US" dirty="0"/>
          </a:p>
          <a:p>
            <a:pPr lvl="1"/>
            <a:r>
              <a:rPr lang="en-US" dirty="0"/>
              <a:t>Increased morbidity (hospitalizations, opportunistic infections, emergency department visits, etc.)</a:t>
            </a:r>
          </a:p>
          <a:p>
            <a:pPr lvl="1"/>
            <a:r>
              <a:rPr lang="en-US" dirty="0"/>
              <a:t>Increased mortality</a:t>
            </a:r>
          </a:p>
          <a:p>
            <a:pPr lvl="1"/>
            <a:r>
              <a:rPr lang="en-US" dirty="0"/>
              <a:t>Increased risk of HIV </a:t>
            </a:r>
            <a:r>
              <a:rPr lang="en-US" dirty="0" smtClean="0"/>
              <a:t>transmission</a:t>
            </a:r>
            <a:endParaRPr lang="en-US" sz="1800" dirty="0" smtClean="0"/>
          </a:p>
          <a:p>
            <a:pPr marL="0" indent="0">
              <a:buNone/>
            </a:pPr>
            <a:endParaRPr lang="en-US" sz="2600" dirty="0"/>
          </a:p>
          <a:p>
            <a:pPr marL="274320" lvl="1" indent="0">
              <a:buNone/>
            </a:pPr>
            <a:endParaRPr lang="en-US" sz="2200" dirty="0" smtClean="0"/>
          </a:p>
          <a:p>
            <a:pPr marL="274320" lvl="1" indent="0"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44512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106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National HIV/AIDS Progress Indicators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90%</a:t>
            </a:r>
            <a:r>
              <a:rPr lang="en-US" dirty="0" smtClean="0"/>
              <a:t> of HIV-positive residents aware of their status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85%</a:t>
            </a:r>
            <a:r>
              <a:rPr lang="en-US" dirty="0" smtClean="0"/>
              <a:t> of those newly diagnosed linked to care within 30 days (HAB measure remains 90 days for now)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90%</a:t>
            </a:r>
            <a:r>
              <a:rPr lang="en-US" dirty="0" smtClean="0"/>
              <a:t> retained in care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C00000"/>
                </a:solidFill>
              </a:rPr>
              <a:t>8</a:t>
            </a:r>
            <a:r>
              <a:rPr lang="en-US" b="1" dirty="0" smtClean="0">
                <a:solidFill>
                  <a:srgbClr val="C00000"/>
                </a:solidFill>
              </a:rPr>
              <a:t>0%</a:t>
            </a:r>
            <a:r>
              <a:rPr lang="en-US" dirty="0" smtClean="0"/>
              <a:t> suppressed viral load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HIV Care Continuum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Linked to Care</a:t>
            </a:r>
            <a:r>
              <a:rPr lang="en-US" sz="2200" dirty="0" smtClean="0">
                <a:sym typeface="Wingdings" panose="05000000000000000000" pitchFamily="2" charset="2"/>
              </a:rPr>
              <a:t>: People newly diagnosed with HIV during FY 2016 who received a CD4/viral load test within 90 days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Retained in Care</a:t>
            </a:r>
            <a:r>
              <a:rPr lang="en-US" sz="2200" dirty="0" smtClean="0">
                <a:sym typeface="Wingdings" panose="05000000000000000000" pitchFamily="2" charset="2"/>
              </a:rPr>
              <a:t>: Residents living with HIV/AIDS with 2+ CD4/viral load tests </a:t>
            </a:r>
            <a:r>
              <a:rPr lang="en-US" sz="2200" dirty="0">
                <a:sym typeface="Wingdings" panose="05000000000000000000" pitchFamily="2" charset="2"/>
              </a:rPr>
              <a:t>performed at least 3 months </a:t>
            </a:r>
            <a:r>
              <a:rPr lang="en-US" sz="2200" dirty="0" smtClean="0">
                <a:sym typeface="Wingdings" panose="05000000000000000000" pitchFamily="2" charset="2"/>
              </a:rPr>
              <a:t>apart in FY 2016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Antiretroviral Therapy</a:t>
            </a:r>
            <a:r>
              <a:rPr lang="en-US" sz="2200" dirty="0" smtClean="0">
                <a:sym typeface="Wingdings" panose="05000000000000000000" pitchFamily="2" charset="2"/>
              </a:rPr>
              <a:t>: </a:t>
            </a:r>
            <a:r>
              <a:rPr lang="en-US" sz="2200" dirty="0">
                <a:sym typeface="Wingdings" panose="05000000000000000000" pitchFamily="2" charset="2"/>
              </a:rPr>
              <a:t>Residents living with HIV/AIDS </a:t>
            </a:r>
            <a:r>
              <a:rPr lang="en-US" sz="2200" dirty="0" smtClean="0">
                <a:sym typeface="Wingdings" panose="05000000000000000000" pitchFamily="2" charset="2"/>
              </a:rPr>
              <a:t>who received a prescription for antiretroviral therapy in FY 2016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Viral Load Suppression</a:t>
            </a:r>
            <a:r>
              <a:rPr lang="en-US" sz="2200" dirty="0" smtClean="0">
                <a:sym typeface="Wingdings" panose="05000000000000000000" pitchFamily="2" charset="2"/>
              </a:rPr>
              <a:t>: </a:t>
            </a:r>
            <a:r>
              <a:rPr lang="en-US" sz="2200" dirty="0">
                <a:sym typeface="Wingdings" panose="05000000000000000000" pitchFamily="2" charset="2"/>
              </a:rPr>
              <a:t>Residents living with HIV/AIDS </a:t>
            </a:r>
            <a:r>
              <a:rPr lang="en-US" sz="2200" dirty="0" smtClean="0">
                <a:sym typeface="Wingdings" panose="05000000000000000000" pitchFamily="2" charset="2"/>
              </a:rPr>
              <a:t>with a FY 2016 viral load result &lt;200 RNA copies/mL</a:t>
            </a:r>
          </a:p>
          <a:p>
            <a:pPr>
              <a:spcAft>
                <a:spcPts val="1200"/>
              </a:spcAft>
            </a:pP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endParaRPr lang="en-US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endParaRPr lang="en-US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5179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Care Continuum of  the TGA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484943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56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Ryan White Clients v. Non-Client PLWH/A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337659"/>
              </p:ext>
            </p:extLst>
          </p:nvPr>
        </p:nvGraphicFramePr>
        <p:xfrm>
          <a:off x="373380" y="1676400"/>
          <a:ext cx="832104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5842337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 The National HIV/AIDS Strategy goal is 30 days until linkage to care. When using that benchmark, only 65.0% of RWSP clients and 67.1% of non-RWSP clients were linked to care.</a:t>
            </a:r>
          </a:p>
        </p:txBody>
      </p:sp>
    </p:spTree>
    <p:extLst>
      <p:ext uri="{BB962C8B-B14F-4D97-AF65-F5344CB8AC3E}">
        <p14:creationId xmlns:p14="http://schemas.microsoft.com/office/powerpoint/2010/main" val="7379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The Indianapolis Transitional Grant Area</a:t>
            </a:r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(TGA)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Community Viral Load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Geometric means were used </a:t>
            </a:r>
            <a:r>
              <a:rPr lang="en-US" dirty="0"/>
              <a:t>for comparisons of </a:t>
            </a:r>
            <a:r>
              <a:rPr lang="en-US" dirty="0" smtClean="0"/>
              <a:t>viral load</a:t>
            </a:r>
          </a:p>
          <a:p>
            <a:pPr lvl="1"/>
            <a:r>
              <a:rPr lang="en-US" dirty="0" smtClean="0"/>
              <a:t>Geometric means are always smaller than arithmetic means because the effect of very large values is diminished</a:t>
            </a:r>
          </a:p>
          <a:p>
            <a:pPr lvl="1"/>
            <a:r>
              <a:rPr lang="en-US" dirty="0" smtClean="0"/>
              <a:t>Geometric means are more stable from year to year</a:t>
            </a:r>
          </a:p>
          <a:p>
            <a:endParaRPr lang="en-US" dirty="0" smtClean="0"/>
          </a:p>
          <a:p>
            <a:r>
              <a:rPr lang="en-US" dirty="0" smtClean="0"/>
              <a:t>All results are based on the last reported viral load test during 2016 for all </a:t>
            </a:r>
            <a:r>
              <a:rPr lang="en-US" dirty="0"/>
              <a:t>residents with </a:t>
            </a:r>
            <a:r>
              <a:rPr lang="en-US" dirty="0" smtClean="0"/>
              <a:t>≥1 viral load test</a:t>
            </a:r>
          </a:p>
          <a:p>
            <a:endParaRPr lang="en-US" dirty="0" smtClean="0"/>
          </a:p>
          <a:p>
            <a:r>
              <a:rPr lang="en-US" dirty="0" smtClean="0"/>
              <a:t>Results were standardized such that:</a:t>
            </a:r>
          </a:p>
          <a:p>
            <a:pPr lvl="1"/>
            <a:r>
              <a:rPr lang="en-US" dirty="0" smtClean="0"/>
              <a:t>Results reported as 0 or &lt;20 were set to half the lower limit of detection possible for the assay used according to CDC recommendations</a:t>
            </a:r>
            <a:r>
              <a:rPr lang="en-US" baseline="30000" dirty="0" smtClean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63796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hah2k8clufs01\S_Drive\EPI_GIS\Communicable Diseases\HIV\DR3255 RWSP Epi Profile Presentation\Maps\Viralload_T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" y="0"/>
            <a:ext cx="8875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35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hah2k8clufs01\S_Drive\EPI_GIS\Communicable Diseases\HIV\DR3255 RWSP Epi Profile Presentation\Maps\Viral_Load_M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" y="0"/>
            <a:ext cx="90095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1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Community Viral Load by Gender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Number and percent </a:t>
            </a:r>
            <a:r>
              <a:rPr lang="en-US" dirty="0" smtClean="0"/>
              <a:t>with </a:t>
            </a:r>
            <a:r>
              <a:rPr lang="en-US" dirty="0"/>
              <a:t>suppressed viral load (&lt;200 copies/mL) at last CY </a:t>
            </a:r>
            <a:r>
              <a:rPr lang="en-US" dirty="0" smtClean="0"/>
              <a:t>2016 test, by gender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317820"/>
              </p:ext>
            </p:extLst>
          </p:nvPr>
        </p:nvGraphicFramePr>
        <p:xfrm>
          <a:off x="190500" y="2797405"/>
          <a:ext cx="8763001" cy="2482389"/>
        </p:xfrm>
        <a:graphic>
          <a:graphicData uri="http://schemas.openxmlformats.org/drawingml/2006/table">
            <a:tbl>
              <a:tblPr/>
              <a:tblGrid>
                <a:gridCol w="2373562"/>
                <a:gridCol w="755225"/>
                <a:gridCol w="1378584"/>
                <a:gridCol w="2181760"/>
                <a:gridCol w="2073870"/>
              </a:tblGrid>
              <a:tr h="70925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Gender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at &lt;200 copies/mL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 Mean Viral Load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(GM)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3382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47-55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51-71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MtF</a:t>
                      </a:r>
                      <a:r>
                        <a:rPr lang="en-US" sz="2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Transgender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19-80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FtM Transgender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en-US" sz="2200" b="0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17-22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2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Point estimate suppressed due to wide confidence interval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Community Viral Load by Race/Ethnicity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Number and percent </a:t>
            </a:r>
            <a:r>
              <a:rPr lang="en-US" dirty="0" smtClean="0"/>
              <a:t>with </a:t>
            </a:r>
            <a:r>
              <a:rPr lang="en-US" dirty="0"/>
              <a:t>suppressed viral load (&lt;200 copies/mL) at last CY </a:t>
            </a:r>
            <a:r>
              <a:rPr lang="en-US" dirty="0" smtClean="0"/>
              <a:t>2016 test, by race/ethnicity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414954"/>
              </p:ext>
            </p:extLst>
          </p:nvPr>
        </p:nvGraphicFramePr>
        <p:xfrm>
          <a:off x="457200" y="2546615"/>
          <a:ext cx="8229599" cy="2955134"/>
        </p:xfrm>
        <a:graphic>
          <a:graphicData uri="http://schemas.openxmlformats.org/drawingml/2006/table">
            <a:tbl>
              <a:tblPr/>
              <a:tblGrid>
                <a:gridCol w="1918266"/>
                <a:gridCol w="745993"/>
                <a:gridCol w="1361732"/>
                <a:gridCol w="2155089"/>
                <a:gridCol w="2048519"/>
              </a:tblGrid>
              <a:tr h="74599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Race/Ethnicity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at &lt;200 copies/mL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 Mean Viral Load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(GM)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</a:tr>
              <a:tr h="37299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1,873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66.2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38-46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9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Black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1,839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59.1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59-74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Hispanic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37-62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9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Asian/PI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25-43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9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52-140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9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Point estimate suppressed due to wide confidence interval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3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Community Viral Load by 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Number and percent </a:t>
            </a:r>
            <a:r>
              <a:rPr lang="en-US" dirty="0" smtClean="0"/>
              <a:t>with </a:t>
            </a:r>
            <a:r>
              <a:rPr lang="en-US" dirty="0"/>
              <a:t>suppressed viral load (&lt;200 copies/mL) at last CY </a:t>
            </a:r>
            <a:r>
              <a:rPr lang="en-US" dirty="0" smtClean="0"/>
              <a:t>2016 test, by current age (Yrs.)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406624"/>
              </p:ext>
            </p:extLst>
          </p:nvPr>
        </p:nvGraphicFramePr>
        <p:xfrm>
          <a:off x="457200" y="2514600"/>
          <a:ext cx="8229599" cy="4272321"/>
        </p:xfrm>
        <a:graphic>
          <a:graphicData uri="http://schemas.openxmlformats.org/drawingml/2006/table">
            <a:tbl>
              <a:tblPr/>
              <a:tblGrid>
                <a:gridCol w="1918266"/>
                <a:gridCol w="745993"/>
                <a:gridCol w="1361732"/>
                <a:gridCol w="2155089"/>
                <a:gridCol w="2048519"/>
              </a:tblGrid>
              <a:tr h="65447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Age (Yrs.)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at &lt;200 copies/mL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 Mean Viral Load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(GM)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</a:tr>
              <a:tr h="35928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154-1068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8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15-19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21-43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8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20-24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145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53.5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53-512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8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25-34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792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57.8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82-240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8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35-44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70-105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8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45-54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1,299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46-63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8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55-64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37-46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8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65+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33-43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8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Unk/Miss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23-36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88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Point estimate suppressed due to wide confidence interval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48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Community Viral Load by County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Number and percent </a:t>
            </a:r>
            <a:r>
              <a:rPr lang="en-US" sz="2000" dirty="0" smtClean="0"/>
              <a:t>with </a:t>
            </a:r>
            <a:r>
              <a:rPr lang="en-US" sz="2000" dirty="0"/>
              <a:t>suppressed viral load (&lt;200 copies/mL) at last CY </a:t>
            </a:r>
            <a:r>
              <a:rPr lang="en-US" sz="2000" dirty="0" smtClean="0"/>
              <a:t>2016 test, by county of residence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239462"/>
              </p:ext>
            </p:extLst>
          </p:nvPr>
        </p:nvGraphicFramePr>
        <p:xfrm>
          <a:off x="729170" y="2286001"/>
          <a:ext cx="7652830" cy="4434973"/>
        </p:xfrm>
        <a:graphic>
          <a:graphicData uri="http://schemas.openxmlformats.org/drawingml/2006/table">
            <a:tbl>
              <a:tblPr/>
              <a:tblGrid>
                <a:gridCol w="1791477"/>
                <a:gridCol w="696686"/>
                <a:gridCol w="1271728"/>
                <a:gridCol w="2012647"/>
                <a:gridCol w="1880292"/>
              </a:tblGrid>
              <a:tr h="685799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County of Residence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at &lt;200 copies/mL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 Mean Viral Load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(GM)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</a:tr>
              <a:tr h="34083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Boone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21-97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3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Brown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72.7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3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Hamilton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74.5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25-42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3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Hancock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74.6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18-42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3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Hendricks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65.3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34-74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3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Johnson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30-58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3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Marion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3,587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62.0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49-58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3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Morgan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62.3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28-112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3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Putnam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65.5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20-58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3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Shelby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70.4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20-133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34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Point estimate suppressed due to wide confidence interval</a:t>
                      </a:r>
                    </a:p>
                  </a:txBody>
                  <a:tcPr marL="8294" marR="8294" marT="8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3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Community Viral Load by RWSP Status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Number and percent </a:t>
            </a:r>
            <a:r>
              <a:rPr lang="en-US" dirty="0" smtClean="0"/>
              <a:t>with </a:t>
            </a:r>
            <a:r>
              <a:rPr lang="en-US" dirty="0"/>
              <a:t>suppressed viral load (&lt;200 copies/mL) at last CY </a:t>
            </a:r>
            <a:r>
              <a:rPr lang="en-US" dirty="0" smtClean="0"/>
              <a:t>2016 test, by Ryan White HIV Services Program enrollment status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605188"/>
              </p:ext>
            </p:extLst>
          </p:nvPr>
        </p:nvGraphicFramePr>
        <p:xfrm>
          <a:off x="152399" y="2727273"/>
          <a:ext cx="8839202" cy="2578269"/>
        </p:xfrm>
        <a:graphic>
          <a:graphicData uri="http://schemas.openxmlformats.org/drawingml/2006/table">
            <a:tbl>
              <a:tblPr/>
              <a:tblGrid>
                <a:gridCol w="2819401"/>
                <a:gridCol w="838200"/>
                <a:gridCol w="1295400"/>
                <a:gridCol w="1981200"/>
                <a:gridCol w="1905001"/>
              </a:tblGrid>
              <a:tr h="70925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RWSP Enrollment Status: CY 2015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at &lt;200 copies/mL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 Mean Viral Load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(GM)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Not Enrolled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1,075</a:t>
                      </a:r>
                      <a:endParaRPr lang="en-US" sz="21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49.4</a:t>
                      </a:r>
                      <a:endParaRPr lang="en-US" sz="21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en-US" sz="21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33-42</a:t>
                      </a:r>
                      <a:endParaRPr lang="en-US" sz="21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846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Enrolled Part of the Year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1,595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57.8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70-92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288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Enrolled All Year</a:t>
                      </a:r>
                      <a:r>
                        <a:rPr lang="en-US" sz="2100" b="1" i="0" u="none" strike="noStrike" baseline="30000" dirty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^</a:t>
                      </a:r>
                      <a:endParaRPr lang="en-US" sz="2100" b="1" i="0" u="none" strike="noStrike" dirty="0">
                        <a:solidFill>
                          <a:srgbClr val="009E47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1,623</a:t>
                      </a:r>
                      <a:endParaRPr lang="en-US" sz="2100" b="1" i="0" u="none" strike="noStrike" dirty="0">
                        <a:solidFill>
                          <a:srgbClr val="009E47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100" b="1" i="0" u="none" strike="noStrike" dirty="0" smtClean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84.4</a:t>
                      </a:r>
                      <a:endParaRPr lang="en-US" sz="2100" b="1" i="0" u="none" strike="noStrike" dirty="0">
                        <a:solidFill>
                          <a:srgbClr val="009E47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43</a:t>
                      </a:r>
                      <a:endParaRPr lang="en-US" sz="2100" b="1" i="0" u="none" strike="noStrike" dirty="0">
                        <a:solidFill>
                          <a:srgbClr val="009E47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39-48</a:t>
                      </a:r>
                      <a:endParaRPr lang="en-US" sz="2100" b="1" i="0" u="none" strike="noStrike" dirty="0">
                        <a:solidFill>
                          <a:srgbClr val="009E47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2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Point estimate suppressed due to wide confidence interval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62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 Experienced &lt;30 day enrollment lapse during the year of interest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99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Improving Retention in the Cascade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Guidelines </a:t>
            </a:r>
            <a:r>
              <a:rPr lang="en-US" dirty="0"/>
              <a:t>for Improving Entry Into and Retention in Care and Antiretroviral Adherence for Persons With HIV: Evidence-Based Recommendations From an International Association of Physicians in AIDS Care </a:t>
            </a:r>
            <a:r>
              <a:rPr lang="en-US" dirty="0" smtClean="0"/>
              <a:t>Panel</a:t>
            </a:r>
            <a:r>
              <a:rPr lang="en-US" baseline="30000" dirty="0" smtClean="0"/>
              <a:t>29</a:t>
            </a:r>
          </a:p>
          <a:p>
            <a:r>
              <a:rPr lang="en-US" b="1" cap="small" dirty="0" smtClean="0"/>
              <a:t>Close monitoring and individualized care</a:t>
            </a:r>
            <a:endParaRPr lang="en-US" b="1" cap="small" dirty="0"/>
          </a:p>
          <a:p>
            <a:pPr lvl="1"/>
            <a:r>
              <a:rPr lang="en-US" dirty="0" smtClean="0"/>
              <a:t>Systematic monitoring of retention in care for all PLWH/A</a:t>
            </a:r>
          </a:p>
          <a:p>
            <a:pPr lvl="1"/>
            <a:r>
              <a:rPr lang="en-US" dirty="0" smtClean="0"/>
              <a:t>Intensive outreach for PLWH/A who are not engaged in care within six months</a:t>
            </a:r>
          </a:p>
          <a:p>
            <a:pPr lvl="1"/>
            <a:r>
              <a:rPr lang="en-US" dirty="0" smtClean="0"/>
              <a:t>Use of peer or paraprofessional patient navigators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sz="1600" dirty="0" smtClean="0"/>
              <a:t>Summary of recommendations included. See appendix.</a:t>
            </a:r>
          </a:p>
          <a:p>
            <a:pPr marL="274320" lvl="1" indent="0">
              <a:buNone/>
            </a:pPr>
            <a:r>
              <a:rPr lang="en-US" sz="1600" dirty="0" smtClean="0"/>
              <a:t>Full </a:t>
            </a:r>
            <a:r>
              <a:rPr lang="en-US" sz="1600" dirty="0"/>
              <a:t>published </a:t>
            </a:r>
            <a:r>
              <a:rPr lang="en-US" sz="1600" dirty="0" smtClean="0"/>
              <a:t>article at: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annals.org/article.aspx?articleid=1170890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7344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Vision for the National HIV/AIDS </a:t>
            </a:r>
            <a:r>
              <a:rPr lang="en-US" dirty="0" smtClean="0">
                <a:solidFill>
                  <a:schemeClr val="tx1"/>
                </a:solidFill>
              </a:rPr>
              <a:t>Strategy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2590800"/>
            <a:ext cx="7315200" cy="2590800"/>
          </a:xfrm>
          <a:prstGeom prst="roundRect">
            <a:avLst/>
          </a:prstGeom>
          <a:solidFill>
            <a:srgbClr val="236C99"/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Arial Black" pitchFamily="34" charset="0"/>
              </a:rPr>
              <a:t>“The United States will become a place where new HIV infections are rare and when they do occur, every person, regardless of age, gender, race/ethnicity, sexual orientation, gender identity or socio-economic circumstance, will have unfettered access to high quality, life-extending care, free from stigma and </a:t>
            </a:r>
            <a:r>
              <a:rPr lang="en-US" sz="2000" dirty="0" smtClean="0">
                <a:latin typeface="Arial Black" pitchFamily="34" charset="0"/>
              </a:rPr>
              <a:t>discrimination.”</a:t>
            </a:r>
            <a:r>
              <a:rPr lang="en-US" sz="1050" dirty="0" smtClean="0">
                <a:latin typeface="Arial Black" pitchFamily="34" charset="0"/>
              </a:rPr>
              <a:t> </a:t>
            </a:r>
            <a:r>
              <a:rPr lang="en-US" sz="2000" baseline="30000" dirty="0" smtClean="0">
                <a:latin typeface="Arial Black" pitchFamily="34" charset="0"/>
              </a:rPr>
              <a:t>14</a:t>
            </a:r>
            <a:endParaRPr lang="en-US" sz="2000" i="1" baseline="30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4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b="2595"/>
          <a:stretch/>
        </p:blipFill>
        <p:spPr bwMode="auto">
          <a:xfrm>
            <a:off x="868680" y="1219200"/>
            <a:ext cx="7406640" cy="555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TGA Location &amp; Population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4953000"/>
            <a:ext cx="4419600" cy="1752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Ten Central Indiana counties with a 2016 </a:t>
            </a:r>
            <a:r>
              <a:rPr lang="en-US" dirty="0"/>
              <a:t>estimated </a:t>
            </a:r>
            <a:r>
              <a:rPr lang="en-US" dirty="0" smtClean="0"/>
              <a:t>population of </a:t>
            </a:r>
            <a:r>
              <a:rPr lang="en-US" b="1" dirty="0" smtClean="0">
                <a:solidFill>
                  <a:srgbClr val="C00000"/>
                </a:solidFill>
              </a:rPr>
              <a:t>1.84 million</a:t>
            </a:r>
            <a:r>
              <a:rPr lang="en-US" baseline="30000" dirty="0" smtClean="0"/>
              <a:t>1</a:t>
            </a:r>
            <a:r>
              <a:rPr lang="en-US" dirty="0" smtClean="0"/>
              <a:t> (6% increase since 2010)</a:t>
            </a:r>
            <a:r>
              <a:rPr lang="en-US" baseline="30000" dirty="0" smtClean="0"/>
              <a:t>2</a:t>
            </a:r>
            <a:r>
              <a:rPr lang="en-US" sz="800" baseline="30000" dirty="0" smtClean="0"/>
              <a:t> </a:t>
            </a:r>
            <a:r>
              <a:rPr lang="en-US" baseline="30000" dirty="0" smtClean="0"/>
              <a:t>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73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1549400"/>
            <a:ext cx="4394200" cy="439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84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" t="10523" r="7794" b="10261"/>
          <a:stretch/>
        </p:blipFill>
        <p:spPr>
          <a:xfrm>
            <a:off x="15240" y="702890"/>
            <a:ext cx="9128760" cy="577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9600" y="1673352"/>
            <a:ext cx="8077200" cy="4718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b="1" dirty="0" smtClean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1800" b="1" dirty="0" smtClean="0"/>
              <a:t>Amy Krupa, MPH, CHES</a:t>
            </a:r>
          </a:p>
          <a:p>
            <a:pPr marL="0" indent="0" algn="ctr">
              <a:buNone/>
            </a:pPr>
            <a:r>
              <a:rPr lang="en-US" sz="1800" dirty="0"/>
              <a:t>Epidemiologist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600" dirty="0"/>
              <a:t>Health &amp; Hospital Corporation</a:t>
            </a:r>
          </a:p>
          <a:p>
            <a:pPr marL="0" indent="0" algn="ctr">
              <a:buNone/>
            </a:pPr>
            <a:r>
              <a:rPr lang="en-US" sz="1600" dirty="0"/>
              <a:t>Marion County Public Health Department</a:t>
            </a:r>
          </a:p>
          <a:p>
            <a:pPr marL="0" indent="0" algn="ctr">
              <a:buNone/>
            </a:pPr>
            <a:r>
              <a:rPr lang="en-US" sz="1600" dirty="0"/>
              <a:t>3901 </a:t>
            </a:r>
            <a:r>
              <a:rPr lang="en-US" sz="1600" dirty="0" smtClean="0"/>
              <a:t>Meadows </a:t>
            </a:r>
            <a:r>
              <a:rPr lang="en-US" sz="1600" dirty="0"/>
              <a:t>Drive, </a:t>
            </a:r>
            <a:r>
              <a:rPr lang="en-US" sz="1600" dirty="0" smtClean="0"/>
              <a:t>H116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Indianapolis, IN </a:t>
            </a:r>
            <a:r>
              <a:rPr lang="en-US" sz="1600" dirty="0" smtClean="0"/>
              <a:t>46205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Office: 317-221-3556</a:t>
            </a:r>
          </a:p>
          <a:p>
            <a:pPr marL="0" indent="0" algn="ctr">
              <a:buNone/>
            </a:pPr>
            <a:r>
              <a:rPr lang="en-US" sz="1600" dirty="0" smtClean="0"/>
              <a:t>Fax</a:t>
            </a:r>
            <a:r>
              <a:rPr lang="en-US" sz="1600" dirty="0"/>
              <a:t>: 317-221-4404</a:t>
            </a:r>
          </a:p>
          <a:p>
            <a:pPr marL="0" indent="0" algn="ctr">
              <a:buNone/>
            </a:pPr>
            <a:r>
              <a:rPr lang="en-US" sz="1600" dirty="0" smtClean="0">
                <a:hlinkClick r:id="rId3"/>
              </a:rPr>
              <a:t>AKrupa@MarionHealth.org</a:t>
            </a:r>
            <a:endParaRPr lang="en-US" sz="1600" dirty="0" smtClean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" y="5105400"/>
            <a:ext cx="2743200" cy="1738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>
          <a:xfrm>
            <a:off x="6324600" y="5486400"/>
            <a:ext cx="2743200" cy="12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562600"/>
          </a:xfrm>
        </p:spPr>
        <p:txBody>
          <a:bodyPr>
            <a:noAutofit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</a:t>
            </a:r>
            <a:r>
              <a:rPr lang="en-US" sz="1300" dirty="0" smtClean="0"/>
              <a:t> </a:t>
            </a:r>
            <a:r>
              <a:rPr lang="en-US" sz="1400" dirty="0"/>
              <a:t>U.S. Census Bureau and Marion County Public Health Department. (2017). Marion County Public Health Department estimates based on ARIMA projections calculated using U.S. Census Bureau data. 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</a:t>
            </a:r>
            <a:r>
              <a:rPr lang="en-US" sz="1300" dirty="0" smtClean="0"/>
              <a:t> </a:t>
            </a:r>
            <a:r>
              <a:rPr lang="en-US" sz="1300" dirty="0"/>
              <a:t>U.S. Census Bureau. (2002). </a:t>
            </a:r>
            <a:r>
              <a:rPr lang="en-US" sz="1300" i="1" dirty="0"/>
              <a:t>Time series of Indiana intercensal population estimates by county: April 1, 1990 to April 1, 2000</a:t>
            </a:r>
            <a:r>
              <a:rPr lang="en-US" sz="1300" dirty="0"/>
              <a:t>. Table CO-EST2001-12-18. Release date April 17, 2002</a:t>
            </a:r>
            <a:r>
              <a:rPr lang="en-US" sz="1300" dirty="0" smtClean="0"/>
              <a:t>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3</a:t>
            </a:r>
            <a:r>
              <a:rPr lang="en-US" sz="1300" dirty="0" smtClean="0"/>
              <a:t> </a:t>
            </a:r>
            <a:r>
              <a:rPr lang="en-US" sz="1300" dirty="0"/>
              <a:t>U.S. Census Bureau. (2011). </a:t>
            </a:r>
            <a:r>
              <a:rPr lang="en-US" sz="1300" i="1" dirty="0"/>
              <a:t>Intercensal estimates of the resident population for counties of Indiana: April 1, 2000 to July 1, 2010</a:t>
            </a:r>
            <a:r>
              <a:rPr lang="en-US" sz="1300" dirty="0"/>
              <a:t>. Table CO-EST00INT-01-18</a:t>
            </a:r>
            <a:r>
              <a:rPr lang="en-US" sz="1300" dirty="0" smtClean="0"/>
              <a:t>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4 </a:t>
            </a:r>
            <a:r>
              <a:rPr lang="en-US" sz="1300" dirty="0" smtClean="0"/>
              <a:t>Glenn, R. (2011). </a:t>
            </a:r>
            <a:r>
              <a:rPr lang="en-US" sz="1300" i="1" dirty="0" smtClean="0"/>
              <a:t>Demographics &amp; trends: Indianapolis, Marion County &amp; the Indianapolis region</a:t>
            </a:r>
            <a:r>
              <a:rPr lang="en-US" sz="1300" dirty="0" smtClean="0"/>
              <a:t>. Department of Metropolitan Development: City of Indianapolis.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5 </a:t>
            </a:r>
            <a:r>
              <a:rPr lang="en-US" sz="1300" dirty="0"/>
              <a:t>Centers for Disease Control and Prevention. (</a:t>
            </a:r>
            <a:r>
              <a:rPr lang="en-US" sz="1300" dirty="0" smtClean="0"/>
              <a:t>2013). </a:t>
            </a:r>
            <a:r>
              <a:rPr lang="en-US" sz="1300" i="1" dirty="0"/>
              <a:t>HIV surveillance report, </a:t>
            </a:r>
            <a:r>
              <a:rPr lang="en-US" sz="1300" i="1" dirty="0" smtClean="0"/>
              <a:t>2015; Vol. 27</a:t>
            </a:r>
            <a:r>
              <a:rPr lang="en-US" sz="1300" dirty="0" smtClean="0"/>
              <a:t>. </a:t>
            </a:r>
            <a:r>
              <a:rPr lang="en-US" sz="1300" dirty="0"/>
              <a:t>Retrieved from </a:t>
            </a:r>
            <a:r>
              <a:rPr lang="en-US" sz="1300" dirty="0">
                <a:hlinkClick r:id="rId3"/>
              </a:rPr>
              <a:t>https://</a:t>
            </a:r>
            <a:r>
              <a:rPr lang="en-US" sz="1300" dirty="0" smtClean="0">
                <a:hlinkClick r:id="rId3"/>
              </a:rPr>
              <a:t>www.cdc.gov/hiv/pdf/library/reports/surveillance/cdc-hiv-surveillance-report-2015-vol-27.pdf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6 </a:t>
            </a:r>
            <a:r>
              <a:rPr lang="en-US" sz="1300" dirty="0"/>
              <a:t>Purcell et al. (2012). Estimating the population size of MSM in the U.S. to obtain HIV and syphilis rates. </a:t>
            </a:r>
            <a:r>
              <a:rPr lang="en-US" sz="1300" i="1" dirty="0"/>
              <a:t>Open AIDS Journal; 6</a:t>
            </a:r>
            <a:r>
              <a:rPr lang="en-US" sz="1300" dirty="0"/>
              <a:t>(S1: M6) 98-107</a:t>
            </a:r>
            <a:r>
              <a:rPr lang="en-US" sz="1300" dirty="0" smtClean="0"/>
              <a:t>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7 </a:t>
            </a:r>
            <a:r>
              <a:rPr lang="en-US" sz="1300" dirty="0" smtClean="0"/>
              <a:t>Centers for Disease Control and Prevention. (2017). Deaths: Final data for 2013. </a:t>
            </a:r>
            <a:r>
              <a:rPr lang="en-US" sz="1300" i="1" dirty="0" smtClean="0"/>
              <a:t>National Vital Statistics Report, 64</a:t>
            </a:r>
            <a:r>
              <a:rPr lang="en-US" sz="1300" dirty="0" smtClean="0"/>
              <a:t>(2). </a:t>
            </a:r>
            <a:r>
              <a:rPr lang="en-US" sz="1300" dirty="0"/>
              <a:t>Retrieved from </a:t>
            </a:r>
            <a:r>
              <a:rPr lang="en-US" sz="1300" dirty="0">
                <a:hlinkClick r:id="rId4"/>
              </a:rPr>
              <a:t>http://</a:t>
            </a:r>
            <a:r>
              <a:rPr lang="en-US" sz="1300" dirty="0" smtClean="0">
                <a:hlinkClick r:id="rId4"/>
              </a:rPr>
              <a:t>www.cdc.gov/nchs/data/nvsr/nvsr64/nvsr64_02.pdf</a:t>
            </a:r>
            <a:r>
              <a:rPr lang="en-US" sz="1300" dirty="0" smtClean="0"/>
              <a:t> and </a:t>
            </a:r>
            <a:r>
              <a:rPr lang="en-US" sz="1400" u="sng" dirty="0">
                <a:hlinkClick r:id="rId3"/>
              </a:rPr>
              <a:t>https://</a:t>
            </a:r>
            <a:r>
              <a:rPr lang="en-US" sz="1400" u="sng" dirty="0" smtClean="0">
                <a:hlinkClick r:id="rId3"/>
              </a:rPr>
              <a:t>www.cdc.gov/hiv/pdf/library/reports/surveillance/cdc-hiv-surveillance-report-2015-vol-27.pdf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8 </a:t>
            </a:r>
            <a:r>
              <a:rPr lang="en-US" sz="1300" dirty="0"/>
              <a:t>Centers for Disease Control and Prevention. (2015). </a:t>
            </a:r>
            <a:r>
              <a:rPr lang="en-US" sz="1300" i="1" dirty="0" smtClean="0"/>
              <a:t>HIV among gay and bisexual men: Fact sheet</a:t>
            </a:r>
            <a:r>
              <a:rPr lang="en-US" sz="1300" dirty="0" smtClean="0"/>
              <a:t>. Retrieved </a:t>
            </a:r>
            <a:r>
              <a:rPr lang="en-US" sz="1300" dirty="0"/>
              <a:t>from </a:t>
            </a:r>
            <a:r>
              <a:rPr lang="en-US" sz="1300" dirty="0">
                <a:hlinkClick r:id="rId5"/>
              </a:rPr>
              <a:t>https://</a:t>
            </a:r>
            <a:r>
              <a:rPr lang="en-US" sz="1300" dirty="0" smtClean="0">
                <a:hlinkClick r:id="rId5"/>
              </a:rPr>
              <a:t>www.cdc.gov/nchhstp/newsroom/docs/factsheets/cdc-msm-508.pdf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en-US" sz="1300" baseline="300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9 </a:t>
            </a:r>
            <a:r>
              <a:rPr lang="fr-FR" sz="1300" dirty="0" smtClean="0"/>
              <a:t>U.S. Department </a:t>
            </a:r>
            <a:r>
              <a:rPr lang="fr-FR" sz="1300" dirty="0"/>
              <a:t>of Health and Human Services. (2013). </a:t>
            </a:r>
            <a:r>
              <a:rPr lang="en-US" sz="1300" i="1" dirty="0"/>
              <a:t>Guidelines for the use of antiretroviral agents in HIV-1-infected adults and adolescents</a:t>
            </a:r>
            <a:r>
              <a:rPr lang="en-US" sz="1300" dirty="0"/>
              <a:t>. </a:t>
            </a:r>
            <a:r>
              <a:rPr lang="en-US" sz="1300" dirty="0" smtClean="0"/>
              <a:t>Retrieved </a:t>
            </a:r>
            <a:r>
              <a:rPr lang="en-US" sz="1300" dirty="0"/>
              <a:t>from </a:t>
            </a:r>
            <a:r>
              <a:rPr lang="en-US" sz="1300" dirty="0" smtClean="0">
                <a:hlinkClick r:id="rId6"/>
              </a:rPr>
              <a:t>http</a:t>
            </a:r>
            <a:r>
              <a:rPr lang="en-US" sz="1300" dirty="0">
                <a:hlinkClick r:id="rId6"/>
              </a:rPr>
              <a:t>://</a:t>
            </a:r>
            <a:r>
              <a:rPr lang="en-US" sz="1300" dirty="0" smtClean="0">
                <a:hlinkClick r:id="rId6"/>
              </a:rPr>
              <a:t>aidsinfo.nih.gov/guidelines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buNone/>
            </a:pPr>
            <a:r>
              <a:rPr lang="en-US" sz="1300" baseline="30000" dirty="0" smtClean="0"/>
              <a:t>10 </a:t>
            </a:r>
            <a:r>
              <a:rPr lang="en-US" sz="1300" dirty="0" smtClean="0"/>
              <a:t>Indiana University </a:t>
            </a:r>
            <a:r>
              <a:rPr lang="en-US" sz="1300" dirty="0"/>
              <a:t>Public Policy Institute. (</a:t>
            </a:r>
            <a:r>
              <a:rPr lang="en-US" sz="1300" dirty="0" smtClean="0"/>
              <a:t>2015). </a:t>
            </a:r>
            <a:r>
              <a:rPr lang="en-US" sz="1300" i="1" dirty="0" smtClean="0"/>
              <a:t>2015 </a:t>
            </a:r>
            <a:r>
              <a:rPr lang="en-US" sz="1300" i="1" dirty="0"/>
              <a:t>Point-in-time count: Many </a:t>
            </a:r>
            <a:r>
              <a:rPr lang="en-US" sz="1300" i="1" dirty="0" smtClean="0"/>
              <a:t>families </a:t>
            </a:r>
            <a:r>
              <a:rPr lang="en-US" sz="1300" i="1" dirty="0"/>
              <a:t>in </a:t>
            </a:r>
            <a:r>
              <a:rPr lang="en-US" sz="1300" i="1" dirty="0" smtClean="0"/>
              <a:t>Indianapolis not able to find shelter. </a:t>
            </a:r>
            <a:r>
              <a:rPr lang="en-US" sz="1300" dirty="0" smtClean="0"/>
              <a:t>Retrieved from </a:t>
            </a:r>
            <a:r>
              <a:rPr lang="en-US" sz="1300" dirty="0">
                <a:hlinkClick r:id="rId7"/>
              </a:rPr>
              <a:t>http://</a:t>
            </a:r>
            <a:r>
              <a:rPr lang="en-US" sz="1300" dirty="0" smtClean="0">
                <a:hlinkClick r:id="rId7"/>
              </a:rPr>
              <a:t>www.chipindy.org/wp-content/uploads/2013/07/HomelessCount_2015_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en-US" sz="1300" dirty="0" smtClean="0">
                <a:hlinkClick r:id="rId7"/>
              </a:rPr>
              <a:t>Web.pdf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0356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562600"/>
          </a:xfrm>
        </p:spPr>
        <p:txBody>
          <a:bodyPr>
            <a:noAutofit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11</a:t>
            </a:r>
            <a:r>
              <a:rPr lang="en-US" sz="1300" dirty="0"/>
              <a:t> </a:t>
            </a:r>
            <a:r>
              <a:rPr lang="en-US" sz="1300" dirty="0" smtClean="0"/>
              <a:t>U.S. Department of Housing and Urban Development. </a:t>
            </a:r>
            <a:r>
              <a:rPr lang="en-US" sz="1300" dirty="0"/>
              <a:t>(</a:t>
            </a:r>
            <a:r>
              <a:rPr lang="en-US" sz="1300" dirty="0" smtClean="0"/>
              <a:t>2015). </a:t>
            </a:r>
            <a:r>
              <a:rPr lang="en-US" sz="1300" i="1" dirty="0"/>
              <a:t>HOPWA performance profile - Formula grantee: City of Indianapolis</a:t>
            </a:r>
            <a:r>
              <a:rPr lang="en-US" sz="1300" dirty="0"/>
              <a:t>. </a:t>
            </a:r>
            <a:r>
              <a:rPr lang="en-US" sz="1300" dirty="0" smtClean="0"/>
              <a:t>Retrieved from </a:t>
            </a:r>
            <a:r>
              <a:rPr lang="en-US" sz="1300" dirty="0">
                <a:hlinkClick r:id="rId3"/>
              </a:rPr>
              <a:t>https://</a:t>
            </a:r>
            <a:r>
              <a:rPr lang="en-US" sz="1300" dirty="0" smtClean="0">
                <a:hlinkClick r:id="rId3"/>
              </a:rPr>
              <a:t>www.hudexchange.info/resource/reportmanagement/published/HOPWA_Perf_GranteeForm_00_INDI-IN_IN_2014.pdf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12</a:t>
            </a:r>
            <a:r>
              <a:rPr lang="en-US" sz="1300" dirty="0"/>
              <a:t> </a:t>
            </a:r>
            <a:r>
              <a:rPr lang="en-US" sz="1300" dirty="0" smtClean="0"/>
              <a:t>Health &amp; Hospital Corporation. </a:t>
            </a:r>
            <a:r>
              <a:rPr lang="en-US" sz="1300" dirty="0"/>
              <a:t>(</a:t>
            </a:r>
            <a:r>
              <a:rPr lang="en-US" sz="1300" dirty="0" smtClean="0"/>
              <a:t>2016). </a:t>
            </a:r>
            <a:r>
              <a:rPr lang="en-US" sz="1300" dirty="0"/>
              <a:t>Ryan White </a:t>
            </a:r>
            <a:r>
              <a:rPr lang="en-US" sz="1300" dirty="0" smtClean="0"/>
              <a:t>information services enterprise </a:t>
            </a:r>
            <a:r>
              <a:rPr lang="en-US" sz="1300" dirty="0"/>
              <a:t>(RISE). Indianapolis</a:t>
            </a:r>
            <a:r>
              <a:rPr lang="en-US" sz="1300" dirty="0" smtClean="0"/>
              <a:t>: Ryan White HIV Services </a:t>
            </a:r>
            <a:r>
              <a:rPr lang="en-US" sz="1300" dirty="0"/>
              <a:t>Program, Marion County Public Health Department.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13 </a:t>
            </a:r>
            <a:r>
              <a:rPr lang="en-US" sz="1300" dirty="0"/>
              <a:t>Shubert, G. (2012). </a:t>
            </a:r>
            <a:r>
              <a:rPr lang="en-US" sz="1300" i="1" dirty="0"/>
              <a:t>Mobilizing knowledge: Housing is HIV prevention and care</a:t>
            </a:r>
            <a:r>
              <a:rPr lang="en-US" sz="1300" dirty="0"/>
              <a:t>. Available from </a:t>
            </a:r>
            <a:r>
              <a:rPr lang="en-US" sz="1300" dirty="0">
                <a:hlinkClick r:id="rId4"/>
              </a:rPr>
              <a:t>https://</a:t>
            </a:r>
            <a:r>
              <a:rPr lang="en-US" sz="1300" dirty="0" smtClean="0">
                <a:hlinkClick r:id="rId4"/>
              </a:rPr>
              <a:t>shnny.org/uploads/Housing_is_HIV_Prevention_and_Health_Care.pdf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14</a:t>
            </a:r>
            <a:r>
              <a:rPr lang="en-US" sz="1300" dirty="0" smtClean="0"/>
              <a:t> </a:t>
            </a:r>
            <a:r>
              <a:rPr lang="en-US" sz="1300" dirty="0"/>
              <a:t>The White House Office of National AIDS Policy. (2010). </a:t>
            </a:r>
            <a:r>
              <a:rPr lang="en-US" sz="1300" i="1" dirty="0"/>
              <a:t>National HIV/AIDS strategy for the United States</a:t>
            </a:r>
            <a:r>
              <a:rPr lang="en-US" sz="1300" dirty="0"/>
              <a:t>. Retrieved from </a:t>
            </a:r>
            <a:r>
              <a:rPr lang="en-US" sz="1300" dirty="0">
                <a:hlinkClick r:id="rId5"/>
              </a:rPr>
              <a:t>http://www.cdc.gov/hiv/strategy/pdf/nhas.pdf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15</a:t>
            </a:r>
            <a:r>
              <a:rPr lang="en-US" sz="1300" dirty="0" smtClean="0"/>
              <a:t> </a:t>
            </a:r>
            <a:r>
              <a:rPr lang="en-US" sz="1300" dirty="0"/>
              <a:t>Marion County Public Health Department. (2014). </a:t>
            </a:r>
            <a:r>
              <a:rPr lang="en-US" sz="1300" i="1" dirty="0"/>
              <a:t>Community health assessment of Marion County: 2014</a:t>
            </a:r>
            <a:r>
              <a:rPr lang="en-US" sz="1300" dirty="0"/>
              <a:t>. Retrieved from </a:t>
            </a:r>
            <a:r>
              <a:rPr lang="en-US" sz="1300" dirty="0">
                <a:hlinkClick r:id="rId6"/>
              </a:rPr>
              <a:t>http://</a:t>
            </a:r>
            <a:r>
              <a:rPr lang="en-US" sz="1300" dirty="0" smtClean="0">
                <a:hlinkClick r:id="rId6"/>
              </a:rPr>
              <a:t>www.hhcorp.org/hhc/index.php/newsroom/2014-press-releases/645-marion-county-releases-2014-community-health-assessment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16</a:t>
            </a:r>
            <a:r>
              <a:rPr lang="en-US" sz="1300" dirty="0" smtClean="0"/>
              <a:t> </a:t>
            </a:r>
            <a:r>
              <a:rPr lang="en-US" sz="1300" dirty="0"/>
              <a:t>Weiser, S. D., Fernandes, K. A., Brandson, E. K., Lima, V. D., Anema, A., Bangsberg, D. R., . . . Hogg, R. S. (2009). The association between food insecurity and mortality among HIV-infected individuals on HAART. </a:t>
            </a:r>
            <a:r>
              <a:rPr lang="en-US" sz="1300" i="1" dirty="0"/>
              <a:t>J Acquir Immune Defic Syndr, 52</a:t>
            </a:r>
            <a:r>
              <a:rPr lang="en-US" sz="1300" dirty="0"/>
              <a:t>(3): 342-349. doi: 10.1097/QAI.0b013e3181b627c2. Retrieved from </a:t>
            </a:r>
            <a:r>
              <a:rPr lang="en-US" sz="1300" dirty="0">
                <a:hlinkClick r:id="rId7"/>
              </a:rPr>
              <a:t>http://www.ncbi.nlm.nih.gov/pmc/articles/PMC3740738</a:t>
            </a:r>
            <a:r>
              <a:rPr lang="en-US" sz="1300" dirty="0" smtClean="0">
                <a:hlinkClick r:id="rId7"/>
              </a:rPr>
              <a:t>/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17</a:t>
            </a:r>
            <a:r>
              <a:rPr lang="en-US" sz="1300" dirty="0" smtClean="0"/>
              <a:t> </a:t>
            </a:r>
            <a:r>
              <a:rPr lang="en-US" sz="1300" dirty="0"/>
              <a:t>Centers for Disease Control and Prevention. (2013). Staying healthy with HIV/AIDS: Potential related health problems: Tuberculosis. Retrieved from </a:t>
            </a:r>
            <a:r>
              <a:rPr lang="en-US" sz="1300" dirty="0">
                <a:hlinkClick r:id="rId8"/>
              </a:rPr>
              <a:t>https://www.aids.gov/hiv-aids-basics/staying-healthy-with-hiv-aids/potential-related-health-problems/tuberculosis/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18</a:t>
            </a:r>
            <a:r>
              <a:rPr lang="en-US" sz="1300" dirty="0" smtClean="0"/>
              <a:t> </a:t>
            </a:r>
            <a:r>
              <a:rPr lang="en-US" sz="1300" dirty="0"/>
              <a:t>Centers for Disease Control and Prevention. (2013). Latent tuberculosis infection: A guide for primary health care providers. Retrieved from </a:t>
            </a:r>
            <a:r>
              <a:rPr lang="en-US" sz="1300" dirty="0">
                <a:hlinkClick r:id="rId9"/>
              </a:rPr>
              <a:t>https://www.cdc.gov/tb/publications/ltbi/pdf/targetedltbi.pdf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19</a:t>
            </a:r>
            <a:r>
              <a:rPr lang="en-US" sz="1300" dirty="0" smtClean="0"/>
              <a:t> </a:t>
            </a:r>
            <a:r>
              <a:rPr lang="en-US" sz="1300" dirty="0"/>
              <a:t>Centers for Disease Control and Prevention. (2016). HIV and tuberculosis. Retrieved from </a:t>
            </a:r>
            <a:r>
              <a:rPr lang="en-US" sz="1300" dirty="0">
                <a:hlinkClick r:id="rId10"/>
              </a:rPr>
              <a:t>http://</a:t>
            </a:r>
            <a:r>
              <a:rPr lang="en-US" sz="1300" dirty="0" smtClean="0">
                <a:hlinkClick r:id="rId10"/>
              </a:rPr>
              <a:t>www.cdc.gov/hiv/pdf/library/factsheets/hiv-tb.pdf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4123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562600"/>
          </a:xfrm>
        </p:spPr>
        <p:txBody>
          <a:bodyPr>
            <a:normAutofit fontScale="92500"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20 </a:t>
            </a:r>
            <a:r>
              <a:rPr lang="en-US" sz="1300" dirty="0"/>
              <a:t>U.S. Department of Health and Human Services. (2014). </a:t>
            </a:r>
            <a:r>
              <a:rPr lang="en-US" sz="1300" i="1" dirty="0"/>
              <a:t>Staying healthy with HIV/AIDS: Potential related health problems: Hepatitis</a:t>
            </a:r>
            <a:r>
              <a:rPr lang="en-US" sz="1300" dirty="0"/>
              <a:t>. Retrieved from </a:t>
            </a:r>
            <a:r>
              <a:rPr lang="en-US" sz="1300" dirty="0">
                <a:hlinkClick r:id="rId3"/>
              </a:rPr>
              <a:t>http://www.aids.gov/hiv-aids-basics/staying-healthy-with-hiv-aids/potential-related-health-problems/hepatitis/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21 </a:t>
            </a:r>
            <a:r>
              <a:rPr lang="en-US" sz="1300" dirty="0"/>
              <a:t>National Alliance of State and Territorial AIDS Directors. (2011). </a:t>
            </a:r>
            <a:r>
              <a:rPr lang="en-US" sz="1300" i="1" dirty="0"/>
              <a:t>HIV and viral hepatitis co-infection</a:t>
            </a:r>
            <a:r>
              <a:rPr lang="en-US" sz="1300" dirty="0"/>
              <a:t>. Retrieved from  </a:t>
            </a:r>
            <a:r>
              <a:rPr lang="en-US" sz="1300" dirty="0">
                <a:hlinkClick r:id="rId4"/>
              </a:rPr>
              <a:t>http://</a:t>
            </a:r>
            <a:r>
              <a:rPr lang="en-US" sz="1300" dirty="0" smtClean="0">
                <a:hlinkClick r:id="rId4"/>
              </a:rPr>
              <a:t>www.nastad.org/Docs/031236_HIV%20VH%20CoInfection%20Final.pdf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22</a:t>
            </a:r>
            <a:r>
              <a:rPr lang="en-US" sz="1300" dirty="0" smtClean="0"/>
              <a:t> </a:t>
            </a:r>
            <a:r>
              <a:rPr lang="en-US" sz="1300" dirty="0"/>
              <a:t>Centers for Disease Control and Prevention. (2014). HIV and viral hepatitis. Retrieved from </a:t>
            </a:r>
            <a:r>
              <a:rPr lang="en-US" sz="1300" dirty="0">
                <a:hlinkClick r:id="rId5"/>
              </a:rPr>
              <a:t>http://</a:t>
            </a:r>
            <a:r>
              <a:rPr lang="en-US" sz="1300" dirty="0" smtClean="0">
                <a:hlinkClick r:id="rId5"/>
              </a:rPr>
              <a:t>www.cdc.gov/hiv/pdf/library_factsheets_hiv_and_viral_hepatitis.pdf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23</a:t>
            </a:r>
            <a:r>
              <a:rPr lang="en-US" sz="1300" dirty="0" smtClean="0"/>
              <a:t> </a:t>
            </a:r>
            <a:r>
              <a:rPr lang="en-US" sz="1300" dirty="0"/>
              <a:t>U.S. Department of Health &amp; Human Services. (2015). Guidelines for the use of antiretroviral agents in HIV-1-infected adults and adolescents: Considerations for antiretroviral use in patients with coinfections. Retrieved from </a:t>
            </a:r>
            <a:r>
              <a:rPr lang="en-US" sz="1300" dirty="0">
                <a:hlinkClick r:id="rId6"/>
              </a:rPr>
              <a:t>https://</a:t>
            </a:r>
            <a:r>
              <a:rPr lang="en-US" sz="1300" dirty="0" smtClean="0">
                <a:hlinkClick r:id="rId6"/>
              </a:rPr>
              <a:t>aidsinfo.nih.gov/guidelines/html/1/adult-and-adolescent-arv-guidelines/26/hiv-hcv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24</a:t>
            </a:r>
            <a:r>
              <a:rPr lang="en-US" sz="1300" dirty="0" smtClean="0"/>
              <a:t> Indiana State Department of Health. (2015</a:t>
            </a:r>
            <a:r>
              <a:rPr lang="en-US" sz="1300" dirty="0"/>
              <a:t>). </a:t>
            </a:r>
            <a:r>
              <a:rPr lang="en-US" sz="1300" dirty="0" smtClean="0"/>
              <a:t>Statewide investigation, monitoring and surveillance system (SWIMSS).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25</a:t>
            </a:r>
            <a:r>
              <a:rPr lang="en-US" sz="1300" dirty="0" smtClean="0"/>
              <a:t> </a:t>
            </a:r>
            <a:r>
              <a:rPr lang="en-US" sz="1300" dirty="0"/>
              <a:t>Gardner, E.M., McLees, M.P., Steiner, J.F., del Rio, C., and Burman, W.J. (2011). The spectrum of engagement in HIV care and its relevance to test-and-treat strategies for prevention of HIV infection. </a:t>
            </a:r>
            <a:r>
              <a:rPr lang="en-US" sz="1300" i="1" dirty="0"/>
              <a:t>Clin Infect Dis. 2011;52</a:t>
            </a:r>
            <a:r>
              <a:rPr lang="en-US" sz="1300" dirty="0"/>
              <a:t>(6): 793-800. doi: 10</a:t>
            </a:r>
            <a:r>
              <a:rPr lang="fr-FR" sz="1300" dirty="0"/>
              <a:t>.1093/cid/ciq243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26</a:t>
            </a:r>
            <a:r>
              <a:rPr lang="en-US" sz="1300" dirty="0" smtClean="0"/>
              <a:t> </a:t>
            </a:r>
            <a:r>
              <a:rPr lang="en-US" sz="1300" dirty="0"/>
              <a:t>Branson, B.M., Handsfield, H.H., Lampe, M.A., Janssen, R.S., Taylor, A.W., Lyss, S.B., and Clark, J.E. (2006). Revised recommendations for HIV testing of adults, adolescents, and pregnant women in health-care settings. Centers for Disease Control and Prevention: Atlanta. </a:t>
            </a:r>
            <a:r>
              <a:rPr lang="en-US" sz="1300" i="1" dirty="0"/>
              <a:t>MMWR. 2006; 55</a:t>
            </a:r>
            <a:r>
              <a:rPr lang="en-US" sz="1300" dirty="0"/>
              <a:t>(RR14): 1-17. </a:t>
            </a:r>
            <a:r>
              <a:rPr lang="en-US" sz="1300" dirty="0" smtClean="0"/>
              <a:t>Retrieved from </a:t>
            </a:r>
            <a:r>
              <a:rPr lang="en-US" sz="1300" dirty="0">
                <a:hlinkClick r:id="rId7"/>
              </a:rPr>
              <a:t>http://www.cdc.gov/mmwr/preview/mmwrhtml/rr5514a1.htm</a:t>
            </a:r>
            <a:endParaRPr lang="en-US" sz="1300" dirty="0"/>
          </a:p>
          <a:p>
            <a:pPr marL="0" indent="0">
              <a:buNone/>
            </a:pPr>
            <a:r>
              <a:rPr lang="en-US" sz="1300" baseline="30000" dirty="0" smtClean="0"/>
              <a:t>27</a:t>
            </a:r>
            <a:r>
              <a:rPr lang="en-US" sz="1300" dirty="0" smtClean="0"/>
              <a:t> </a:t>
            </a:r>
            <a:r>
              <a:rPr lang="en-US" sz="1400" dirty="0"/>
              <a:t>Centers for Disease Control and Prevention. (2016). Monitoring selected national HIV prevention and care objectives by using HIV surveillance data - United States and 6 dependent areas - 2014. HIV Surveillance Supplemental Report, 21(4). Retrieved from </a:t>
            </a:r>
            <a:r>
              <a:rPr lang="en-US" sz="1400" u="sng" dirty="0">
                <a:hlinkClick r:id="rId8"/>
              </a:rPr>
              <a:t>https://</a:t>
            </a:r>
            <a:r>
              <a:rPr lang="en-US" sz="1400" u="sng" dirty="0" smtClean="0">
                <a:hlinkClick r:id="rId8"/>
              </a:rPr>
              <a:t>www.cdc.gov/hiv/pdf/library/reports/surveillance/cdc-hiv-surveillance-supplemental-report-vol-21-4.pdf</a:t>
            </a:r>
            <a:endParaRPr lang="en-US" sz="1400" u="sng" dirty="0" smtClean="0"/>
          </a:p>
          <a:p>
            <a:pPr marL="0" indent="0">
              <a:buNone/>
            </a:pPr>
            <a:endParaRPr lang="en-US" sz="9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28</a:t>
            </a:r>
            <a:r>
              <a:rPr lang="en-US" sz="1300" dirty="0" smtClean="0"/>
              <a:t> </a:t>
            </a:r>
            <a:r>
              <a:rPr lang="en-US" sz="1300" dirty="0"/>
              <a:t>Centers for Disease Control and Prevention. (2011). Guidance on community viral load: A family of measures, definitions, and method for calculation. Retrieved </a:t>
            </a:r>
            <a:r>
              <a:rPr lang="en-US" sz="1300" dirty="0" smtClean="0"/>
              <a:t>from  </a:t>
            </a:r>
            <a:r>
              <a:rPr lang="en-US" sz="1300" dirty="0" smtClean="0">
                <a:hlinkClick r:id="rId9"/>
              </a:rPr>
              <a:t>https</a:t>
            </a:r>
            <a:r>
              <a:rPr lang="en-US" sz="1300" dirty="0">
                <a:hlinkClick r:id="rId9"/>
              </a:rPr>
              <a:t>://</a:t>
            </a:r>
            <a:r>
              <a:rPr lang="en-US" sz="1300" dirty="0" smtClean="0">
                <a:hlinkClick r:id="rId9"/>
              </a:rPr>
              <a:t>stacks.cdc.gov/view/cdc/28147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14544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562600"/>
          </a:xfrm>
        </p:spPr>
        <p:txBody>
          <a:bodyPr>
            <a:normAutofit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300" baseline="30000" dirty="0" smtClean="0"/>
              <a:t>29</a:t>
            </a:r>
            <a:r>
              <a:rPr lang="fr-FR" sz="1300" dirty="0" smtClean="0"/>
              <a:t> </a:t>
            </a:r>
            <a:r>
              <a:rPr lang="fr-FR" sz="1300" dirty="0"/>
              <a:t>Thompson, M. A., Mugavero, M. J., Amico, K. R., Cargill, V. A., Chang, L. W., Gross, R., . . . Nachega, J. B. (2012). Guidelines for improving entry into and retention in care and antiretroviral adherence for persons with HIV: Evidence-based recommendations from an international association of physicians in AIDS care panel. </a:t>
            </a:r>
            <a:r>
              <a:rPr lang="fr-FR" sz="1300" i="1" dirty="0"/>
              <a:t>Ann Intern Med. 2012;156</a:t>
            </a:r>
            <a:r>
              <a:rPr lang="fr-FR" sz="1300" dirty="0"/>
              <a:t>(11): 817-833. doi: </a:t>
            </a:r>
            <a:r>
              <a:rPr lang="fr-FR" sz="1300" dirty="0" smtClean="0"/>
              <a:t>10.7326/0003-4819-156-11-201206050-00419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300" baseline="30000" dirty="0" smtClean="0"/>
              <a:t>30 </a:t>
            </a:r>
            <a:r>
              <a:rPr lang="fr-FR" sz="1300" dirty="0" smtClean="0"/>
              <a:t>Kooreman&amp; Greene. (2016</a:t>
            </a:r>
            <a:r>
              <a:rPr lang="fr-FR" sz="1300" i="1" dirty="0" smtClean="0"/>
              <a:t>). Injection drug us in Indiana: A major risk factor for HIV transmission</a:t>
            </a:r>
            <a:r>
              <a:rPr lang="fr-FR" sz="1300" dirty="0" smtClean="0">
                <a:hlinkClick r:id="rId3"/>
              </a:rPr>
              <a:t>.</a:t>
            </a:r>
            <a:endParaRPr lang="fr-FR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300" dirty="0">
                <a:hlinkClick r:id="rId3"/>
              </a:rPr>
              <a:t>https://</a:t>
            </a:r>
            <a:r>
              <a:rPr lang="fr-FR" sz="1300" dirty="0" smtClean="0">
                <a:hlinkClick r:id="rId3"/>
              </a:rPr>
              <a:t>www.healthpolicy.iupui.edu/PubsPDFs/Injection%20Drug%20Use%20in%20Indiana.pdf</a:t>
            </a:r>
            <a:endParaRPr lang="fr-FR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25580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TGA Population Center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8040" y="1600200"/>
            <a:ext cx="1965960" cy="39624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ym typeface="Wingdings" panose="05000000000000000000" pitchFamily="2" charset="2"/>
              </a:rPr>
              <a:t>88% of the TGA’s population in orange</a:t>
            </a:r>
            <a:r>
              <a:rPr lang="en-US" baseline="30000" dirty="0" smtClean="0">
                <a:sym typeface="Wingdings" panose="05000000000000000000" pitchFamily="2" charset="2"/>
              </a:rPr>
              <a:t>4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46% reside inside Indianapolis city limits</a:t>
            </a:r>
            <a:r>
              <a:rPr lang="en-US" baseline="30000" dirty="0" smtClean="0">
                <a:sym typeface="Wingdings" panose="05000000000000000000" pitchFamily="2" charset="2"/>
              </a:rPr>
              <a:t>1</a:t>
            </a:r>
            <a:endParaRPr lang="en-US" dirty="0">
              <a:sym typeface="Wingdings" panose="05000000000000000000" pitchFamily="2" charset="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66800" y="1576900"/>
            <a:ext cx="6111240" cy="5128700"/>
            <a:chOff x="1737360" y="1576900"/>
            <a:chExt cx="6111240" cy="51287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360" y="1576900"/>
              <a:ext cx="5669280" cy="51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>
            <a:xfrm rot="18343904">
              <a:off x="3652165" y="2605960"/>
              <a:ext cx="2471116" cy="16919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>
              <a:stCxn id="5" idx="6"/>
            </p:cNvCxnSpPr>
            <p:nvPr/>
          </p:nvCxnSpPr>
          <p:spPr>
            <a:xfrm flipV="1">
              <a:off x="5609278" y="1828800"/>
              <a:ext cx="2239322" cy="6201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984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7" y="2963317"/>
            <a:ext cx="3291840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TGA Demographics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2743200" cy="601117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dirty="0" smtClean="0"/>
              <a:t>    Gender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638800" y="2362200"/>
            <a:ext cx="2743200" cy="601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endParaRPr lang="en-US" dirty="0" smtClean="0"/>
          </a:p>
        </p:txBody>
      </p:sp>
      <p:graphicFrame>
        <p:nvGraphicFramePr>
          <p:cNvPr id="7" name="Chart 6" title="Ag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914220"/>
              </p:ext>
            </p:extLst>
          </p:nvPr>
        </p:nvGraphicFramePr>
        <p:xfrm>
          <a:off x="4034122" y="2662758"/>
          <a:ext cx="4832788" cy="3589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3600" y="2362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84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16669</TotalTime>
  <Words>5020</Words>
  <Application>Microsoft Office PowerPoint</Application>
  <PresentationFormat>On-screen Show (4:3)</PresentationFormat>
  <Paragraphs>1016</Paragraphs>
  <Slides>76</Slides>
  <Notes>76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Clarity</vt:lpstr>
      <vt:lpstr>Epidemiology of HIV in the Indianapolis Transitional Grant Area: 2016 </vt:lpstr>
      <vt:lpstr>Objectives</vt:lpstr>
      <vt:lpstr>PowerPoint Presentation</vt:lpstr>
      <vt:lpstr>Epidemiology – The study of:</vt:lpstr>
      <vt:lpstr>Epidemiology - Terminology</vt:lpstr>
      <vt:lpstr>PowerPoint Presentation</vt:lpstr>
      <vt:lpstr>TGA Location &amp; Population</vt:lpstr>
      <vt:lpstr>TGA Population Center</vt:lpstr>
      <vt:lpstr>TGA Demographics</vt:lpstr>
      <vt:lpstr>TGA Demographics</vt:lpstr>
      <vt:lpstr>PowerPoint Presentation</vt:lpstr>
      <vt:lpstr>HIV/AIDS Incidence</vt:lpstr>
      <vt:lpstr>HIV/AIDS Incidence</vt:lpstr>
      <vt:lpstr>HIV/AIDS Incidence</vt:lpstr>
      <vt:lpstr>HIV Incidence by County</vt:lpstr>
      <vt:lpstr>PowerPoint Presentation</vt:lpstr>
      <vt:lpstr>PowerPoint Presentation</vt:lpstr>
      <vt:lpstr>HIV Incidence by Gender</vt:lpstr>
      <vt:lpstr>HIV/AIDS Incidence</vt:lpstr>
      <vt:lpstr>HIV Incidence by Race/Ethnicity</vt:lpstr>
      <vt:lpstr>HIV Incidence by Age</vt:lpstr>
      <vt:lpstr>HIV Incidence by Exposure Category</vt:lpstr>
      <vt:lpstr>HIV Incidence by U.S. Nativity Status</vt:lpstr>
      <vt:lpstr>PowerPoint Presentation</vt:lpstr>
      <vt:lpstr>HIV Mortality and All Deaths of PLWH/A</vt:lpstr>
      <vt:lpstr>Death of PLWH/A (Any Cause)</vt:lpstr>
      <vt:lpstr>HIV Mortality</vt:lpstr>
      <vt:lpstr>PowerPoint Presentation</vt:lpstr>
      <vt:lpstr>Estimated Number of Undiagnosed PLWH/A</vt:lpstr>
      <vt:lpstr>Prevalence of Diagnosed HIV/AIDS</vt:lpstr>
      <vt:lpstr>Total HIV/AIDS Prevalence</vt:lpstr>
      <vt:lpstr>HIV/AIDS Prevalence by County</vt:lpstr>
      <vt:lpstr>PowerPoint Presentation</vt:lpstr>
      <vt:lpstr>PowerPoint Presentation</vt:lpstr>
      <vt:lpstr>HIV/AIDS Prevalence by Gender</vt:lpstr>
      <vt:lpstr>HIV/AIDS Prevalence by Race/Ethnicity</vt:lpstr>
      <vt:lpstr>HIV/AIDS Prevalence by Current Age</vt:lpstr>
      <vt:lpstr>HIV/AIDS Prevalence by Exposure/Risk</vt:lpstr>
      <vt:lpstr>HIV/AIDS Prevalence by U.S. Nativity Status</vt:lpstr>
      <vt:lpstr>PowerPoint Presentation</vt:lpstr>
      <vt:lpstr>Foreign-Born</vt:lpstr>
      <vt:lpstr>Aging</vt:lpstr>
      <vt:lpstr>Homelessness</vt:lpstr>
      <vt:lpstr>Recent Incarceration</vt:lpstr>
      <vt:lpstr>Mental Health &amp; Substance Abuse</vt:lpstr>
      <vt:lpstr>Food Insecurity</vt:lpstr>
      <vt:lpstr>Mycobacterium tuberculosis (TB)</vt:lpstr>
      <vt:lpstr>Viral Hepatitis</vt:lpstr>
      <vt:lpstr>Chlamydia</vt:lpstr>
      <vt:lpstr>Gonorrhea</vt:lpstr>
      <vt:lpstr>Early Syphilis</vt:lpstr>
      <vt:lpstr>More on Sexually-Transmitted Infections</vt:lpstr>
      <vt:lpstr>PowerPoint Presentation</vt:lpstr>
      <vt:lpstr>HIV Treatment Cascade (AKA: Continuum of Care</vt:lpstr>
      <vt:lpstr>Benefits of Improving Linkage Into and Retention in Care</vt:lpstr>
      <vt:lpstr>National HIV/AIDS Progress Indicators</vt:lpstr>
      <vt:lpstr>HIV Care Continuum Definitions</vt:lpstr>
      <vt:lpstr>HIV Care Continuum of  the TGA</vt:lpstr>
      <vt:lpstr>Ryan White Clients v. Non-Client PLWH/A</vt:lpstr>
      <vt:lpstr>Community Viral Load</vt:lpstr>
      <vt:lpstr>PowerPoint Presentation</vt:lpstr>
      <vt:lpstr>PowerPoint Presentation</vt:lpstr>
      <vt:lpstr>Community Viral Load by Gender</vt:lpstr>
      <vt:lpstr>Community Viral Load by Race/Ethnicity</vt:lpstr>
      <vt:lpstr>Community Viral Load by Age</vt:lpstr>
      <vt:lpstr>Community Viral Load by County</vt:lpstr>
      <vt:lpstr>Community Viral Load by RWSP Status</vt:lpstr>
      <vt:lpstr>Improving Retention in the Cascade</vt:lpstr>
      <vt:lpstr>Vision for the National HIV/AIDS Strategy</vt:lpstr>
      <vt:lpstr>PowerPoint Presentation</vt:lpstr>
      <vt:lpstr>PowerPoint Presentation</vt:lpstr>
      <vt:lpstr>PowerPoint Presentation</vt:lpstr>
      <vt:lpstr>References</vt:lpstr>
      <vt:lpstr>References</vt:lpstr>
      <vt:lpstr>References</vt:lpstr>
      <vt:lpstr>References</vt:lpstr>
    </vt:vector>
  </TitlesOfParts>
  <Company>Health &amp; Hospital Corporation d/b/a Marion County Public Health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Epidemiology of HIV/AIDS in the Indianapolis Transitional Grant Area: 2013</dc:title>
  <dc:creator>Tammie L. Nelson</dc:creator>
  <cp:keywords>RWHS</cp:keywords>
  <dc:description>Presented to the Ryan White Planning Council on June 5, 2014</dc:description>
  <cp:lastModifiedBy>localadmin</cp:lastModifiedBy>
  <cp:revision>2143</cp:revision>
  <cp:lastPrinted>2017-07-05T19:30:53Z</cp:lastPrinted>
  <dcterms:created xsi:type="dcterms:W3CDTF">2013-05-01T21:28:56Z</dcterms:created>
  <dcterms:modified xsi:type="dcterms:W3CDTF">2017-07-12T15:41:50Z</dcterms:modified>
  <cp:contentStatus>In progress</cp:contentStatus>
</cp:coreProperties>
</file>