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0"/>
  </p:notesMasterIdLst>
  <p:handoutMasterIdLst>
    <p:handoutMasterId r:id="rId81"/>
  </p:handoutMasterIdLst>
  <p:sldIdLst>
    <p:sldId id="256" r:id="rId2"/>
    <p:sldId id="417" r:id="rId3"/>
    <p:sldId id="418" r:id="rId4"/>
    <p:sldId id="532" r:id="rId5"/>
    <p:sldId id="533" r:id="rId6"/>
    <p:sldId id="456" r:id="rId7"/>
    <p:sldId id="258" r:id="rId8"/>
    <p:sldId id="535" r:id="rId9"/>
    <p:sldId id="521" r:id="rId10"/>
    <p:sldId id="534" r:id="rId11"/>
    <p:sldId id="458" r:id="rId12"/>
    <p:sldId id="539" r:id="rId13"/>
    <p:sldId id="616" r:id="rId14"/>
    <p:sldId id="617" r:id="rId15"/>
    <p:sldId id="541" r:id="rId16"/>
    <p:sldId id="552" r:id="rId17"/>
    <p:sldId id="644" r:id="rId18"/>
    <p:sldId id="544" r:id="rId19"/>
    <p:sldId id="622" r:id="rId20"/>
    <p:sldId id="546" r:id="rId21"/>
    <p:sldId id="547" r:id="rId22"/>
    <p:sldId id="626" r:id="rId23"/>
    <p:sldId id="549" r:id="rId24"/>
    <p:sldId id="555" r:id="rId25"/>
    <p:sldId id="627" r:id="rId26"/>
    <p:sldId id="628" r:id="rId27"/>
    <p:sldId id="629" r:id="rId28"/>
    <p:sldId id="568" r:id="rId29"/>
    <p:sldId id="653" r:id="rId30"/>
    <p:sldId id="648" r:id="rId31"/>
    <p:sldId id="558" r:id="rId32"/>
    <p:sldId id="559" r:id="rId33"/>
    <p:sldId id="570" r:id="rId34"/>
    <p:sldId id="645" r:id="rId35"/>
    <p:sldId id="561" r:id="rId36"/>
    <p:sldId id="562" r:id="rId37"/>
    <p:sldId id="564" r:id="rId38"/>
    <p:sldId id="566" r:id="rId39"/>
    <p:sldId id="567" r:id="rId40"/>
    <p:sldId id="650" r:id="rId41"/>
    <p:sldId id="575" r:id="rId42"/>
    <p:sldId id="576" r:id="rId43"/>
    <p:sldId id="578" r:id="rId44"/>
    <p:sldId id="580" r:id="rId45"/>
    <p:sldId id="593" r:id="rId46"/>
    <p:sldId id="595" r:id="rId47"/>
    <p:sldId id="596" r:id="rId48"/>
    <p:sldId id="579" r:id="rId49"/>
    <p:sldId id="594" r:id="rId50"/>
    <p:sldId id="598" r:id="rId51"/>
    <p:sldId id="633" r:id="rId52"/>
    <p:sldId id="634" r:id="rId53"/>
    <p:sldId id="581" r:id="rId54"/>
    <p:sldId id="390" r:id="rId55"/>
    <p:sldId id="485" r:id="rId56"/>
    <p:sldId id="486" r:id="rId57"/>
    <p:sldId id="602" r:id="rId58"/>
    <p:sldId id="646" r:id="rId59"/>
    <p:sldId id="649" r:id="rId60"/>
    <p:sldId id="652" r:id="rId61"/>
    <p:sldId id="606" r:id="rId62"/>
    <p:sldId id="608" r:id="rId63"/>
    <p:sldId id="635" r:id="rId64"/>
    <p:sldId id="639" r:id="rId65"/>
    <p:sldId id="640" r:id="rId66"/>
    <p:sldId id="641" r:id="rId67"/>
    <p:sldId id="642" r:id="rId68"/>
    <p:sldId id="643" r:id="rId69"/>
    <p:sldId id="490" r:id="rId70"/>
    <p:sldId id="303" r:id="rId71"/>
    <p:sldId id="651" r:id="rId72"/>
    <p:sldId id="507" r:id="rId73"/>
    <p:sldId id="491" r:id="rId74"/>
    <p:sldId id="270" r:id="rId75"/>
    <p:sldId id="508" r:id="rId76"/>
    <p:sldId id="509" r:id="rId77"/>
    <p:sldId id="611" r:id="rId78"/>
    <p:sldId id="632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0E"/>
    <a:srgbClr val="FF7F00"/>
    <a:srgbClr val="6A3D9A"/>
    <a:srgbClr val="003A47"/>
    <a:srgbClr val="009E47"/>
    <a:srgbClr val="81FB25"/>
    <a:srgbClr val="D7191C"/>
    <a:srgbClr val="236C99"/>
    <a:srgbClr val="2B83BA"/>
    <a:srgbClr val="91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82047" autoAdjust="0"/>
  </p:normalViewPr>
  <p:slideViewPr>
    <p:cSldViewPr>
      <p:cViewPr>
        <p:scale>
          <a:sx n="50" d="100"/>
          <a:sy n="50" d="100"/>
        </p:scale>
        <p:origin x="-264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392%20RWSP%20Epi%20Profile%20Presentation%20CY2020\Graphics\Longitudinal%20HIV%20Graphs_Upd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392%20RWSP%20Epi%20Profile%20Presentation%20CY2020\Graphics\Longitudinal%20HIV%20Graphs_Upda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392%20RWSP%20Epi%20Profile%20Presentation%20CY2020\Graphics\Longitudinal%20HIV%20Graphs_Updat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2k8clufs01\S_Drive\EPI\Data%20Requests\DR4392%20RWSP%20Epi%20Profile%20Presentation%20CY2020\Graphics\Continuum%20of%20Care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ah2k8clufs01\S_Drive\EPI\Data%20Requests\DR4392%20RWSP%20Epi%20Profile%20Presentation%20CY2020\Graphics\RWvsNonRW_Continuum_CY2019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Long!$D$7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Long!$A$35:$A$44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Long!$D$35:$D$44</c:f>
              <c:numCache>
                <c:formatCode>General</c:formatCode>
                <c:ptCount val="10"/>
                <c:pt idx="0">
                  <c:v>195</c:v>
                </c:pt>
                <c:pt idx="1">
                  <c:v>199</c:v>
                </c:pt>
                <c:pt idx="2">
                  <c:v>193</c:v>
                </c:pt>
                <c:pt idx="3">
                  <c:v>218</c:v>
                </c:pt>
                <c:pt idx="4">
                  <c:v>241</c:v>
                </c:pt>
                <c:pt idx="5">
                  <c:v>225</c:v>
                </c:pt>
                <c:pt idx="6">
                  <c:v>240</c:v>
                </c:pt>
                <c:pt idx="7">
                  <c:v>283</c:v>
                </c:pt>
                <c:pt idx="8">
                  <c:v>243</c:v>
                </c:pt>
                <c:pt idx="9">
                  <c:v>271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Long!$F$7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Long!$A$35:$A$44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Long!$F$35:$F$44</c:f>
              <c:numCache>
                <c:formatCode>#,##0.0</c:formatCode>
                <c:ptCount val="10"/>
                <c:pt idx="0">
                  <c:v>175.6241</c:v>
                </c:pt>
                <c:pt idx="1">
                  <c:v>177.91550000000001</c:v>
                </c:pt>
                <c:pt idx="2">
                  <c:v>179.84989999999999</c:v>
                </c:pt>
                <c:pt idx="3">
                  <c:v>182.27760000000001</c:v>
                </c:pt>
                <c:pt idx="4">
                  <c:v>184.12049999999999</c:v>
                </c:pt>
                <c:pt idx="5">
                  <c:v>185.90940000000001</c:v>
                </c:pt>
                <c:pt idx="6">
                  <c:v>187.69030000000001</c:v>
                </c:pt>
                <c:pt idx="7">
                  <c:v>189.29759999999999</c:v>
                </c:pt>
                <c:pt idx="8">
                  <c:v>189.91159999999999</c:v>
                </c:pt>
                <c:pt idx="9">
                  <c:v>193.5214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862784"/>
        <c:axId val="225864320"/>
      </c:lineChart>
      <c:catAx>
        <c:axId val="22586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225864320"/>
        <c:crosses val="autoZero"/>
        <c:auto val="1"/>
        <c:lblAlgn val="ctr"/>
        <c:lblOffset val="100"/>
        <c:tickLblSkip val="1"/>
        <c:noMultiLvlLbl val="0"/>
      </c:catAx>
      <c:valAx>
        <c:axId val="22586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586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'Proc 0 - Freq'!$A$36:$A$45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'Proc 0 - Freq'!$B$36:$B$45</c:f>
              <c:numCache>
                <c:formatCode>General</c:formatCode>
                <c:ptCount val="10"/>
                <c:pt idx="0">
                  <c:v>54</c:v>
                </c:pt>
                <c:pt idx="1">
                  <c:v>68</c:v>
                </c:pt>
                <c:pt idx="2">
                  <c:v>57</c:v>
                </c:pt>
                <c:pt idx="3">
                  <c:v>55</c:v>
                </c:pt>
                <c:pt idx="4">
                  <c:v>49</c:v>
                </c:pt>
                <c:pt idx="5">
                  <c:v>42</c:v>
                </c:pt>
                <c:pt idx="6">
                  <c:v>56</c:v>
                </c:pt>
                <c:pt idx="7">
                  <c:v>59</c:v>
                </c:pt>
                <c:pt idx="8">
                  <c:v>58</c:v>
                </c:pt>
                <c:pt idx="9">
                  <c:v>43</c:v>
                </c:pt>
              </c:numCache>
            </c:numRef>
          </c:val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'Proc 0 - Freq'!$A$36:$A$45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'Proc 0 - Freq'!$D$36:$D$45</c:f>
              <c:numCache>
                <c:formatCode>General</c:formatCode>
                <c:ptCount val="10"/>
                <c:pt idx="0">
                  <c:v>145</c:v>
                </c:pt>
                <c:pt idx="1">
                  <c:v>141</c:v>
                </c:pt>
                <c:pt idx="2">
                  <c:v>144</c:v>
                </c:pt>
                <c:pt idx="3">
                  <c:v>171</c:v>
                </c:pt>
                <c:pt idx="4">
                  <c:v>167</c:v>
                </c:pt>
                <c:pt idx="5">
                  <c:v>161</c:v>
                </c:pt>
                <c:pt idx="6">
                  <c:v>180</c:v>
                </c:pt>
                <c:pt idx="7">
                  <c:v>219</c:v>
                </c:pt>
                <c:pt idx="8">
                  <c:v>181</c:v>
                </c:pt>
                <c:pt idx="9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6249728"/>
        <c:axId val="226255616"/>
      </c:barChart>
      <c:catAx>
        <c:axId val="2262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226255616"/>
        <c:crosses val="autoZero"/>
        <c:auto val="1"/>
        <c:lblAlgn val="ctr"/>
        <c:lblOffset val="100"/>
        <c:tickMarkSkip val="1"/>
        <c:noMultiLvlLbl val="0"/>
      </c:catAx>
      <c:valAx>
        <c:axId val="22625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6249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Long!$B$7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Long!$A$35:$A$44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Long!$B$35:$B$44</c:f>
              <c:numCache>
                <c:formatCode>General</c:formatCode>
                <c:ptCount val="10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46</c:v>
                </c:pt>
                <c:pt idx="4">
                  <c:v>40</c:v>
                </c:pt>
                <c:pt idx="5">
                  <c:v>36</c:v>
                </c:pt>
                <c:pt idx="6">
                  <c:v>47</c:v>
                </c:pt>
                <c:pt idx="7">
                  <c:v>58</c:v>
                </c:pt>
                <c:pt idx="8">
                  <c:v>58</c:v>
                </c:pt>
                <c:pt idx="9">
                  <c:v>55</c:v>
                </c:pt>
              </c:numCache>
            </c:numRef>
          </c:val>
        </c:ser>
        <c:ser>
          <c:idx val="3"/>
          <c:order val="1"/>
          <c:tx>
            <c:strRef>
              <c:f>Long!$C$7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Long!$A$35:$A$44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Long!$C$35:$C$44</c:f>
              <c:numCache>
                <c:formatCode>General</c:formatCode>
                <c:ptCount val="10"/>
                <c:pt idx="0">
                  <c:v>156</c:v>
                </c:pt>
                <c:pt idx="1">
                  <c:v>158</c:v>
                </c:pt>
                <c:pt idx="2">
                  <c:v>155</c:v>
                </c:pt>
                <c:pt idx="3">
                  <c:v>172</c:v>
                </c:pt>
                <c:pt idx="4">
                  <c:v>168</c:v>
                </c:pt>
                <c:pt idx="5">
                  <c:v>182</c:v>
                </c:pt>
                <c:pt idx="6">
                  <c:v>193</c:v>
                </c:pt>
                <c:pt idx="7">
                  <c:v>225</c:v>
                </c:pt>
                <c:pt idx="8">
                  <c:v>185</c:v>
                </c:pt>
                <c:pt idx="9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6298496"/>
        <c:axId val="226300288"/>
      </c:barChart>
      <c:catAx>
        <c:axId val="2262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226300288"/>
        <c:crosses val="autoZero"/>
        <c:auto val="1"/>
        <c:lblAlgn val="ctr"/>
        <c:lblOffset val="100"/>
        <c:tickMarkSkip val="1"/>
        <c:noMultiLvlLbl val="0"/>
      </c:catAx>
      <c:valAx>
        <c:axId val="22630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6298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Sheet2!$V$1</c:f>
              <c:strCache>
                <c:ptCount val="1"/>
                <c:pt idx="0">
                  <c:v>Deaths of PLWH/A in TGA (all deaths and non-HIV deaths)</c:v>
                </c:pt>
              </c:strCache>
            </c:strRef>
          </c:tx>
          <c:spPr>
            <a:solidFill>
              <a:schemeClr val="accent2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Sheet2!$V$3:$V$22</c:f>
              <c:numCache>
                <c:formatCode>#,##0</c:formatCode>
                <c:ptCount val="20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64</c:v>
                </c:pt>
                <c:pt idx="16">
                  <c:v>63</c:v>
                </c:pt>
                <c:pt idx="17" formatCode="General">
                  <c:v>50</c:v>
                </c:pt>
                <c:pt idx="18">
                  <c:v>47</c:v>
                </c:pt>
                <c:pt idx="19">
                  <c:v>55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7119488"/>
        <c:axId val="227121024"/>
      </c:barChart>
      <c:catAx>
        <c:axId val="22711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227121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12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 Deaths of PLWH/A (N)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27119488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solidFill>
        <a:srgbClr val="FFFFFF"/>
      </a:solidFill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Sheet2!$T$1</c:f>
              <c:strCache>
                <c:ptCount val="1"/>
                <c:pt idx="0">
                  <c:v>HIV Mortality (MARION ONLY)</c:v>
                </c:pt>
              </c:strCache>
            </c:strRef>
          </c:tx>
          <c:spPr>
            <a:solidFill>
              <a:schemeClr val="accent4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Sheet2!$U$3:$U$22</c:f>
              <c:numCache>
                <c:formatCode>#,##0</c:formatCode>
                <c:ptCount val="20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 formatCode="General">
                  <c:v>21</c:v>
                </c:pt>
                <c:pt idx="17" formatCode="General">
                  <c:v>15</c:v>
                </c:pt>
                <c:pt idx="18" formatCode="General">
                  <c:v>19</c:v>
                </c:pt>
                <c:pt idx="19" formatCode="General">
                  <c:v>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6857344"/>
        <c:axId val="226858880"/>
      </c:barChart>
      <c:catAx>
        <c:axId val="2268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2000" b="1"/>
            </a:pPr>
            <a:endParaRPr lang="en-US"/>
          </a:p>
        </c:txPr>
        <c:crossAx val="22685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858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HIV Deaths (N)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26857344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solidFill>
        <a:srgbClr val="FFFFFF"/>
      </a:solidFill>
    </a:ln>
  </c:spPr>
  <c:txPr>
    <a:bodyPr/>
    <a:lstStyle/>
    <a:p>
      <a:pPr>
        <a:defRPr sz="1400">
          <a:ln>
            <a:noFill/>
          </a:ln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'Total TGA_CY2019'!$A$11:$A$14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'Total TGA_CY2019'!$B$11:$B$14</c:f>
              <c:numCache>
                <c:formatCode>0.0%</c:formatCode>
                <c:ptCount val="4"/>
                <c:pt idx="0">
                  <c:v>0.57615317667536992</c:v>
                </c:pt>
                <c:pt idx="1">
                  <c:v>0.57599999999999996</c:v>
                </c:pt>
                <c:pt idx="2">
                  <c:v>0.43237597911227155</c:v>
                </c:pt>
                <c:pt idx="3">
                  <c:v>0.64575645756457567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8517760"/>
        <c:axId val="228519296"/>
      </c:barChart>
      <c:catAx>
        <c:axId val="22851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8519296"/>
        <c:crosses val="autoZero"/>
        <c:auto val="1"/>
        <c:lblAlgn val="ctr"/>
        <c:lblOffset val="100"/>
        <c:noMultiLvlLbl val="0"/>
      </c:catAx>
      <c:valAx>
        <c:axId val="228519296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228517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Non-Clients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Sheet1!$C$34:$C$37</c:f>
              <c:numCache>
                <c:formatCode>General</c:formatCode>
                <c:ptCount val="4"/>
                <c:pt idx="0" formatCode="0.0%">
                  <c:v>0.55980148883374692</c:v>
                </c:pt>
                <c:pt idx="2" formatCode="0.0%">
                  <c:v>0.38808933002481388</c:v>
                </c:pt>
                <c:pt idx="3" formatCode="0.0%">
                  <c:v>0.62745098039215685</c:v>
                </c:pt>
              </c:numCache>
            </c:numRef>
          </c:val>
        </c:ser>
        <c:ser>
          <c:idx val="1"/>
          <c:order val="1"/>
          <c:tx>
            <c:strRef>
              <c:f>Sheet1!$B$33</c:f>
              <c:strCache>
                <c:ptCount val="1"/>
                <c:pt idx="0">
                  <c:v>RWSP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Sheet1!$A$34:$A$37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Sheet1!$B$34:$B$37</c:f>
              <c:numCache>
                <c:formatCode>0.0%</c:formatCode>
                <c:ptCount val="4"/>
                <c:pt idx="0">
                  <c:v>0.58309114927344785</c:v>
                </c:pt>
                <c:pt idx="1">
                  <c:v>0.57499999999999996</c:v>
                </c:pt>
                <c:pt idx="2">
                  <c:v>0.45389696169088506</c:v>
                </c:pt>
                <c:pt idx="3">
                  <c:v>0.70149253731343286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8550912"/>
        <c:axId val="228997760"/>
      </c:barChart>
      <c:catAx>
        <c:axId val="22855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8997760"/>
        <c:crosses val="autoZero"/>
        <c:auto val="1"/>
        <c:lblAlgn val="ctr"/>
        <c:lblOffset val="100"/>
        <c:noMultiLvlLbl val="0"/>
      </c:catAx>
      <c:valAx>
        <c:axId val="228997760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22855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07325526616866"/>
          <c:y val="0.89964834256829007"/>
          <c:w val="0.54709964139098"/>
          <c:h val="9.73364440556041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0.45848</cdr:x>
      <cdr:y>0.07621</cdr:y>
    </cdr:from>
    <cdr:to>
      <cdr:x>0.73546</cdr:x>
      <cdr:y>0.16109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967" y="313589"/>
          <a:ext cx="2325893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>
              <a:latin typeface="+mj-lt"/>
            </a:rPr>
            <a:t>64.6%  </a:t>
          </a:r>
          <a:r>
            <a:rPr lang="en-US" sz="1800" b="0">
              <a:latin typeface="+mj-lt"/>
            </a:rPr>
            <a:t>(N=175/271)</a:t>
          </a:r>
        </a:p>
      </cdr:txBody>
    </cdr:sp>
  </cdr:relSizeAnchor>
  <cdr:relSizeAnchor xmlns:cdr="http://schemas.openxmlformats.org/drawingml/2006/chartDrawing">
    <cdr:from>
      <cdr:x>0.3458</cdr:x>
      <cdr:y>0.26235</cdr:y>
    </cdr:from>
    <cdr:to>
      <cdr:x>0.59981</cdr:x>
      <cdr:y>0.33649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03766" y="1129496"/>
          <a:ext cx="2133020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>
              <a:solidFill>
                <a:schemeClr val="bg1"/>
              </a:solidFill>
              <a:latin typeface="+mj-lt"/>
            </a:rPr>
            <a:t>43.2% </a:t>
          </a:r>
          <a:r>
            <a:rPr lang="en-US" sz="1600" b="1">
              <a:solidFill>
                <a:schemeClr val="bg1"/>
              </a:solidFill>
              <a:latin typeface="+mj-lt"/>
            </a:rPr>
            <a:t> </a:t>
          </a:r>
          <a:r>
            <a:rPr lang="en-US" sz="1400" b="0">
              <a:solidFill>
                <a:schemeClr val="bg1"/>
              </a:solidFill>
              <a:latin typeface="+mj-lt"/>
            </a:rPr>
            <a:t>(N=2484/5745)</a:t>
          </a:r>
        </a:p>
      </cdr:txBody>
    </cdr:sp>
  </cdr:relSizeAnchor>
  <cdr:relSizeAnchor xmlns:cdr="http://schemas.openxmlformats.org/drawingml/2006/chartDrawing">
    <cdr:from>
      <cdr:x>0.45331</cdr:x>
      <cdr:y>0.44136</cdr:y>
    </cdr:from>
    <cdr:to>
      <cdr:x>0.68217</cdr:x>
      <cdr:y>0.52248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06553" y="1900187"/>
          <a:ext cx="1921808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57.6% - 77.8%</a:t>
          </a:r>
          <a:endParaRPr lang="en-US" sz="1800" b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0.39463</cdr:x>
      <cdr:y>0.62702</cdr:y>
    </cdr:from>
    <cdr:to>
      <cdr:x>0.70071</cdr:x>
      <cdr:y>0.7119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13802" y="2580062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57.6%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(N=3310/5745)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0.32509</cdr:x>
      <cdr:y>0.46584</cdr:y>
    </cdr:from>
    <cdr:to>
      <cdr:x>0.67613</cdr:x>
      <cdr:y>0.54342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5100" y="1916856"/>
          <a:ext cx="2920999" cy="31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9144" tIns="9144" rIns="9144" bIns="9144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spc="-50">
              <a:solidFill>
                <a:schemeClr val="bg1"/>
              </a:solidFill>
              <a:latin typeface="+mj-lt"/>
            </a:rPr>
            <a:t>Min. 57.6%</a:t>
          </a:r>
          <a:r>
            <a:rPr lang="en-US" sz="2000" b="1" spc="-50" baseline="0">
              <a:solidFill>
                <a:schemeClr val="bg1"/>
              </a:solidFill>
              <a:latin typeface="+mj-lt"/>
            </a:rPr>
            <a:t> (Max. 77.8%)</a:t>
          </a:r>
          <a:r>
            <a:rPr lang="en-US" sz="2000" b="1" spc="-50">
              <a:solidFill>
                <a:schemeClr val="bg1"/>
              </a:solidFill>
              <a:latin typeface="+mj-lt"/>
            </a:rPr>
            <a:t> </a:t>
          </a:r>
          <a:endParaRPr lang="en-US" sz="2200" b="1" spc="-5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vol-30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nvsr/nvsr68/nvsr68_09-508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hiv/pdf/library/reports/surveillance/cdc-hiv-surveillance-report-2018-vol-30.pdf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sdh/images/ISDH%20District%20Map%20(Apr%202017).jp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vol-30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Most recent available year-end US Rate is for 2018 preliminary, as of 04/30/2019:</a:t>
            </a:r>
          </a:p>
          <a:p>
            <a:r>
              <a:rPr lang="en-US" dirty="0" smtClean="0">
                <a:hlinkClick r:id="rId3"/>
              </a:rPr>
              <a:t>https://www.cdc.gov/hiv/pdf/library/reports/surveillance/cdc-hiv-surveillance-report-2018-vol-30.pdf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at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Error</a:t>
            </a:r>
            <a:r>
              <a:rPr lang="en-US" baseline="0" dirty="0" smtClean="0"/>
              <a:t> in printed slides which is correct here. Still similar to year before.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recent</a:t>
            </a:r>
            <a:r>
              <a:rPr lang="en-US" baseline="0" dirty="0" smtClean="0"/>
              <a:t> U.S. data for cause of death related to HIV here: </a:t>
            </a:r>
            <a:r>
              <a:rPr lang="en-US" dirty="0" smtClean="0">
                <a:hlinkClick r:id="rId3"/>
              </a:rPr>
              <a:t>https://www.cdc.gov/nchs/data/nvsr/nvsr68/nvsr68_09-508.pdf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recent All cause HIV mortality here: </a:t>
            </a:r>
            <a:r>
              <a:rPr lang="en-US" dirty="0" smtClean="0">
                <a:hlinkClick r:id="rId4"/>
              </a:rPr>
              <a:t>https://www.cdc.gov/hiv/pdf/library/reports/surveillance/cdc-hiv-surveillance-report-2018-vol-30.pdf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ISDH Health District 5 massively</a:t>
            </a:r>
            <a:r>
              <a:rPr lang="en-US" baseline="0" dirty="0" smtClean="0"/>
              <a:t> overlaps with the Indy TGA Jurisdiction, with all of our counties except Putnam and Brown overlapping with Health District 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See link for a map of ISDH Health Preparedness Districts: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https://www.in.gov/isdh/images/ISDH%20District%20Map%20(Apr%202017).jpg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7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HIV above represents</a:t>
            </a:r>
            <a:r>
              <a:rPr lang="en-US" baseline="0" dirty="0" smtClean="0"/>
              <a:t> </a:t>
            </a:r>
            <a:r>
              <a:rPr lang="en-US" dirty="0" smtClean="0"/>
              <a:t>HIV</a:t>
            </a:r>
            <a:r>
              <a:rPr lang="en-US" baseline="0" dirty="0" smtClean="0"/>
              <a:t>, non-AIDS. </a:t>
            </a:r>
          </a:p>
          <a:p>
            <a:r>
              <a:rPr lang="en-US" dirty="0" smtClean="0"/>
              <a:t>Latest data is 2017</a:t>
            </a:r>
            <a:r>
              <a:rPr lang="en-US" baseline="0" dirty="0" smtClean="0"/>
              <a:t> (year-end) for total PLWHA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https://www.cdc.gov/hiv/pdf/library/reports/surveillance/cdc-hiv-surveillance-report-2018-vol-30.pdf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America</a:t>
            </a:r>
            <a:r>
              <a:rPr lang="en-US" baseline="0" dirty="0" smtClean="0"/>
              <a:t> group here includes USA, Canada, Greenland, etc. It does not include Mexico and Central American countries which are included in Latin America and Caribbean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86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recent estimate</a:t>
            </a:r>
            <a:r>
              <a:rPr lang="en-US" baseline="0" dirty="0" smtClean="0"/>
              <a:t> for Indianapolis based on HOPWA report for 2018.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estimate = </a:t>
            </a:r>
            <a:r>
              <a:rPr lang="en-US" dirty="0" smtClean="0"/>
              <a:t>10.4%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2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Association of Physicians in AIDS Care convened a panel to develop evidence-based recommendations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optimize entry into and retention in care and ART adherence for people with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1,760,856 </a:t>
            </a:r>
            <a:r>
              <a:rPr lang="en-US" dirty="0" smtClean="0"/>
              <a:t>to 1,920,076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https://www.cdc.gov/hiv/risk/art/index.html</a:t>
            </a:r>
          </a:p>
          <a:p>
            <a:r>
              <a:rPr lang="en-US" dirty="0" smtClean="0"/>
              <a:t>https://www.cdc.gov/hiv/pdf/risk/art/cdc-hiv-tasp-101.pdf</a:t>
            </a:r>
          </a:p>
          <a:p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risk of transmitting HIV to the baby can be 1% or less if the mother takes HIV medicine daily as prescribed throughout pregnancy, labor, and delivery and gives HIV medicine to her baby for 4-6 weeks after giving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295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84% of TGA population is most</a:t>
            </a:r>
            <a:r>
              <a:rPr lang="en-US" baseline="0" dirty="0" smtClean="0"/>
              <a:t> recent estimate </a:t>
            </a:r>
            <a:r>
              <a:rPr lang="en-US" b="0" baseline="0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1,604,134/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1,920,076)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955,110/1,920,076)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Parmar@MarionHealth.org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rticle.aspx?articleid=1170890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SParmar@MarionHealth.org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8-vol-30.pdf" TargetMode="External"/><Relationship Id="rId7" Type="http://schemas.openxmlformats.org/officeDocument/2006/relationships/hyperlink" Target="http://www.chipindy.org/wp-content/uploads/2013/07/HomelessCount_2015_Web.pdf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hiv/group/age/olderamericans/index.html" TargetMode="External"/><Relationship Id="rId5" Type="http://schemas.openxmlformats.org/officeDocument/2006/relationships/hyperlink" Target="https://www.cdc.gov/nchhstp/newsroom/docs/factsheets/hiv-testing-us-508.pdf" TargetMode="External"/><Relationship Id="rId4" Type="http://schemas.openxmlformats.org/officeDocument/2006/relationships/hyperlink" Target="https://www.cdc.gov/nchs/data/nvsr/nvsr68/nvsr68_09-508.pdf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3740738/" TargetMode="External"/><Relationship Id="rId3" Type="http://schemas.openxmlformats.org/officeDocument/2006/relationships/hyperlink" Target="https://files.hudexchange.info/reports/published/HOPWA_Perf_GranteeForm_00_INDI-IN_IN_2018.pdf" TargetMode="External"/><Relationship Id="rId7" Type="http://schemas.openxmlformats.org/officeDocument/2006/relationships/hyperlink" Target="http://www.hhcorp.org/hhc/index.php/newsroom/2014-press-releases/645-marion-county-releases-2014-community-health-assessment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v.va.gov/patient/daily/mental/single-page.asp" TargetMode="External"/><Relationship Id="rId11" Type="http://schemas.openxmlformats.org/officeDocument/2006/relationships/hyperlink" Target="https://www.cdc.gov/tb/publications/ltbi/pdf/targetedltbi.pdf" TargetMode="External"/><Relationship Id="rId5" Type="http://schemas.openxmlformats.org/officeDocument/2006/relationships/hyperlink" Target="http://www.cdc.gov/hiv/strategy/pdf/nhas.pdf" TargetMode="External"/><Relationship Id="rId10" Type="http://schemas.openxmlformats.org/officeDocument/2006/relationships/hyperlink" Target="https://www.aids.gov/hiv-aids-basics/staying-healthy-with-hiv-aids/potential-related-health-problems/tuberculosis/" TargetMode="External"/><Relationship Id="rId4" Type="http://schemas.openxmlformats.org/officeDocument/2006/relationships/hyperlink" Target="https://shnny.org/uploads/Housing_is_HIV_Prevention_and_Health_Care.pdf" TargetMode="External"/><Relationship Id="rId9" Type="http://schemas.openxmlformats.org/officeDocument/2006/relationships/hyperlink" Target="http://doi.org/10.1097/QAD.0000000000001095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mmwr/preview/mmwrhtml/rr5514a1.htm" TargetMode="External"/><Relationship Id="rId3" Type="http://schemas.openxmlformats.org/officeDocument/2006/relationships/hyperlink" Target="http://www.cdc.gov/hiv/pdf/library/factsheets/hiv-tb.pdf" TargetMode="External"/><Relationship Id="rId7" Type="http://schemas.openxmlformats.org/officeDocument/2006/relationships/hyperlink" Target="https://aidsinfo.nih.gov/guidelines/html/1/adult-and-adolescent-arv-guidelines/26/hiv-hcv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_factsheets_hiv_and_viral_hepatitis.pdf" TargetMode="External"/><Relationship Id="rId5" Type="http://schemas.openxmlformats.org/officeDocument/2006/relationships/hyperlink" Target="http://www.nastad.org/Docs/031236_HIV%20VH%20CoInfection%20Final.pdf" TargetMode="External"/><Relationship Id="rId10" Type="http://schemas.openxmlformats.org/officeDocument/2006/relationships/hyperlink" Target="https://stacks.cdc.gov/view/cdc/28147" TargetMode="External"/><Relationship Id="rId4" Type="http://schemas.openxmlformats.org/officeDocument/2006/relationships/hyperlink" Target="http://www.aids.gov/hiv-aids-basics/staying-healthy-with-hiv-aids/potential-related-health-problems/hepatitis/" TargetMode="External"/><Relationship Id="rId9" Type="http://schemas.openxmlformats.org/officeDocument/2006/relationships/hyperlink" Target="https://www.cdc.gov/hiv/pdf/library/reports/surveillance/cdc-hiv-surveillance-supplemental-report-vol-21-4.pdf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olicy.iupui.edu/PubsPDFs/Injection%20Drug%20Use%20in%20Indiana.pdf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hiv/risk/art/index.html" TargetMode="External"/><Relationship Id="rId4" Type="http://schemas.openxmlformats.org/officeDocument/2006/relationships/hyperlink" Target="https://www.cdc.gov/hiv/pdf/risk/art/cdc-hiv-tasp-1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Epidemiology of HIV in the Indianapolis Transitional Grant Area: 2019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May 07, 2020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5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2100" y="279375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The population of Marion County is more diverse than that of the TGA overall, with 28% African American, 11% Hispanic, and nearly 4% each of Asian/PI and 3% Other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10" y="1341110"/>
            <a:ext cx="5212090" cy="52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HIV/AIDS </a:t>
            </a:r>
            <a:r>
              <a:rPr lang="en-US" sz="4400" i="1" dirty="0"/>
              <a:t>I</a:t>
            </a:r>
            <a:r>
              <a:rPr lang="en-US" sz="4400" i="1" dirty="0" smtClean="0"/>
              <a:t>ncidence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Incidence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95391"/>
              </p:ext>
            </p:extLst>
          </p:nvPr>
        </p:nvGraphicFramePr>
        <p:xfrm>
          <a:off x="198119" y="2174659"/>
          <a:ext cx="8747760" cy="2581316"/>
        </p:xfrm>
        <a:graphic>
          <a:graphicData uri="http://schemas.openxmlformats.org/drawingml/2006/table">
            <a:tbl>
              <a:tblPr/>
              <a:tblGrid>
                <a:gridCol w="1650522"/>
                <a:gridCol w="818359"/>
                <a:gridCol w="2286000"/>
                <a:gridCol w="2590800"/>
                <a:gridCol w="1402079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2018)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[12.4-15.8]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 [11.1-14.4]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4.3 [3.4-5.3]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6.2 [5.1-7.4]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HIV dx and HIV at AIDS dx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AIDS incidence from 2018 to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257800"/>
            <a:ext cx="4297680" cy="609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HIV/AIDS incidence in the TGA are on </a:t>
            </a:r>
            <a:r>
              <a:rPr lang="en-US" sz="2000" b="1" dirty="0" smtClean="0">
                <a:solidFill>
                  <a:schemeClr val="bg1"/>
                </a:solidFill>
              </a:rPr>
              <a:t>par </a:t>
            </a:r>
            <a:r>
              <a:rPr lang="en-US" sz="2000" b="1" dirty="0">
                <a:solidFill>
                  <a:schemeClr val="bg1"/>
                </a:solidFill>
              </a:rPr>
              <a:t>with national rates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HIV Diagnoses and Population Estimates in the Indianapolis TGA: 2010-2019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65921"/>
              </p:ext>
            </p:extLst>
          </p:nvPr>
        </p:nvGraphicFramePr>
        <p:xfrm>
          <a:off x="400050" y="2113459"/>
          <a:ext cx="8267700" cy="474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Time to AIDS in the Indianapolis TGA: 2010-2019*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5532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*Conversion within 91-365 Days masked due to low case counts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01624"/>
              </p:ext>
            </p:extLst>
          </p:nvPr>
        </p:nvGraphicFramePr>
        <p:xfrm>
          <a:off x="228600" y="2219325"/>
          <a:ext cx="840979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724400"/>
            <a:ext cx="762000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Marion County HIV incidence was at about 5 times that of TGA counties outside of Marion and Hendricks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50505"/>
              </p:ext>
            </p:extLst>
          </p:nvPr>
        </p:nvGraphicFramePr>
        <p:xfrm>
          <a:off x="198121" y="1905000"/>
          <a:ext cx="8747758" cy="2543720"/>
        </p:xfrm>
        <a:graphic>
          <a:graphicData uri="http://schemas.openxmlformats.org/drawingml/2006/table">
            <a:tbl>
              <a:tblPr/>
              <a:tblGrid>
                <a:gridCol w="1478279"/>
                <a:gridCol w="762000"/>
                <a:gridCol w="1219200"/>
                <a:gridCol w="2667000"/>
                <a:gridCol w="2621279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 [19.8-25.9]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5.4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3.8-7.8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 [6.7-17.4]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1.5-4.7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 [2.9-5.9]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" y="34636"/>
            <a:ext cx="8731624" cy="674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7644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334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2018 to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Men were diagnosed with HIV at a rate of about 4 times that of women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61523"/>
              </p:ext>
            </p:extLst>
          </p:nvPr>
        </p:nvGraphicFramePr>
        <p:xfrm>
          <a:off x="198119" y="1992630"/>
          <a:ext cx="8747762" cy="2265045"/>
        </p:xfrm>
        <a:graphic>
          <a:graphicData uri="http://schemas.openxmlformats.org/drawingml/2006/table">
            <a:tbl>
              <a:tblPr/>
              <a:tblGrid>
                <a:gridCol w="1783081"/>
                <a:gridCol w="762000"/>
                <a:gridCol w="1371600"/>
                <a:gridCol w="2286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 [4.1-7.1]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 [19.4-25.5]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3.0-5.5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</a:t>
            </a:r>
            <a:r>
              <a:rPr lang="en-US" sz="2400" b="1" dirty="0" smtClean="0">
                <a:solidFill>
                  <a:schemeClr val="tx1"/>
                </a:solidFill>
              </a:rPr>
              <a:t>Sex at Birth </a:t>
            </a:r>
            <a:r>
              <a:rPr lang="en-US" sz="2400" dirty="0" smtClean="0">
                <a:solidFill>
                  <a:schemeClr val="tx1"/>
                </a:solidFill>
              </a:rPr>
              <a:t>in the Indianapolis TGA: 2010-2019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01067"/>
              </p:ext>
            </p:extLst>
          </p:nvPr>
        </p:nvGraphicFramePr>
        <p:xfrm>
          <a:off x="194733" y="2195986"/>
          <a:ext cx="8458961" cy="466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Planning Council subcommittees with relevant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2018 to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864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64491"/>
              </p:ext>
            </p:extLst>
          </p:nvPr>
        </p:nvGraphicFramePr>
        <p:xfrm>
          <a:off x="198119" y="205740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371600"/>
                <a:gridCol w="25146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[40.2-56]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7.0-12.3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 [23.4-43.2]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4.3-9.1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 [4-6.5]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43690"/>
              </p:ext>
            </p:extLst>
          </p:nvPr>
        </p:nvGraphicFramePr>
        <p:xfrm>
          <a:off x="152401" y="1544955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/>
                <a:gridCol w="990600"/>
                <a:gridCol w="2743200"/>
                <a:gridCol w="3505201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[4.3-15.6]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35.9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[26.1-48.3]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37.2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[30.5-45.1]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 [20.4-33.3]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 [7.1-15.7]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 [2.6-8.8]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791200"/>
            <a:ext cx="35814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age between 2018 and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8191" y="56388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54853"/>
              </p:ext>
            </p:extLst>
          </p:nvPr>
        </p:nvGraphicFramePr>
        <p:xfrm>
          <a:off x="175259" y="1371600"/>
          <a:ext cx="8945881" cy="3826461"/>
        </p:xfrm>
        <a:graphic>
          <a:graphicData uri="http://schemas.openxmlformats.org/drawingml/2006/table">
            <a:tbl>
              <a:tblPr/>
              <a:tblGrid>
                <a:gridCol w="1433835"/>
                <a:gridCol w="935109"/>
                <a:gridCol w="1402664"/>
                <a:gridCol w="2571551"/>
                <a:gridCol w="2602722"/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47.6%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255.6 [213.4-303.6]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72.1 [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53.7-96.9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 [46.9-111.1]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20.9 [13-33.6]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24.7%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3.5 [2.7-4.5]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19.2%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 [2-3.5]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" y="5334000"/>
            <a:ext cx="4297680" cy="1371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percentage of new HIV without reported risk has increased </a:t>
            </a:r>
            <a:r>
              <a:rPr lang="en-US" sz="2000" b="1" dirty="0">
                <a:solidFill>
                  <a:schemeClr val="bg1"/>
                </a:solidFill>
              </a:rPr>
              <a:t>from 13.6% (</a:t>
            </a:r>
            <a:r>
              <a:rPr lang="en-US" sz="2000" b="1" dirty="0" smtClean="0">
                <a:solidFill>
                  <a:schemeClr val="bg1"/>
                </a:solidFill>
              </a:rPr>
              <a:t>N=33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o 19.2% (N=52)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8674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MSM continue to bear the greatest burden of HIV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HIV Incidence by U.S. Nativity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Foreign-born residents of the TGA account for an estimated 7.2% of the TGA population and experienced HIV incidence about 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x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60443"/>
              </p:ext>
            </p:extLst>
          </p:nvPr>
        </p:nvGraphicFramePr>
        <p:xfrm>
          <a:off x="228598" y="2057400"/>
          <a:ext cx="8686801" cy="2895601"/>
        </p:xfrm>
        <a:graphic>
          <a:graphicData uri="http://schemas.openxmlformats.org/drawingml/2006/table">
            <a:tbl>
              <a:tblPr/>
              <a:tblGrid>
                <a:gridCol w="1981202"/>
                <a:gridCol w="533400"/>
                <a:gridCol w="1371600"/>
                <a:gridCol w="2514600"/>
                <a:gridCol w="2285999"/>
              </a:tblGrid>
              <a:tr h="86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 [17.5-35]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3.6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[2.5-5.2]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 [5.8-8.3]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6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Mortality and Death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Mortality and All Deaths of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07305"/>
              </p:ext>
            </p:extLst>
          </p:nvPr>
        </p:nvGraphicFramePr>
        <p:xfrm>
          <a:off x="198119" y="2174659"/>
          <a:ext cx="8793481" cy="2040133"/>
        </p:xfrm>
        <a:graphic>
          <a:graphicData uri="http://schemas.openxmlformats.org/drawingml/2006/table">
            <a:tbl>
              <a:tblPr/>
              <a:tblGrid>
                <a:gridCol w="2011681"/>
                <a:gridCol w="533400"/>
                <a:gridCol w="2057400"/>
                <a:gridCol w="2667000"/>
                <a:gridCol w="1524000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[2.1-3.7]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 [1.8-3.3]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interval;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mortality or deaths from 2018 to 2019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876800"/>
            <a:ext cx="4297680" cy="990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mortality rate of PLWH/A is roughly on par with the 2018.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Death of PLWH/A (Any Cause)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Indianapolis TGA Residents Living with HIV/AIDS, Regardless of Cause of Death, by Year: 2000-2019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52920"/>
              </p:ext>
            </p:extLst>
          </p:nvPr>
        </p:nvGraphicFramePr>
        <p:xfrm>
          <a:off x="228600" y="2362200"/>
          <a:ext cx="8610600" cy="42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</a:t>
            </a:r>
            <a:r>
              <a:rPr lang="en-US" dirty="0" smtClean="0">
                <a:solidFill>
                  <a:schemeClr val="tx1"/>
                </a:solidFill>
              </a:rPr>
              <a:t>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</a:t>
            </a:r>
            <a:r>
              <a:rPr lang="en-US" sz="2400" b="1" dirty="0" smtClean="0">
                <a:solidFill>
                  <a:srgbClr val="C00000"/>
                </a:solidFill>
              </a:rPr>
              <a:t>Marion County</a:t>
            </a:r>
            <a:r>
              <a:rPr lang="en-US" sz="2400" dirty="0" smtClean="0">
                <a:solidFill>
                  <a:schemeClr val="tx1"/>
                </a:solidFill>
              </a:rPr>
              <a:t> (IN) Residents with HIV as the Underlying Cause of Death, by Year: 2000-2019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293224"/>
              </p:ext>
            </p:extLst>
          </p:nvPr>
        </p:nvGraphicFramePr>
        <p:xfrm>
          <a:off x="228600" y="2362200"/>
          <a:ext cx="8610600" cy="42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Prevalence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ISDH Lost to Care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Funded by Ryan White Part B funds</a:t>
            </a:r>
          </a:p>
          <a:p>
            <a:r>
              <a:rPr lang="en-US" sz="2800" dirty="0" smtClean="0"/>
              <a:t>Work in Health District 5 started in May 2019</a:t>
            </a:r>
            <a:endParaRPr lang="en-US" dirty="0" smtClean="0"/>
          </a:p>
          <a:p>
            <a:r>
              <a:rPr lang="en-US" sz="2800" dirty="0" smtClean="0"/>
              <a:t>Comprised of lost to care specialists </a:t>
            </a:r>
          </a:p>
          <a:p>
            <a:r>
              <a:rPr lang="en-US" sz="2800" dirty="0" smtClean="0"/>
              <a:t>Looked at individuals without a CD4 or Viral Load test result in the calendar year (2019) and attempted to reengage people into care</a:t>
            </a:r>
          </a:p>
          <a:p>
            <a:r>
              <a:rPr lang="en-US" sz="2800" dirty="0" smtClean="0"/>
              <a:t>Legacy data was updated utilizing address data and death data</a:t>
            </a:r>
          </a:p>
          <a:p>
            <a:r>
              <a:rPr lang="en-US" sz="2800" dirty="0" smtClean="0"/>
              <a:t>The effect on the Indy TGA has been a noticeably decreased HIV prevalence compared to previous years due to improved data quality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46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Estimated Number of Undiagnosed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estimated proportion of PLWH/A while undiagnosed/unaware is 13% of known prevalence</a:t>
            </a:r>
            <a:r>
              <a:rPr lang="en-US" baseline="30000" dirty="0" smtClean="0"/>
              <a:t>27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84760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/>
                <a:gridCol w="1358900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5,745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2,736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6,604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Diagnosed HIV/AIDS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Significant reduction in HIV and AIDS prevalence 2018 to 2019 (see prior slide)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56494"/>
              </p:ext>
            </p:extLst>
          </p:nvPr>
        </p:nvGraphicFramePr>
        <p:xfrm>
          <a:off x="1447800" y="1981200"/>
          <a:ext cx="6864350" cy="2390775"/>
        </p:xfrm>
        <a:graphic>
          <a:graphicData uri="http://schemas.openxmlformats.org/drawingml/2006/table">
            <a:tbl>
              <a:tblPr/>
              <a:tblGrid>
                <a:gridCol w="844550"/>
                <a:gridCol w="1143000"/>
                <a:gridCol w="3200400"/>
                <a:gridCol w="1676400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155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[149.5-160.6]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140.9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[135.7-146.3]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295.9 [288.4-303.7]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County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16798"/>
              </p:ext>
            </p:extLst>
          </p:nvPr>
        </p:nvGraphicFramePr>
        <p:xfrm>
          <a:off x="152400" y="1447800"/>
          <a:ext cx="8763000" cy="5141595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295400"/>
                <a:gridCol w="2628900"/>
                <a:gridCol w="262890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Shelby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504.6 [490.6-518.9]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7.0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[3.9-12.7]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78.4 [69.2-88.4]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110.4 [95.2-127.3]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104.7 [89.4-121.9]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153.2 [116.4-198]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2.1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[1.1-4.1]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 [66.8-109.4]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75.4 [56.5-98.6]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83.4 [63.2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-108.1]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 [43.4-93]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71.8 [35.8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-128.3]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43952"/>
            <a:ext cx="8818179" cy="681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76200"/>
            <a:ext cx="8663152" cy="669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the TGA’s men was about 4 times that found among women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34717"/>
              </p:ext>
            </p:extLst>
          </p:nvPr>
        </p:nvGraphicFramePr>
        <p:xfrm>
          <a:off x="198120" y="2057400"/>
          <a:ext cx="8747762" cy="2674620"/>
        </p:xfrm>
        <a:graphic>
          <a:graphicData uri="http://schemas.openxmlformats.org/drawingml/2006/table">
            <a:tbl>
              <a:tblPr/>
              <a:tblGrid>
                <a:gridCol w="1097280"/>
                <a:gridCol w="914400"/>
                <a:gridCol w="1371600"/>
                <a:gridCol w="2819401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122.4 [115.7-129.5]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468.5 [454.9-482.4]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[3.6-4.0]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continues to be higher among racial/ethnic minorities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than among Caucasians in the TGA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17582"/>
              </p:ext>
            </p:extLst>
          </p:nvPr>
        </p:nvGraphicFramePr>
        <p:xfrm>
          <a:off x="198119" y="210693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219200"/>
                <a:gridCol w="2667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866.1 [833.7-899.4]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5.1-5.7]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386.6 [354.4-420.9]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2.4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[2.2-2.6]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223.3 [189.8-261]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[1.2-1.6]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160.8 [154.2-167.6]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Current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Adults over 45 Yrs. of age account for more than 55% of the TGA’s PLWH/A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4849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/>
              <a:tblGrid>
                <a:gridCol w="1600199"/>
                <a:gridCol w="990601"/>
                <a:gridCol w="2667000"/>
                <a:gridCol w="3581400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 [5.7-11.5]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 [19.9-39.4]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145.4 [124.9-168.4]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414.9 [391.5-439.2]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470.7 [444.7-497.7]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580.9 [551.5-611.4]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523.1 [494.7-552.8]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153.3 [138.7-169.1]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Exposure/Risk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9901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/>
                <a:gridCol w="852165"/>
                <a:gridCol w="1196340"/>
                <a:gridCol w="3048000"/>
                <a:gridCol w="2415541"/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6.21% [6.0%-6.4%]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88.2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82.7-94.1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0.07%[0.067%-0.074%]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1.74%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[1.59%-1.89%]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24.7 [22.3-27.3]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0.28%[0.23%-0.36%]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 [3.2-5.2]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0.033%[0.031%-0.036%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0.47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[0.43-0.52]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</a:t>
            </a:r>
            <a:r>
              <a:rPr lang="en-US" b="1" dirty="0" smtClean="0">
                <a:solidFill>
                  <a:schemeClr val="bg1"/>
                </a:solidFill>
              </a:rPr>
              <a:t>as many as 34</a:t>
            </a:r>
            <a:r>
              <a:rPr lang="en-US" b="1" dirty="0">
                <a:solidFill>
                  <a:schemeClr val="bg1"/>
                </a:solidFill>
              </a:rPr>
              <a:t>% of HIV-positive MSM </a:t>
            </a:r>
            <a:r>
              <a:rPr lang="en-US" b="1" dirty="0" smtClean="0">
                <a:solidFill>
                  <a:schemeClr val="bg1"/>
                </a:solidFill>
              </a:rPr>
              <a:t>are unaware </a:t>
            </a:r>
            <a:r>
              <a:rPr lang="en-US" b="1" dirty="0">
                <a:solidFill>
                  <a:schemeClr val="bg1"/>
                </a:solidFill>
              </a:rPr>
              <a:t>of their </a:t>
            </a:r>
            <a:r>
              <a:rPr lang="en-US" b="1" dirty="0" smtClean="0">
                <a:solidFill>
                  <a:schemeClr val="bg1"/>
                </a:solidFill>
              </a:rPr>
              <a:t>status.</a:t>
            </a:r>
            <a:r>
              <a:rPr lang="en-US" b="1" baseline="30000" dirty="0" smtClean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HIV/AIDS Prevalence by U.S. Nativity Status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foreign-born TGA residents is about two times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16959"/>
              </p:ext>
            </p:extLst>
          </p:nvPr>
        </p:nvGraphicFramePr>
        <p:xfrm>
          <a:off x="228600" y="2362200"/>
          <a:ext cx="8707439" cy="2274570"/>
        </p:xfrm>
        <a:graphic>
          <a:graphicData uri="http://schemas.openxmlformats.org/drawingml/2006/table">
            <a:tbl>
              <a:tblPr/>
              <a:tblGrid>
                <a:gridCol w="1752602"/>
                <a:gridCol w="782638"/>
                <a:gridCol w="1256579"/>
                <a:gridCol w="2858219"/>
                <a:gridCol w="2057401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585.3 [545.8-626.7]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2.4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[2.2-2.6]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246.8 [239.7-254.2]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– The study of: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HIV/AIDS </a:t>
            </a:r>
            <a:r>
              <a:rPr lang="en-US" sz="3300" dirty="0" smtClean="0">
                <a:solidFill>
                  <a:schemeClr val="tx1"/>
                </a:solidFill>
              </a:rPr>
              <a:t>Prevalence by Birth Region</a:t>
            </a:r>
            <a:endParaRPr lang="en-US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50576"/>
              </p:ext>
            </p:extLst>
          </p:nvPr>
        </p:nvGraphicFramePr>
        <p:xfrm>
          <a:off x="228600" y="1749696"/>
          <a:ext cx="5714999" cy="3889103"/>
        </p:xfrm>
        <a:graphic>
          <a:graphicData uri="http://schemas.openxmlformats.org/drawingml/2006/table">
            <a:tbl>
              <a:tblPr/>
              <a:tblGrid>
                <a:gridCol w="3070745"/>
                <a:gridCol w="739984"/>
                <a:gridCol w="1904270"/>
              </a:tblGrid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Birth Region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America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 America and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73"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2895600"/>
            <a:ext cx="2362200" cy="2438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United States, Latin America and Africa are the top 3 Birth Regions for PLWHA in our TGA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0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Co-morbidities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Foreign-Born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times </a:t>
            </a:r>
            <a:r>
              <a:rPr lang="en-US" dirty="0" smtClean="0"/>
              <a:t>that of native-born residents, foreign-born residents of the TGA accounted for over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1 in 10</a:t>
            </a:r>
            <a:r>
              <a:rPr lang="en-US" dirty="0" smtClean="0"/>
              <a:t> newly diagnosed with HIV during 2019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Similarly, over </a:t>
            </a:r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in 10</a:t>
            </a:r>
            <a:r>
              <a:rPr lang="en-US" dirty="0" smtClean="0"/>
              <a:t> PLWH/A in the TGA are foreign-born, experiencing a prevalence that is over </a:t>
            </a:r>
            <a:r>
              <a:rPr lang="en-US" b="1" dirty="0" smtClean="0">
                <a:solidFill>
                  <a:srgbClr val="C00000"/>
                </a:solidFill>
              </a:rPr>
              <a:t>two times as high</a:t>
            </a:r>
            <a:r>
              <a:rPr lang="en-US" dirty="0" smtClean="0"/>
              <a:t> as among the native-born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</a:t>
            </a:r>
            <a:r>
              <a:rPr lang="en-US" dirty="0"/>
              <a:t>considerations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 smtClean="0"/>
              <a:t>Better therapies  </a:t>
            </a:r>
            <a:r>
              <a:rPr lang="en-US" b="1" dirty="0" smtClean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Over 55% </a:t>
            </a:r>
            <a:r>
              <a:rPr lang="en-US" dirty="0" smtClean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risk of adverse events and drug interactions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Stigma and depression due to illness, or loss of family and friends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</a:t>
            </a:r>
            <a:r>
              <a:rPr lang="en-US" dirty="0"/>
              <a:t>risk for cardiovascular disease, bone loss, and certain cancers</a:t>
            </a:r>
            <a:endParaRPr lang="en-US" dirty="0" smtClean="0"/>
          </a:p>
          <a:p>
            <a:pPr lvl="1">
              <a:spcAft>
                <a:spcPts val="1200"/>
              </a:spcAft>
            </a:pPr>
            <a:endParaRPr lang="en-US" baseline="30000" dirty="0" smtClean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Photo credit: Jeremy Swain, </a:t>
              </a:r>
              <a:r>
                <a:rPr lang="en-US" sz="1200" dirty="0" smtClean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Among PLWH/A, </a:t>
            </a:r>
            <a:r>
              <a:rPr lang="en-US" b="1" dirty="0" smtClean="0">
                <a:solidFill>
                  <a:srgbClr val="C00000"/>
                </a:solidFill>
              </a:rPr>
              <a:t>between 300 and 400 were homeless or insecurely housed</a:t>
            </a:r>
            <a:r>
              <a:rPr lang="en-US" dirty="0" smtClean="0"/>
              <a:t> at some point during 2018</a:t>
            </a:r>
            <a:r>
              <a:rPr lang="en-US" baseline="30000" dirty="0" smtClean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Research suggests that 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%-16% </a:t>
            </a:r>
            <a:r>
              <a:rPr lang="en-US" dirty="0"/>
              <a:t>of all </a:t>
            </a:r>
            <a:r>
              <a:rPr lang="en-US" dirty="0" smtClean="0"/>
              <a:t>PLWH/A </a:t>
            </a:r>
            <a:r>
              <a:rPr lang="en-US" dirty="0"/>
              <a:t>in some communities are homeless at any given </a:t>
            </a:r>
            <a:r>
              <a:rPr lang="en-US" dirty="0" smtClean="0"/>
              <a:t>time</a:t>
            </a:r>
            <a:r>
              <a:rPr lang="en-US" baseline="30000" dirty="0" smtClean="0"/>
              <a:t>13</a:t>
            </a:r>
            <a:endParaRPr lang="en-US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Homelessness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Recent Incarceration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10%</a:t>
            </a:r>
            <a:r>
              <a:rPr lang="en-US" dirty="0" smtClean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&amp; Substance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2,873 PLWH/A suffer from mental health issues according to the </a:t>
            </a:r>
            <a:r>
              <a:rPr lang="en-US" b="1" dirty="0" smtClean="0">
                <a:solidFill>
                  <a:srgbClr val="C00000"/>
                </a:solidFill>
              </a:rPr>
              <a:t>50% estimate </a:t>
            </a:r>
            <a:r>
              <a:rPr lang="en-US" dirty="0" smtClean="0"/>
              <a:t>found in the National HIV/AIDS Strategy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of PLWH/A are estimated to have substance abuse issues and </a:t>
            </a:r>
            <a:r>
              <a:rPr lang="en-US" b="1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 are thought to experience both substance abuse and mental health issues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14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Sadness or Depression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Stress, Fear, </a:t>
            </a:r>
            <a:r>
              <a:rPr lang="en-US" dirty="0"/>
              <a:t>and </a:t>
            </a:r>
            <a:r>
              <a:rPr lang="en-US" dirty="0" smtClean="0"/>
              <a:t>Anxiety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HIV-associated </a:t>
            </a:r>
            <a:r>
              <a:rPr lang="en-US" dirty="0"/>
              <a:t>neurocognitive disorders (HAND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To complicate matters…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Marion County, home to 86% of the TGA’s PLWH/A, is an underserved area for mental health services (population-to-provider ratio is only about two-thirds the average mental health staffing capacity in the state)</a:t>
            </a:r>
            <a:r>
              <a:rPr lang="en-US" baseline="30000" dirty="0" smtClean="0"/>
              <a:t>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Food Insecurity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Nearly 50%</a:t>
            </a:r>
            <a:r>
              <a:rPr lang="en-US" dirty="0" smtClean="0"/>
              <a:t> of PLWH/A are thought to struggle with food insecurity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insecurity is a risk factor for mortality among people on HAART, especially those who are </a:t>
            </a:r>
            <a:r>
              <a:rPr lang="en-US" dirty="0" smtClean="0"/>
              <a:t>underweight</a:t>
            </a:r>
            <a:r>
              <a:rPr lang="en-US" baseline="30000" dirty="0" smtClean="0"/>
              <a:t>16</a:t>
            </a:r>
          </a:p>
          <a:p>
            <a:pPr marL="182880" lvl="1"/>
            <a:r>
              <a:rPr lang="en-US" dirty="0" smtClean="0"/>
              <a:t>Food insecurity associated with prevalent HIV, STI, and illicit drug use among men in the US 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Mycobacterium tuberculosis (TB)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rgbClr val="C00000"/>
                </a:solidFill>
              </a:rPr>
              <a:t>2017</a:t>
            </a:r>
            <a:r>
              <a:rPr lang="en-US" dirty="0" smtClean="0"/>
              <a:t>, 48 TGA residents were diagnosed with active TB, </a:t>
            </a:r>
            <a:r>
              <a:rPr lang="en-US" b="1" dirty="0" smtClean="0">
                <a:solidFill>
                  <a:srgbClr val="C00000"/>
                </a:solidFill>
              </a:rPr>
              <a:t>three were HIV-positive</a:t>
            </a:r>
            <a:r>
              <a:rPr lang="en-US" dirty="0" smtClean="0"/>
              <a:t>. For </a:t>
            </a:r>
            <a:r>
              <a:rPr lang="en-US" b="1" dirty="0" smtClean="0">
                <a:solidFill>
                  <a:srgbClr val="C00000"/>
                </a:solidFill>
              </a:rPr>
              <a:t>2018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43 TGA residents were diagnosed with active TB, </a:t>
            </a:r>
            <a:r>
              <a:rPr lang="en-US" b="1" dirty="0" smtClean="0">
                <a:solidFill>
                  <a:srgbClr val="C00000"/>
                </a:solidFill>
              </a:rPr>
              <a:t>three were HIV-positive</a:t>
            </a:r>
            <a:r>
              <a:rPr lang="en-US" dirty="0" smtClean="0"/>
              <a:t>. For </a:t>
            </a:r>
            <a:r>
              <a:rPr lang="en-US" b="1" dirty="0" smtClean="0">
                <a:solidFill>
                  <a:srgbClr val="C00000"/>
                </a:solidFill>
              </a:rPr>
              <a:t>2019</a:t>
            </a:r>
            <a:r>
              <a:rPr lang="en-US" dirty="0" smtClean="0"/>
              <a:t>, 49 TGA residents were diagnosed with active TB, </a:t>
            </a:r>
            <a:r>
              <a:rPr lang="en-US" b="1" dirty="0" smtClean="0">
                <a:solidFill>
                  <a:srgbClr val="C00000"/>
                </a:solidFill>
              </a:rPr>
              <a:t>five were HIV-positive.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6%-10% of active TB diagnoses are among PLWH/A</a:t>
            </a:r>
            <a:r>
              <a:rPr lang="en-US" baseline="30000" dirty="0" smtClean="0"/>
              <a:t>17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</a:t>
            </a:r>
            <a:r>
              <a:rPr lang="en-US" b="1" dirty="0" smtClean="0">
                <a:solidFill>
                  <a:srgbClr val="C00000"/>
                </a:solidFill>
              </a:rPr>
              <a:t>each year</a:t>
            </a:r>
            <a:r>
              <a:rPr lang="en-US" dirty="0" smtClean="0"/>
              <a:t>)</a:t>
            </a:r>
            <a:r>
              <a:rPr lang="en-US" baseline="30000" dirty="0" smtClean="0"/>
              <a:t>18</a:t>
            </a:r>
            <a:endParaRPr lang="en-US" baseline="30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Everyone newly HIV diagnosed should be tested for TB right away, and PLWH/A and at risk for TB should be tested annually.</a:t>
            </a:r>
            <a:r>
              <a:rPr lang="en-US" baseline="30000" dirty="0" smtClean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677441"/>
            <a:ext cx="3222171" cy="21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Viral Hepatitis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rgbClr val="C00000"/>
                </a:solidFill>
              </a:rPr>
              <a:t>575 </a:t>
            </a:r>
            <a:r>
              <a:rPr lang="en-US" dirty="0" smtClean="0"/>
              <a:t>PLWH/A are thought to be co-infected with hepatitis B based on the </a:t>
            </a:r>
            <a:r>
              <a:rPr lang="en-US" b="1" dirty="0" smtClean="0">
                <a:solidFill>
                  <a:srgbClr val="C00000"/>
                </a:solidFill>
              </a:rPr>
              <a:t>10% estimate </a:t>
            </a:r>
            <a:r>
              <a:rPr lang="en-US" dirty="0" smtClean="0"/>
              <a:t>of the U.S. Department of Health and Human Services</a:t>
            </a:r>
            <a:r>
              <a:rPr lang="en-US" baseline="30000" dirty="0" smtClean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1,437</a:t>
            </a:r>
            <a:r>
              <a:rPr lang="en-US" dirty="0" smtClean="0"/>
              <a:t> PLWH/A are thought to be co-infected with hepatitis C based on the </a:t>
            </a:r>
            <a:r>
              <a:rPr lang="en-US" b="1" dirty="0" smtClean="0">
                <a:solidFill>
                  <a:srgbClr val="C00000"/>
                </a:solidFill>
              </a:rPr>
              <a:t>25% estimate </a:t>
            </a:r>
            <a:r>
              <a:rPr lang="en-US" dirty="0" smtClean="0"/>
              <a:t>of the National </a:t>
            </a:r>
            <a:r>
              <a:rPr lang="en-US" dirty="0"/>
              <a:t>Alliance of State and Territorial AIDS </a:t>
            </a:r>
            <a:r>
              <a:rPr lang="en-US" dirty="0" smtClean="0"/>
              <a:t>Directors</a:t>
            </a:r>
            <a:r>
              <a:rPr lang="en-US" baseline="30000" dirty="0" smtClean="0"/>
              <a:t>21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triples </a:t>
            </a:r>
            <a:r>
              <a:rPr lang="en-US" dirty="0" smtClean="0"/>
              <a:t>the risk for HCV-related liver disease which is the leading cause of non-AIDS related death among PLWH/A</a:t>
            </a:r>
            <a:r>
              <a:rPr lang="en-US" baseline="30000" dirty="0" smtClean="0"/>
              <a:t>22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Current guidelines call for HCV screening in all PLWH/A (annually for those at increased risk)</a:t>
            </a:r>
            <a:r>
              <a:rPr lang="en-US" baseline="30000" dirty="0" smtClean="0"/>
              <a:t>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- Terminology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</a:p>
          <a:p>
            <a:pPr lvl="1"/>
            <a:r>
              <a:rPr lang="en-US" dirty="0" smtClean="0"/>
              <a:t>New diagnoses– Annual rate of new diagnoses per 100,000 of those at risk</a:t>
            </a:r>
          </a:p>
          <a:p>
            <a:r>
              <a:rPr lang="en-US" dirty="0" smtClean="0"/>
              <a:t>Prevalence</a:t>
            </a:r>
          </a:p>
          <a:p>
            <a:pPr lvl="1"/>
            <a:r>
              <a:rPr lang="en-US" dirty="0" smtClean="0"/>
              <a:t>Existing diagnoses – The number of previously diagnosed and newly diagnosed people per 100,000 (e.g., number of TGA residents living with HIV on 12/31/2019 who were still living in the TGA on 12/31/2019)</a:t>
            </a:r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Deaths due to a specific cause – Annual rate of deaths per 100,000</a:t>
            </a:r>
          </a:p>
          <a:p>
            <a:r>
              <a:rPr lang="en-US" dirty="0" smtClean="0"/>
              <a:t>Rate Ratio</a:t>
            </a:r>
          </a:p>
          <a:p>
            <a:pPr lvl="1"/>
            <a:r>
              <a:rPr lang="en-US" dirty="0" smtClean="0"/>
              <a:t>Comparison of rates between two or more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Chlamydia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12,254 chlamydia diagnoses were reported in the TGA during 2018, at least 326 among PLWH/A</a:t>
            </a:r>
            <a:r>
              <a:rPr lang="en-US" baseline="30000" dirty="0" smtClean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chlamydia rate among PLWH/A was 5,301 </a:t>
            </a:r>
            <a:r>
              <a:rPr lang="en-US" dirty="0"/>
              <a:t>per 100,000 [95% </a:t>
            </a:r>
            <a:r>
              <a:rPr lang="en-US" dirty="0" smtClean="0"/>
              <a:t>CI: 4,754.8-5,891.4</a:t>
            </a:r>
            <a:r>
              <a:rPr lang="en-US" dirty="0"/>
              <a:t>], </a:t>
            </a:r>
            <a:r>
              <a:rPr lang="en-US" dirty="0" smtClean="0"/>
              <a:t>a rate </a:t>
            </a:r>
            <a:r>
              <a:rPr lang="en-US" b="1" dirty="0" smtClean="0">
                <a:solidFill>
                  <a:srgbClr val="C00000"/>
                </a:solidFill>
              </a:rPr>
              <a:t>7-9 times higher</a:t>
            </a:r>
            <a:r>
              <a:rPr lang="en-US" dirty="0" smtClean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</a:t>
            </a:r>
            <a:r>
              <a:rPr lang="en-US" sz="2200" dirty="0" smtClean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Gonorrhea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4,367 gonorrhea diagnoses were reported in the TGA during 2018, at least 236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gonorrhea rate among PLWH/A was 3,838 per </a:t>
            </a:r>
            <a:r>
              <a:rPr lang="en-US" dirty="0"/>
              <a:t>100,000 [95% CI: 3,371.7-4,348.7], </a:t>
            </a:r>
            <a:r>
              <a:rPr lang="en-US" dirty="0" smtClean="0"/>
              <a:t>a rate </a:t>
            </a:r>
            <a:r>
              <a:rPr lang="en-US" b="1" dirty="0" smtClean="0">
                <a:solidFill>
                  <a:srgbClr val="C00000"/>
                </a:solidFill>
              </a:rPr>
              <a:t>14-19 times higher</a:t>
            </a:r>
            <a:r>
              <a:rPr lang="en-US" dirty="0" smtClean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Early Syphilis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363 early syphilis (primary, secondary, and early latent) diagnoses were reported in the TGA during 2018, at least 110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rate of early syphilis among PLWH/A was </a:t>
            </a:r>
            <a:r>
              <a:rPr lang="it-IT" dirty="0" smtClean="0"/>
              <a:t>1,789 per 100,000 [95% CI: 1,472-2,152]</a:t>
            </a:r>
            <a:r>
              <a:rPr lang="en-US" dirty="0" smtClean="0"/>
              <a:t>, a rate at about </a:t>
            </a:r>
            <a:r>
              <a:rPr lang="en-US" b="1" dirty="0" smtClean="0">
                <a:solidFill>
                  <a:srgbClr val="C00000"/>
                </a:solidFill>
              </a:rPr>
              <a:t>76 times higher </a:t>
            </a:r>
            <a:r>
              <a:rPr lang="en-US" dirty="0" smtClean="0"/>
              <a:t>[95% CI: </a:t>
            </a:r>
            <a:r>
              <a:rPr lang="en-US" dirty="0"/>
              <a:t>76.2-116.7] </a:t>
            </a:r>
            <a:r>
              <a:rPr lang="en-US" dirty="0" smtClean="0"/>
              <a:t>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 co-infection among new syphilis cases is very common– </a:t>
            </a:r>
            <a:r>
              <a:rPr lang="en-US" dirty="0"/>
              <a:t>PLEASE screen, diagnose and treat PLWH/A and their partner(s) for </a:t>
            </a:r>
            <a:r>
              <a:rPr lang="en-US" dirty="0" smtClean="0"/>
              <a:t>syphilis.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STDs can increase the likelihood of contracting HIV</a:t>
            </a:r>
            <a:endParaRPr lang="en-US" b="1" baseline="30000" dirty="0" smtClean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Perform </a:t>
            </a:r>
            <a:r>
              <a:rPr lang="en-US" dirty="0"/>
              <a:t>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</a:t>
            </a:r>
            <a:r>
              <a:rPr lang="en-US" sz="4400" i="1" dirty="0" smtClean="0"/>
              <a:t>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Treatment Cascade (AKA: Continuum of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 smtClean="0"/>
              <a:t>Developed by Dr. Edward Gardner and colleagues</a:t>
            </a:r>
            <a:r>
              <a:rPr lang="en-US" baseline="30000" dirty="0" smtClean="0"/>
              <a:t>25</a:t>
            </a:r>
            <a:r>
              <a:rPr lang="en-US" dirty="0" smtClean="0"/>
              <a:t> in March 2011</a:t>
            </a:r>
          </a:p>
          <a:p>
            <a:r>
              <a:rPr lang="en-US" dirty="0" smtClean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</a:t>
            </a:r>
            <a:r>
              <a:rPr lang="en-US" i="1" dirty="0" smtClean="0">
                <a:latin typeface="Arial Black" pitchFamily="34" charset="0"/>
              </a:rPr>
              <a:t>2011</a:t>
            </a:r>
            <a:r>
              <a:rPr lang="en-US" i="1" baseline="30000" dirty="0">
                <a:latin typeface="Arial Black" pitchFamily="34" charset="0"/>
              </a:rPr>
              <a:t> </a:t>
            </a:r>
            <a:r>
              <a:rPr lang="en-US" i="1" baseline="30000" dirty="0" smtClean="0">
                <a:latin typeface="Arial Black" pitchFamily="34" charset="0"/>
              </a:rPr>
              <a:t>25</a:t>
            </a:r>
            <a:endParaRPr lang="en-US" i="1" baseline="30000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“HIV </a:t>
            </a:r>
            <a:r>
              <a:rPr lang="en-US" dirty="0">
                <a:latin typeface="Arial Black" pitchFamily="34" charset="0"/>
              </a:rPr>
              <a:t>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</a:t>
            </a:r>
            <a:r>
              <a:rPr lang="en-US" i="1" dirty="0" smtClean="0">
                <a:latin typeface="Arial Black" pitchFamily="34" charset="0"/>
              </a:rPr>
              <a:t>2006 </a:t>
            </a:r>
            <a:r>
              <a:rPr lang="en-US" i="1" baseline="30000" dirty="0" smtClean="0">
                <a:latin typeface="Arial Black" pitchFamily="34" charset="0"/>
              </a:rPr>
              <a:t>26</a:t>
            </a:r>
            <a:endParaRPr lang="en-US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of Improving Linkage Into and Retention in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/>
              <a:t>Delayed linkage and poor engagement in care are associated </a:t>
            </a:r>
            <a:r>
              <a:rPr lang="en-US" dirty="0" smtClean="0"/>
              <a:t>with:</a:t>
            </a:r>
            <a:r>
              <a:rPr lang="en-US" baseline="30000" dirty="0" smtClean="0"/>
              <a:t>25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26</a:t>
            </a:r>
            <a:endParaRPr lang="en-US" baseline="30000" dirty="0"/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Drug resistance</a:t>
            </a:r>
            <a:endParaRPr lang="en-US" dirty="0"/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</a:t>
            </a:r>
            <a:r>
              <a:rPr lang="en-US" dirty="0" smtClean="0"/>
              <a:t>transmission</a:t>
            </a:r>
            <a:endParaRPr lang="en-US" sz="18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National HIV/AIDS Progress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85%</a:t>
            </a:r>
            <a:r>
              <a:rPr lang="en-US" dirty="0" smtClean="0"/>
              <a:t> of those newly diagnosed linked to care within 30 days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0%</a:t>
            </a:r>
            <a:r>
              <a:rPr lang="en-US" dirty="0" smtClean="0"/>
              <a:t> suppressed viral load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CY </a:t>
            </a:r>
            <a:r>
              <a:rPr lang="en-US" sz="2200" dirty="0">
                <a:sym typeface="Wingdings" panose="05000000000000000000" pitchFamily="2" charset="2"/>
              </a:rPr>
              <a:t>2019 who </a:t>
            </a:r>
            <a:r>
              <a:rPr lang="en-US" sz="2200" dirty="0" smtClean="0">
                <a:sym typeface="Wingdings" panose="05000000000000000000" pitchFamily="2" charset="2"/>
              </a:rPr>
              <a:t>received a CD4/viral load test within 90 days unless otherwise specified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CY </a:t>
            </a:r>
            <a:r>
              <a:rPr lang="en-US" sz="2200" dirty="0">
                <a:sym typeface="Wingdings" panose="05000000000000000000" pitchFamily="2" charset="2"/>
              </a:rPr>
              <a:t>2019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CY </a:t>
            </a:r>
            <a:r>
              <a:rPr lang="en-US" sz="2200" dirty="0">
                <a:sym typeface="Wingdings" panose="05000000000000000000" pitchFamily="2" charset="2"/>
              </a:rPr>
              <a:t>2019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CY 2019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Care Continuum of  the TGA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4756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*Linkage to care within </a:t>
            </a:r>
            <a:r>
              <a:rPr lang="en-US" sz="1600" dirty="0"/>
              <a:t>9</a:t>
            </a:r>
            <a:r>
              <a:rPr lang="en-US" sz="1600" dirty="0" smtClean="0"/>
              <a:t>0 days shown above</a:t>
            </a:r>
          </a:p>
          <a:p>
            <a:r>
              <a:rPr lang="en-US" sz="1600" dirty="0" smtClean="0"/>
              <a:t> Note: There was 48% linkage to care within 30 days</a:t>
            </a:r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73380" y="1371600"/>
          <a:ext cx="839723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84233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*Linkage to care within 90 days shown above.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urrent HRSA measure is 30 days until linkage to care. When using that benchmark, only 50% of RWSP clients and 48% of non-RWSP clients were linked to care.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11480" y="1371600"/>
          <a:ext cx="8321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means were used </a:t>
            </a:r>
            <a:r>
              <a:rPr lang="en-US" dirty="0"/>
              <a:t>for comparisons of </a:t>
            </a:r>
            <a:r>
              <a:rPr lang="en-US" dirty="0" smtClean="0"/>
              <a:t>viral load</a:t>
            </a:r>
          </a:p>
          <a:p>
            <a:pPr lvl="1"/>
            <a:r>
              <a:rPr lang="en-US" dirty="0" smtClean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 smtClean="0"/>
              <a:t>Geometric means are more stable from year to year</a:t>
            </a:r>
          </a:p>
          <a:p>
            <a:endParaRPr lang="en-US" dirty="0" smtClean="0"/>
          </a:p>
          <a:p>
            <a:r>
              <a:rPr lang="en-US" dirty="0" smtClean="0"/>
              <a:t>All results are based on the last reported viral load test during 2019 for all </a:t>
            </a:r>
            <a:r>
              <a:rPr lang="en-US" dirty="0"/>
              <a:t>residents with </a:t>
            </a:r>
            <a:r>
              <a:rPr lang="en-US" dirty="0" smtClean="0"/>
              <a:t>≥1 viral load test</a:t>
            </a:r>
          </a:p>
          <a:p>
            <a:endParaRPr lang="en-US" dirty="0" smtClean="0"/>
          </a:p>
          <a:p>
            <a:r>
              <a:rPr lang="en-US" dirty="0" smtClean="0"/>
              <a:t>Results were standardized such that:</a:t>
            </a:r>
          </a:p>
          <a:p>
            <a:pPr lvl="1"/>
            <a:r>
              <a:rPr lang="en-US" dirty="0" smtClean="0"/>
              <a:t>Results reported as 0 or &lt;20 were set to half the lower limit of detection possible for the assay used according to CDC recommendations</a:t>
            </a:r>
            <a:r>
              <a:rPr lang="en-US" baseline="30000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199" cy="68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6800"/>
          </a:xfrm>
        </p:spPr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2019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95887"/>
              </p:ext>
            </p:extLst>
          </p:nvPr>
        </p:nvGraphicFramePr>
        <p:xfrm>
          <a:off x="190500" y="2797405"/>
          <a:ext cx="8763001" cy="2623886"/>
        </p:xfrm>
        <a:graphic>
          <a:graphicData uri="http://schemas.openxmlformats.org/drawingml/2006/table">
            <a:tbl>
              <a:tblPr/>
              <a:tblGrid>
                <a:gridCol w="2373562"/>
                <a:gridCol w="755225"/>
                <a:gridCol w="1557513"/>
                <a:gridCol w="2002831"/>
                <a:gridCol w="2073870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Male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2977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58.8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46-54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738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53.3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41-56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36-229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2019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66095"/>
              </p:ext>
            </p:extLst>
          </p:nvPr>
        </p:nvGraphicFramePr>
        <p:xfrm>
          <a:off x="457200" y="2546615"/>
          <a:ext cx="8229599" cy="3078699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602941"/>
                <a:gridCol w="1913880"/>
                <a:gridCol w="2048519"/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34-40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1,583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50.0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56-72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256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39.7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55-107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25-47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43-100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2019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30788"/>
              </p:ext>
            </p:extLst>
          </p:nvPr>
        </p:nvGraphicFramePr>
        <p:xfrm>
          <a:off x="457200" y="2514600"/>
          <a:ext cx="8229599" cy="4281796"/>
        </p:xfrm>
        <a:graphic>
          <a:graphicData uri="http://schemas.openxmlformats.org/drawingml/2006/table">
            <a:tbl>
              <a:tblPr/>
              <a:tblGrid>
                <a:gridCol w="1752600"/>
                <a:gridCol w="762000"/>
                <a:gridCol w="1600200"/>
                <a:gridCol w="2066280"/>
                <a:gridCol w="2048519"/>
              </a:tblGrid>
              <a:tr h="59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22.4-159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42-939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40.4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67-213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46.6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87-135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48-67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36-45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28-34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24-34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35-227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71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estimate suppressed due to wide confidence 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</a:t>
            </a:r>
            <a:r>
              <a:rPr lang="en-US" sz="2000" dirty="0" smtClean="0"/>
              <a:t>with </a:t>
            </a:r>
            <a:r>
              <a:rPr lang="en-US" sz="2000" dirty="0"/>
              <a:t>suppressed viral load (&lt;200 copies/mL) at last CY </a:t>
            </a:r>
            <a:r>
              <a:rPr lang="en-US" sz="2000" dirty="0" smtClean="0"/>
              <a:t>2019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41021"/>
              </p:ext>
            </p:extLst>
          </p:nvPr>
        </p:nvGraphicFramePr>
        <p:xfrm>
          <a:off x="729170" y="2021762"/>
          <a:ext cx="7652830" cy="4760038"/>
        </p:xfrm>
        <a:graphic>
          <a:graphicData uri="http://schemas.openxmlformats.org/drawingml/2006/table">
            <a:tbl>
              <a:tblPr/>
              <a:tblGrid>
                <a:gridCol w="1794607"/>
                <a:gridCol w="684532"/>
                <a:gridCol w="1523072"/>
                <a:gridCol w="1767042"/>
                <a:gridCol w="1883577"/>
              </a:tblGrid>
              <a:tr h="90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24-67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19-28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28-46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24-72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39-91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31-61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55.7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47-55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19-77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60.3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27-121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142875" marT="9525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28-356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99">
                <a:tc gridSpan="5">
                  <a:txBody>
                    <a:bodyPr/>
                    <a:lstStyle/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*Point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 suppressed due to wide confidence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</a:p>
                    <a:p>
                      <a:pPr marL="0" indent="0" algn="l" fontAlgn="b">
                        <a:buFont typeface="Arial" charset="0"/>
                        <a:buNone/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RWSP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2019 test, by Ryan White HIV Services Program enrollment status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8665"/>
              </p:ext>
            </p:extLst>
          </p:nvPr>
        </p:nvGraphicFramePr>
        <p:xfrm>
          <a:off x="152399" y="2727273"/>
          <a:ext cx="8839202" cy="2872166"/>
        </p:xfrm>
        <a:graphic>
          <a:graphicData uri="http://schemas.openxmlformats.org/drawingml/2006/table">
            <a:tbl>
              <a:tblPr/>
              <a:tblGrid>
                <a:gridCol w="2819401"/>
                <a:gridCol w="838200"/>
                <a:gridCol w="1447800"/>
                <a:gridCol w="1828800"/>
                <a:gridCol w="1905001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copies/mL**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1283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56.0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48-62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 Part of the Year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Enrolled All Year</a:t>
                      </a:r>
                      <a:r>
                        <a:rPr lang="en-US" sz="2100" b="1" i="0" u="none" strike="noStrike" baseline="30000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573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64.5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35-48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27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**Percentage</a:t>
                      </a:r>
                      <a:r>
                        <a:rPr lang="en-US" sz="2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includes unknown/missing viral loads in denominator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 Experienced &lt;30 day enrollment lapse during the year of interest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Improving Retention in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Improving Entry Into and Retention in Care and Antiretroviral Adherence for Persons With HIV: Evidence-Based Recommendations From an International Association of Physicians in AIDS Care </a:t>
            </a:r>
            <a:r>
              <a:rPr lang="en-US" dirty="0" smtClean="0"/>
              <a:t>Panel</a:t>
            </a:r>
            <a:r>
              <a:rPr lang="en-US" baseline="30000" dirty="0" smtClean="0"/>
              <a:t>29</a:t>
            </a:r>
          </a:p>
          <a:p>
            <a:r>
              <a:rPr lang="en-US" b="1" cap="small" dirty="0" smtClean="0"/>
              <a:t>Close monitoring and individualized care</a:t>
            </a:r>
            <a:endParaRPr lang="en-US" b="1" cap="small" dirty="0"/>
          </a:p>
          <a:p>
            <a:pPr lvl="1"/>
            <a:r>
              <a:rPr lang="en-US" dirty="0" smtClean="0"/>
              <a:t>Systematic monitoring of retention in care for all PLWH/A</a:t>
            </a:r>
          </a:p>
          <a:p>
            <a:pPr lvl="1"/>
            <a:r>
              <a:rPr lang="en-US" dirty="0" smtClean="0"/>
              <a:t>Intensive outreach for PLWH/A who are not engaged in care within six months</a:t>
            </a:r>
          </a:p>
          <a:p>
            <a:pPr lvl="1"/>
            <a:r>
              <a:rPr lang="en-US" dirty="0" smtClean="0"/>
              <a:t>Use of peer or paraprofessional patient navigators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 smtClean="0"/>
              <a:t>Summary of recommendations included. See appendix.</a:t>
            </a:r>
          </a:p>
          <a:p>
            <a:pPr marL="274320" lvl="1" indent="0">
              <a:buNone/>
            </a:pPr>
            <a:r>
              <a:rPr lang="en-US" sz="1600" dirty="0" smtClean="0"/>
              <a:t>Full </a:t>
            </a:r>
            <a:r>
              <a:rPr lang="en-US" sz="1600" dirty="0"/>
              <a:t>published </a:t>
            </a:r>
            <a:r>
              <a:rPr lang="en-US" sz="1600" dirty="0" smtClean="0"/>
              <a:t>article at: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annals.org/article.aspx?articleid=1170890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4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2019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1.94 million</a:t>
            </a:r>
            <a:r>
              <a:rPr lang="en-US" baseline="30000" dirty="0" smtClean="0"/>
              <a:t>1</a:t>
            </a:r>
            <a:r>
              <a:rPr lang="en-US" dirty="0" smtClean="0"/>
              <a:t> (10% increase since 2010)</a:t>
            </a:r>
            <a:r>
              <a:rPr lang="en-US" baseline="30000" dirty="0" smtClean="0"/>
              <a:t>2,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590800"/>
            <a:ext cx="7315200" cy="25908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“The United States will become a place where new HIV infections are rare and when they do occur, every person, regardless of age, gender, race/ethnicity, sexual orientation, gender identity or socio-economic circumstance, will have unfettered access to high quality, life-extending care, free from stigma and </a:t>
            </a:r>
            <a:r>
              <a:rPr lang="en-US" sz="2000" dirty="0" smtClean="0">
                <a:latin typeface="Arial Black" pitchFamily="34" charset="0"/>
              </a:rPr>
              <a:t>discrimination.”</a:t>
            </a:r>
            <a:r>
              <a:rPr lang="en-US" sz="1050" dirty="0" smtClean="0">
                <a:latin typeface="Arial Black" pitchFamily="34" charset="0"/>
              </a:rPr>
              <a:t> </a:t>
            </a:r>
            <a:r>
              <a:rPr lang="en-US" sz="2000" baseline="30000" dirty="0" smtClean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Undetectable </a:t>
            </a:r>
            <a:r>
              <a:rPr lang="en-US" dirty="0"/>
              <a:t>= </a:t>
            </a:r>
            <a:r>
              <a:rPr lang="en-US" dirty="0" err="1" smtClean="0"/>
              <a:t>Untransmittable</a:t>
            </a:r>
            <a:r>
              <a:rPr lang="en-US" dirty="0" smtClean="0"/>
              <a:t> (</a:t>
            </a:r>
            <a:r>
              <a:rPr lang="en-US" dirty="0"/>
              <a:t>U=U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3966"/>
              </p:ext>
            </p:extLst>
          </p:nvPr>
        </p:nvGraphicFramePr>
        <p:xfrm>
          <a:off x="457200" y="3217045"/>
          <a:ext cx="8229600" cy="347191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Transmission Category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Risk for People Who Keep an Undetectable Viral Load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CC"/>
                    </a:solidFill>
                  </a:tcPr>
                </a:tc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Sex (oral, anal, or vaginal)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Effectively no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9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Pregnancy, labor, and delivery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1% or less</a:t>
                      </a:r>
                      <a:r>
                        <a:rPr lang="en-US" sz="1700" baseline="30000" dirty="0">
                          <a:effectLst/>
                        </a:rPr>
                        <a:t>†</a:t>
                      </a:r>
                      <a:endParaRPr lang="en-US" sz="1700" dirty="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74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Sharing syringes or other drug injection equipment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Unknown, but likely reduced risk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265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>
                          <a:effectLst/>
                          <a:latin typeface="Lato"/>
                        </a:rPr>
                        <a:t>Breastfeeding</a:t>
                      </a:r>
                      <a:endParaRPr lang="en-US" sz="1700">
                        <a:effectLst/>
                      </a:endParaRP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  <a:latin typeface="Lato"/>
                        </a:rPr>
                        <a:t>Substantially reduces, but does not eliminate risk. </a:t>
                      </a:r>
                      <a:r>
                        <a:rPr lang="en-US" sz="1700" dirty="0">
                          <a:effectLst/>
                        </a:rPr>
                        <a:t>Current recommendation in the United States is that mothers with HIV should </a:t>
                      </a:r>
                      <a:r>
                        <a:rPr lang="en-US" sz="1700" i="1" dirty="0">
                          <a:effectLst/>
                          <a:latin typeface="Lato"/>
                        </a:rPr>
                        <a:t>not</a:t>
                      </a:r>
                      <a:r>
                        <a:rPr lang="en-US" sz="1700" dirty="0">
                          <a:effectLst/>
                        </a:rPr>
                        <a:t> breastfeed their infants.</a:t>
                      </a:r>
                    </a:p>
                  </a:txBody>
                  <a:tcPr marL="88111" marR="88111" marT="88111" marB="8811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8086" y="24384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CDC: Risk </a:t>
            </a:r>
            <a:r>
              <a:rPr lang="en-US" b="1" dirty="0"/>
              <a:t>of HIV Transmission With Undetectable Viral Load by Transmission </a:t>
            </a:r>
            <a:r>
              <a:rPr lang="en-US" b="1" dirty="0" smtClean="0"/>
              <a:t>Category </a:t>
            </a:r>
            <a:r>
              <a:rPr lang="en-US" baseline="30000" dirty="0" smtClean="0"/>
              <a:t>32</a:t>
            </a:r>
            <a:endParaRPr lang="en-US" baseline="30000" dirty="0"/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7114" y="1515070"/>
            <a:ext cx="6905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“Getting </a:t>
            </a:r>
            <a:r>
              <a:rPr lang="en-US" sz="2000" dirty="0"/>
              <a:t>and keeping an undetectable viral load</a:t>
            </a:r>
            <a:r>
              <a:rPr lang="en-US" sz="2000" baseline="30000" dirty="0"/>
              <a:t>*</a:t>
            </a:r>
            <a:r>
              <a:rPr lang="en-US" sz="2000" dirty="0"/>
              <a:t> is the best thing people with HIV can do to stay </a:t>
            </a:r>
            <a:r>
              <a:rPr lang="en-US" sz="2000" dirty="0" smtClean="0"/>
              <a:t>healthy” </a:t>
            </a:r>
            <a:r>
              <a:rPr lang="en-US" sz="2000" baseline="30000" dirty="0" smtClean="0"/>
              <a:t>32-33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630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</a:t>
            </a:r>
            <a:r>
              <a:rPr lang="en-US" sz="1600" dirty="0" smtClean="0"/>
              <a:t>Meadows </a:t>
            </a:r>
            <a:r>
              <a:rPr lang="en-US" sz="1600" dirty="0"/>
              <a:t>Drive, </a:t>
            </a:r>
            <a:r>
              <a:rPr lang="en-US" sz="1600" dirty="0" smtClean="0"/>
              <a:t>H116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Indianapolis, IN </a:t>
            </a:r>
            <a:r>
              <a:rPr lang="en-US" sz="1600" dirty="0" smtClean="0"/>
              <a:t>46205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 smtClean="0"/>
              <a:t>Fax</a:t>
            </a:r>
            <a:r>
              <a:rPr lang="en-US" sz="1600" dirty="0"/>
              <a:t>: 317-221-4404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3"/>
              </a:rPr>
              <a:t>SParmar@MarionHealth.org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 smtClean="0"/>
              <a:t> </a:t>
            </a:r>
            <a:r>
              <a:rPr lang="en-US" sz="1300" dirty="0"/>
              <a:t>U.S. Census Bureau. (2011). </a:t>
            </a:r>
            <a:r>
              <a:rPr lang="en-US" sz="1300" i="1" dirty="0"/>
              <a:t>Intercensal estimates of the resident population for counties of Indiana: April 1, 2000 to July 1, 2010</a:t>
            </a:r>
            <a:r>
              <a:rPr lang="en-US" sz="1300" dirty="0"/>
              <a:t>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 </a:t>
            </a:r>
            <a:r>
              <a:rPr lang="en-US" sz="1300" dirty="0" smtClean="0"/>
              <a:t>Glenn, R. (2011). </a:t>
            </a:r>
            <a:r>
              <a:rPr lang="en-US" sz="1300" i="1" dirty="0" smtClean="0"/>
              <a:t>Demographics &amp; trends: Indianapolis, Marion County &amp; the Indianapolis region</a:t>
            </a:r>
            <a:r>
              <a:rPr lang="en-US" sz="1300" dirty="0" smtClean="0"/>
              <a:t>. Department of Metropolitan Development: City of Indianapolis.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 </a:t>
            </a:r>
            <a:r>
              <a:rPr lang="en-US" sz="1300" dirty="0"/>
              <a:t>Centers for Disease Control and Prevention. (</a:t>
            </a:r>
            <a:r>
              <a:rPr lang="en-US" sz="1300" dirty="0" smtClean="0"/>
              <a:t>2019). </a:t>
            </a:r>
            <a:r>
              <a:rPr lang="en-US" sz="1300" i="1" dirty="0"/>
              <a:t>HIV surveillance report, </a:t>
            </a:r>
            <a:r>
              <a:rPr lang="en-US" sz="1300" i="1" dirty="0" smtClean="0"/>
              <a:t>2018 Vol. 30</a:t>
            </a:r>
            <a:r>
              <a:rPr lang="en-US" sz="1300" dirty="0" smtClean="0"/>
              <a:t>. </a:t>
            </a:r>
            <a:r>
              <a:rPr lang="en-US" sz="1300" dirty="0"/>
              <a:t>Retrieved </a:t>
            </a:r>
            <a:r>
              <a:rPr lang="en-US" sz="1300" dirty="0" smtClean="0"/>
              <a:t>from </a:t>
            </a:r>
            <a:r>
              <a:rPr lang="en-US" sz="1400" dirty="0">
                <a:hlinkClick r:id="rId3"/>
              </a:rPr>
              <a:t>https://www.cdc.gov/hiv/pdf/library/reports/surveillance/cdc-hiv-surveillance-report-2018-vol-30.pdf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 </a:t>
            </a:r>
            <a:r>
              <a:rPr lang="en-US" sz="1300" dirty="0" smtClean="0"/>
              <a:t>Centers for Disease Control and Prevention. (2018). Deaths: Final data for 2017. </a:t>
            </a:r>
            <a:r>
              <a:rPr lang="en-US" sz="1300" i="1" dirty="0" smtClean="0"/>
              <a:t>National Vital Statistics Report, 66</a:t>
            </a:r>
            <a:r>
              <a:rPr lang="en-US" sz="1300" dirty="0" smtClean="0"/>
              <a:t>(6). </a:t>
            </a:r>
            <a:r>
              <a:rPr lang="en-US" sz="1300" dirty="0"/>
              <a:t>Retrieved from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www.cdc.gov/nchs/data/nvsr/nvsr68/nvsr68_09-508.pdf</a:t>
            </a:r>
            <a:r>
              <a:rPr lang="en-US" sz="1400" dirty="0" smtClean="0"/>
              <a:t> </a:t>
            </a:r>
            <a:r>
              <a:rPr lang="en-US" sz="1300" dirty="0" smtClean="0"/>
              <a:t>and </a:t>
            </a:r>
            <a:r>
              <a:rPr lang="en-US" sz="1400" dirty="0">
                <a:hlinkClick r:id="rId3"/>
              </a:rPr>
              <a:t>https://www.cdc.gov/hiv/pdf/library/reports/surveillance/cdc-hiv-surveillance-report-2018-vol-30.pdf</a:t>
            </a:r>
            <a:endParaRPr lang="en-US" sz="1400" u="sng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 </a:t>
            </a:r>
            <a:r>
              <a:rPr lang="en-US" sz="1300" dirty="0" smtClean="0"/>
              <a:t>Centers for Disease Control and Prevention. (2016). </a:t>
            </a:r>
            <a:r>
              <a:rPr lang="en-US" sz="1300" i="1" dirty="0" smtClean="0"/>
              <a:t>HIV Testing in the United States: Fact sheet</a:t>
            </a:r>
            <a:r>
              <a:rPr lang="en-US" sz="1300" dirty="0" smtClean="0"/>
              <a:t>. Retrieved from </a:t>
            </a:r>
            <a:r>
              <a:rPr lang="en-US" sz="1300" dirty="0" smtClean="0">
                <a:hlinkClick r:id="rId5"/>
              </a:rPr>
              <a:t>https://www.cdc.gov/nchhstp/newsroom/docs/factsheets/hiv-testing-us-508.pdf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9 </a:t>
            </a:r>
            <a:r>
              <a:rPr lang="fr-FR" sz="1300" dirty="0" smtClean="0"/>
              <a:t>Centers for Disease Control and Prevention. </a:t>
            </a:r>
            <a:r>
              <a:rPr lang="fr-FR" sz="1300" dirty="0"/>
              <a:t>(2013). </a:t>
            </a:r>
            <a:r>
              <a:rPr lang="en-US" sz="1300" i="1" dirty="0"/>
              <a:t>HIV Among People Aged 50 and </a:t>
            </a:r>
            <a:r>
              <a:rPr lang="en-US" sz="1300" i="1" dirty="0" smtClean="0"/>
              <a:t>Older</a:t>
            </a:r>
            <a:r>
              <a:rPr lang="en-US" sz="1300" dirty="0" smtClean="0"/>
              <a:t>. Retrieved </a:t>
            </a:r>
            <a:r>
              <a:rPr lang="en-US" sz="1300" dirty="0"/>
              <a:t>from </a:t>
            </a:r>
            <a:r>
              <a:rPr lang="en-US" sz="1300" dirty="0">
                <a:hlinkClick r:id="rId6"/>
              </a:rPr>
              <a:t>https://</a:t>
            </a:r>
            <a:r>
              <a:rPr lang="en-US" sz="1300" dirty="0" smtClean="0">
                <a:hlinkClick r:id="rId6"/>
              </a:rPr>
              <a:t>www.cdc.gov/hiv/group/age/olderamericans/index.html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10 </a:t>
            </a:r>
            <a:r>
              <a:rPr lang="en-US" sz="1300" dirty="0" smtClean="0"/>
              <a:t>Indiana University </a:t>
            </a:r>
            <a:r>
              <a:rPr lang="en-US" sz="1300" dirty="0"/>
              <a:t>Public Policy Institute. (</a:t>
            </a:r>
            <a:r>
              <a:rPr lang="en-US" sz="1300" dirty="0" smtClean="0"/>
              <a:t>2015). </a:t>
            </a:r>
            <a:r>
              <a:rPr lang="en-US" sz="1300" i="1" dirty="0" smtClean="0"/>
              <a:t>2015 </a:t>
            </a:r>
            <a:r>
              <a:rPr lang="en-US" sz="1300" i="1" dirty="0"/>
              <a:t>Point-in-time count: Many </a:t>
            </a:r>
            <a:r>
              <a:rPr lang="en-US" sz="1300" i="1" dirty="0" smtClean="0"/>
              <a:t>families </a:t>
            </a:r>
            <a:r>
              <a:rPr lang="en-US" sz="1300" i="1" dirty="0"/>
              <a:t>in </a:t>
            </a:r>
            <a:r>
              <a:rPr lang="en-US" sz="1300" i="1" dirty="0" smtClean="0"/>
              <a:t>Indianapolis not able to find shelter.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 smtClean="0">
                <a:hlinkClick r:id="rId7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638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</a:t>
            </a:r>
            <a:r>
              <a:rPr lang="en-US" sz="1300" dirty="0" smtClean="0"/>
              <a:t>U.S. Department of Housing and Urban Development. (2018).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files.hudexchange.info/reports/published/HOPWA_Perf_GranteeForm_00_INDI-IN_IN_2018.pdf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12</a:t>
            </a:r>
            <a:r>
              <a:rPr lang="en-US" sz="1300" dirty="0" smtClean="0"/>
              <a:t> Health &amp; Hospital Corporation. (2017). Ryan White information services enterprise (RISE). Indianapolis: Ryan White HIV Services 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shnny.org/uploads/Housing_is_HIV_Prevention_and_Health_Care.pdf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14</a:t>
            </a:r>
            <a:r>
              <a:rPr lang="en-US" sz="1300" dirty="0" smtClean="0"/>
              <a:t> </a:t>
            </a:r>
            <a:r>
              <a:rPr lang="en-US" sz="1300" dirty="0"/>
              <a:t>The White House Office of National AIDS Policy. (2010). </a:t>
            </a:r>
            <a:r>
              <a:rPr lang="en-US" sz="1300" i="1" dirty="0"/>
              <a:t>National HIV/AIDS strategy for the United States</a:t>
            </a:r>
            <a:r>
              <a:rPr lang="en-US" sz="1300" dirty="0"/>
              <a:t>. Retrieved from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www.cdc.gov/hiv/strategy/pdf/nhas.pdf</a:t>
            </a:r>
            <a:r>
              <a:rPr lang="en-US" sz="1300" dirty="0" smtClean="0"/>
              <a:t> and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www.hiv.va.gov/patient/daily/mental/single-page.asp</a:t>
            </a:r>
            <a:endParaRPr lang="en-US" sz="12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15</a:t>
            </a:r>
            <a:r>
              <a:rPr lang="en-US" sz="1300" dirty="0" smtClean="0"/>
              <a:t> </a:t>
            </a:r>
            <a:r>
              <a:rPr lang="en-US" sz="1300" dirty="0"/>
              <a:t>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www.hhcorp.org/hhc/index.php/newsroom/2014-press-releases/645-marion-county-releases-2014-community-health-assessment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16</a:t>
            </a:r>
            <a:r>
              <a:rPr lang="en-US" sz="1300" dirty="0" smtClean="0"/>
              <a:t> </a:t>
            </a:r>
            <a:r>
              <a:rPr lang="en-US" sz="1300" dirty="0"/>
              <a:t>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8"/>
              </a:rPr>
              <a:t>http://www.ncbi.nlm.nih.gov/pmc/articles/PMC3740738</a:t>
            </a:r>
            <a:r>
              <a:rPr lang="en-US" sz="1300" dirty="0" smtClean="0">
                <a:hlinkClick r:id="rId8"/>
              </a:rPr>
              <a:t>/</a:t>
            </a:r>
            <a:r>
              <a:rPr lang="en-US" sz="1300" dirty="0"/>
              <a:t> and </a:t>
            </a:r>
            <a:r>
              <a:rPr lang="fr-FR" sz="1300" dirty="0" err="1"/>
              <a:t>Palar</a:t>
            </a:r>
            <a:r>
              <a:rPr lang="fr-FR" sz="1300" dirty="0"/>
              <a:t>, K., </a:t>
            </a:r>
            <a:r>
              <a:rPr lang="fr-FR" sz="1300" dirty="0" err="1"/>
              <a:t>Laraia</a:t>
            </a:r>
            <a:r>
              <a:rPr lang="fr-FR" sz="1300" dirty="0"/>
              <a:t>, B., </a:t>
            </a:r>
            <a:r>
              <a:rPr lang="fr-FR" sz="1300" dirty="0" err="1"/>
              <a:t>Tsai</a:t>
            </a:r>
            <a:r>
              <a:rPr lang="fr-FR" sz="1300" dirty="0"/>
              <a:t>, A. C., Johnson, M., &amp; Weiser, S. D. </a:t>
            </a:r>
            <a:r>
              <a:rPr lang="en-US" sz="1300" dirty="0" smtClean="0"/>
              <a:t>(</a:t>
            </a:r>
            <a:r>
              <a:rPr lang="en-US" sz="1300" dirty="0"/>
              <a:t>2016). Food insecurity is associated with HIV, sexually transmitted infections and drug use among men in the United States. AIDS (London, England), 30(9), 1457–1465. </a:t>
            </a:r>
            <a:r>
              <a:rPr lang="en-US" sz="1300" dirty="0">
                <a:hlinkClick r:id="rId9"/>
              </a:rPr>
              <a:t>http://</a:t>
            </a:r>
            <a:r>
              <a:rPr lang="en-US" sz="1300" dirty="0" smtClean="0">
                <a:hlinkClick r:id="rId9"/>
              </a:rPr>
              <a:t>doi.org/10.1097/QAD.0000000000001095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17</a:t>
            </a:r>
            <a:r>
              <a:rPr lang="en-US" sz="1300" dirty="0" smtClean="0"/>
              <a:t> Centers for Disease Control and Prevention. (2013). Staying healthy with HIV/AIDS: Potential related health problems: Tuberculosis. Retrieved from </a:t>
            </a:r>
            <a:r>
              <a:rPr lang="en-US" sz="1300" dirty="0" smtClean="0">
                <a:hlinkClick r:id="rId10"/>
              </a:rPr>
              <a:t>https://www.aids.gov/hiv-aids-basics/staying-healthy-with-hiv-aids/potential-related-health-problems/tuberculosis/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(2013). Latent tuberculosis infection: A guide for primary health care providers. Retrieved from </a:t>
            </a:r>
            <a:r>
              <a:rPr lang="en-US" sz="1300" dirty="0">
                <a:hlinkClick r:id="rId11"/>
              </a:rPr>
              <a:t>https://www.cdc.gov/tb/publications/ltbi/pdf/targetedltbi.pdf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12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19</a:t>
            </a:r>
            <a:r>
              <a:rPr lang="en-US" sz="1300" dirty="0"/>
              <a:t> Centers for Disease Control and Prevention. (2016). HIV and tuberculosis. Retrieved from </a:t>
            </a:r>
            <a:r>
              <a:rPr lang="en-US" sz="1300" dirty="0">
                <a:hlinkClick r:id="rId3"/>
              </a:rPr>
              <a:t>http://</a:t>
            </a:r>
            <a:r>
              <a:rPr lang="en-US" sz="1300" dirty="0" smtClean="0">
                <a:hlinkClick r:id="rId3"/>
              </a:rPr>
              <a:t>www.cdc.gov/hiv/pdf/library/factsheets/hiv-tb.pdf</a:t>
            </a:r>
            <a:endParaRPr lang="en-US" sz="1300" baseline="300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20 </a:t>
            </a:r>
            <a:r>
              <a:rPr lang="en-US" sz="1300" dirty="0"/>
              <a:t>U.S. Department of Health and Human Services. (2014). </a:t>
            </a:r>
            <a:r>
              <a:rPr lang="en-US" sz="1300" i="1" dirty="0"/>
              <a:t>Staying healthy with HIV/AIDS: Potential related health problems: Hepatitis</a:t>
            </a:r>
            <a:r>
              <a:rPr lang="en-US" sz="1300" dirty="0"/>
              <a:t>. Retrieved from </a:t>
            </a:r>
            <a:r>
              <a:rPr lang="en-US" sz="1300" dirty="0">
                <a:hlinkClick r:id="rId4"/>
              </a:rPr>
              <a:t>http://www.aids.gov/hiv-aids-basics/staying-healthy-with-hiv-aids/potential-related-health-problems/hepatitis/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21 </a:t>
            </a:r>
            <a:r>
              <a:rPr lang="en-US" sz="1300" dirty="0"/>
              <a:t>National Alliance of State and Territorial AIDS Directors. (2011). </a:t>
            </a:r>
            <a:r>
              <a:rPr lang="en-US" sz="1300" i="1" dirty="0"/>
              <a:t>HIV and viral hepatitis co-infection</a:t>
            </a:r>
            <a:r>
              <a:rPr lang="en-US" sz="1300" dirty="0"/>
              <a:t>. Retrieved from 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www.nastad.org/Docs/031236_HIV%20VH%20CoInfection%20Final.pdf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22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(2014). HIV and viral hepatitis. Retrieved from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www.cdc.gov/hiv/pdf/library_factsheets_hiv_and_viral_hepatitis.pdf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23</a:t>
            </a:r>
            <a:r>
              <a:rPr lang="en-US" sz="1300" dirty="0" smtClean="0"/>
              <a:t> </a:t>
            </a:r>
            <a:r>
              <a:rPr lang="en-US" sz="1300" dirty="0"/>
              <a:t>U.S. Department of Health &amp; Human Services. (2015). Guidelines for the use of antiretroviral agents in HIV-1-infected adults and adolescents: Considerations for antiretroviral use in patients with coinfections. Retrieved from </a:t>
            </a:r>
            <a:r>
              <a:rPr lang="en-US" sz="1300" dirty="0">
                <a:hlinkClick r:id="rId7"/>
              </a:rPr>
              <a:t>https://</a:t>
            </a:r>
            <a:r>
              <a:rPr lang="en-US" sz="1300" dirty="0" smtClean="0">
                <a:hlinkClick r:id="rId7"/>
              </a:rPr>
              <a:t>aidsinfo.nih.gov/guidelines/html/1/adult-and-adolescent-arv-guidelines/26/hiv-hcv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24</a:t>
            </a:r>
            <a:r>
              <a:rPr lang="en-US" sz="1300" dirty="0" smtClean="0"/>
              <a:t> Indiana State Department of Health. (2015</a:t>
            </a:r>
            <a:r>
              <a:rPr lang="en-US" sz="1300" dirty="0"/>
              <a:t>). </a:t>
            </a:r>
            <a:r>
              <a:rPr lang="en-US" sz="1300" dirty="0" smtClean="0"/>
              <a:t>Statewide investigation, monitoring and surveillance system (SWIMSS).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25</a:t>
            </a:r>
            <a:r>
              <a:rPr lang="en-US" sz="1300" dirty="0" smtClean="0"/>
              <a:t> </a:t>
            </a:r>
            <a:r>
              <a:rPr lang="en-US" sz="1300" dirty="0"/>
              <a:t>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26</a:t>
            </a:r>
            <a:r>
              <a:rPr lang="en-US" sz="1300" dirty="0" smtClean="0"/>
              <a:t> </a:t>
            </a:r>
            <a:r>
              <a:rPr lang="en-US" sz="1300" dirty="0"/>
              <a:t>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8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 smtClean="0"/>
              <a:t>27</a:t>
            </a:r>
            <a:r>
              <a:rPr lang="en-US" sz="1300" dirty="0" smtClean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9"/>
              </a:rPr>
              <a:t>https://</a:t>
            </a:r>
            <a:r>
              <a:rPr lang="en-US" sz="1400" u="sng" dirty="0" smtClean="0">
                <a:hlinkClick r:id="rId9"/>
              </a:rPr>
              <a:t>www.cdc.gov/hiv/pdf/library/reports/surveillance/cdc-hiv-surveillance-supplemental-report-vol-21-4.pdf</a:t>
            </a:r>
            <a:endParaRPr lang="en-US" sz="1400" u="sng" dirty="0" smtClean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(2011). Guidance on community viral load: A family of measures, definitions, and method for calculation. Retrieved </a:t>
            </a:r>
            <a:r>
              <a:rPr lang="en-US" sz="1300" dirty="0" smtClean="0"/>
              <a:t>from  </a:t>
            </a:r>
            <a:r>
              <a:rPr lang="en-US" sz="1300" dirty="0" smtClean="0">
                <a:hlinkClick r:id="rId10"/>
              </a:rPr>
              <a:t>https</a:t>
            </a:r>
            <a:r>
              <a:rPr lang="en-US" sz="1300" dirty="0">
                <a:hlinkClick r:id="rId10"/>
              </a:rPr>
              <a:t>://</a:t>
            </a:r>
            <a:r>
              <a:rPr lang="en-US" sz="1300" dirty="0" smtClean="0">
                <a:hlinkClick r:id="rId10"/>
              </a:rPr>
              <a:t>stacks.cdc.gov/view/cdc/28147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45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29</a:t>
            </a:r>
            <a:r>
              <a:rPr lang="fr-FR" sz="1300" dirty="0" smtClean="0"/>
              <a:t> </a:t>
            </a:r>
            <a:r>
              <a:rPr lang="fr-FR" sz="1300" dirty="0"/>
              <a:t>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</a:t>
            </a:r>
            <a:r>
              <a:rPr lang="fr-FR" sz="1300" dirty="0" smtClean="0"/>
              <a:t>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30 </a:t>
            </a:r>
            <a:r>
              <a:rPr lang="fr-FR" sz="1300" dirty="0" smtClean="0"/>
              <a:t>Kooreman&amp; Greene. (2016</a:t>
            </a:r>
            <a:r>
              <a:rPr lang="fr-FR" sz="1300" i="1" dirty="0" smtClean="0"/>
              <a:t>). Injection drug us in Indiana: A major risk factor for HIV transmission</a:t>
            </a:r>
            <a:r>
              <a:rPr lang="fr-FR" sz="1300" dirty="0" smtClean="0">
                <a:hlinkClick r:id="rId3"/>
              </a:rPr>
              <a:t>.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</a:t>
            </a:r>
            <a:r>
              <a:rPr lang="fr-FR" sz="1300" dirty="0" smtClean="0">
                <a:hlinkClick r:id="rId3"/>
              </a:rPr>
              <a:t>www.healthpolicy.iupui.edu/PubsPDFs/Injection%20Drug%20Use%20in%20Indiana.pdf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31 </a:t>
            </a:r>
            <a:r>
              <a:rPr lang="fr-FR" sz="1300" dirty="0" smtClean="0"/>
              <a:t>CDC. (2018</a:t>
            </a:r>
            <a:r>
              <a:rPr lang="fr-FR" sz="1300" i="1" dirty="0" smtClean="0"/>
              <a:t>). HIV treatment Can Prevent Sexual Transmission</a:t>
            </a:r>
            <a:r>
              <a:rPr lang="fr-FR" sz="1300" dirty="0" smtClean="0"/>
              <a:t>. </a:t>
            </a:r>
            <a:r>
              <a:rPr lang="fr-FR" sz="1300" dirty="0" smtClean="0">
                <a:hlinkClick r:id="rId4"/>
              </a:rPr>
              <a:t>https</a:t>
            </a:r>
            <a:r>
              <a:rPr lang="fr-FR" sz="1300" dirty="0">
                <a:hlinkClick r:id="rId4"/>
              </a:rPr>
              <a:t>://</a:t>
            </a:r>
            <a:r>
              <a:rPr lang="fr-FR" sz="1300" dirty="0" smtClean="0">
                <a:hlinkClick r:id="rId4"/>
              </a:rPr>
              <a:t>www.cdc.gov/hiv/pdf/risk/art/cdc-hiv-tasp-101.pdf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32 </a:t>
            </a:r>
            <a:r>
              <a:rPr lang="fr-FR" sz="1300" dirty="0"/>
              <a:t>CDC. (2018</a:t>
            </a:r>
            <a:r>
              <a:rPr lang="fr-FR" sz="1300" i="1" dirty="0"/>
              <a:t>). HIV Treatment as Prevention</a:t>
            </a:r>
            <a:r>
              <a:rPr lang="fr-FR" sz="1300" dirty="0"/>
              <a:t>. </a:t>
            </a:r>
            <a:r>
              <a:rPr lang="fr-FR" sz="1300" dirty="0">
                <a:hlinkClick r:id="rId5"/>
              </a:rPr>
              <a:t>https://</a:t>
            </a:r>
            <a:r>
              <a:rPr lang="fr-FR" sz="1300" dirty="0" smtClean="0">
                <a:hlinkClick r:id="rId5"/>
              </a:rPr>
              <a:t>www.cdc.gov/hiv/risk/art/index.html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25580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84%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1524000"/>
            <a:ext cx="4572009" cy="4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524000"/>
            <a:ext cx="4572009" cy="4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41296</TotalTime>
  <Words>5797</Words>
  <Application>Microsoft Office PowerPoint</Application>
  <PresentationFormat>On-screen Show (4:3)</PresentationFormat>
  <Paragraphs>1090</Paragraphs>
  <Slides>78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Clarity</vt:lpstr>
      <vt:lpstr>Epidemiology of HIV in the Indianapolis Transitional Grant Area: 2019 </vt:lpstr>
      <vt:lpstr>Objectives</vt:lpstr>
      <vt:lpstr>PowerPoint Presentation</vt:lpstr>
      <vt:lpstr>Epidemiology – The study of:</vt:lpstr>
      <vt:lpstr>Epidemiology - Terminology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PowerPoint Presentation</vt:lpstr>
      <vt:lpstr>PowerPoint Presentation</vt:lpstr>
      <vt:lpstr>HIV Incidence by Gender</vt:lpstr>
      <vt:lpstr>HIV/AIDS Incidence</vt:lpstr>
      <vt:lpstr>HIV Incidence by Race/Ethnicity</vt:lpstr>
      <vt:lpstr>HIV Incidence by Age</vt:lpstr>
      <vt:lpstr>HIV Incidence by Exposure Category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PowerPoint Presentation</vt:lpstr>
      <vt:lpstr>ISDH Lost to Care Program</vt:lpstr>
      <vt:lpstr>Estimated Number of Undiagnosed PLWH/A</vt:lpstr>
      <vt:lpstr>Prevalence of Diagnosed HIV/AIDS</vt:lpstr>
      <vt:lpstr>HIV/AIDS Prevalence by County</vt:lpstr>
      <vt:lpstr>PowerPoint Presentation</vt:lpstr>
      <vt:lpstr>PowerPoint Presentation</vt:lpstr>
      <vt:lpstr>HIV/AIDS Prevalence by Gender</vt:lpstr>
      <vt:lpstr>HIV/AIDS Prevalence by Race/Ethnicity</vt:lpstr>
      <vt:lpstr>HIV/AIDS Prevalence by Current Age</vt:lpstr>
      <vt:lpstr>HIV/AIDS Prevalence by Exposure/Risk</vt:lpstr>
      <vt:lpstr>HIV/AIDS Prevalence by U.S. Nativity Status</vt:lpstr>
      <vt:lpstr>HIV/AIDS Prevalence by Birth Region</vt:lpstr>
      <vt:lpstr>PowerPoint Presentation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</vt:lpstr>
      <vt:lpstr>HIV Care Continuum Definitions</vt:lpstr>
      <vt:lpstr>HIV Care Continuum of  the TGA</vt:lpstr>
      <vt:lpstr>Ryan White Clients v. Non-Client PLWH/A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Improving Retention in Care</vt:lpstr>
      <vt:lpstr>Vision for the National HIV/AIDS Strategy</vt:lpstr>
      <vt:lpstr>Undetectable = Untransmittable (U=U)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Jill Carr</cp:lastModifiedBy>
  <cp:revision>2792</cp:revision>
  <cp:lastPrinted>2017-07-05T19:30:53Z</cp:lastPrinted>
  <dcterms:created xsi:type="dcterms:W3CDTF">2013-05-01T21:28:56Z</dcterms:created>
  <dcterms:modified xsi:type="dcterms:W3CDTF">2020-05-07T20:09:26Z</dcterms:modified>
  <cp:contentStatus>In progress</cp:contentStatus>
</cp:coreProperties>
</file>