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1"/>
  </p:notesMasterIdLst>
  <p:handoutMasterIdLst>
    <p:handoutMasterId r:id="rId62"/>
  </p:handoutMasterIdLst>
  <p:sldIdLst>
    <p:sldId id="595" r:id="rId2"/>
    <p:sldId id="579" r:id="rId3"/>
    <p:sldId id="418" r:id="rId4"/>
    <p:sldId id="667" r:id="rId5"/>
    <p:sldId id="666" r:id="rId6"/>
    <p:sldId id="583" r:id="rId7"/>
    <p:sldId id="283" r:id="rId8"/>
    <p:sldId id="522" r:id="rId9"/>
    <p:sldId id="523" r:id="rId10"/>
    <p:sldId id="655" r:id="rId11"/>
    <p:sldId id="586" r:id="rId12"/>
    <p:sldId id="587" r:id="rId13"/>
    <p:sldId id="665" r:id="rId14"/>
    <p:sldId id="584" r:id="rId15"/>
    <p:sldId id="624" r:id="rId16"/>
    <p:sldId id="524" r:id="rId17"/>
    <p:sldId id="533" r:id="rId18"/>
    <p:sldId id="520" r:id="rId19"/>
    <p:sldId id="647" r:id="rId20"/>
    <p:sldId id="648" r:id="rId21"/>
    <p:sldId id="649" r:id="rId22"/>
    <p:sldId id="534" r:id="rId23"/>
    <p:sldId id="603" r:id="rId24"/>
    <p:sldId id="601" r:id="rId25"/>
    <p:sldId id="604" r:id="rId26"/>
    <p:sldId id="605" r:id="rId27"/>
    <p:sldId id="602" r:id="rId28"/>
    <p:sldId id="600" r:id="rId29"/>
    <p:sldId id="606" r:id="rId30"/>
    <p:sldId id="607" r:id="rId31"/>
    <p:sldId id="536" r:id="rId32"/>
    <p:sldId id="650" r:id="rId33"/>
    <p:sldId id="651" r:id="rId34"/>
    <p:sldId id="652" r:id="rId35"/>
    <p:sldId id="653" r:id="rId36"/>
    <p:sldId id="656" r:id="rId37"/>
    <p:sldId id="657" r:id="rId38"/>
    <p:sldId id="610" r:id="rId39"/>
    <p:sldId id="621" r:id="rId40"/>
    <p:sldId id="617" r:id="rId41"/>
    <p:sldId id="614" r:id="rId42"/>
    <p:sldId id="618" r:id="rId43"/>
    <p:sldId id="613" r:id="rId44"/>
    <p:sldId id="616" r:id="rId45"/>
    <p:sldId id="619" r:id="rId46"/>
    <p:sldId id="620" r:id="rId47"/>
    <p:sldId id="658" r:id="rId48"/>
    <p:sldId id="659" r:id="rId49"/>
    <p:sldId id="668" r:id="rId50"/>
    <p:sldId id="553" r:id="rId51"/>
    <p:sldId id="554" r:id="rId52"/>
    <p:sldId id="555" r:id="rId53"/>
    <p:sldId id="626" r:id="rId54"/>
    <p:sldId id="630" r:id="rId55"/>
    <p:sldId id="424" r:id="rId56"/>
    <p:sldId id="507" r:id="rId57"/>
    <p:sldId id="491" r:id="rId58"/>
    <p:sldId id="270" r:id="rId59"/>
    <p:sldId id="508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91BFDB"/>
    <a:srgbClr val="ABDDA4"/>
    <a:srgbClr val="3B953F"/>
    <a:srgbClr val="6A3D9A"/>
    <a:srgbClr val="236C99"/>
    <a:srgbClr val="2B83BA"/>
    <a:srgbClr val="D95F0E"/>
    <a:srgbClr val="FDAE61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9466" autoAdjust="0"/>
  </p:normalViewPr>
  <p:slideViewPr>
    <p:cSldViewPr>
      <p:cViewPr>
        <p:scale>
          <a:sx n="50" d="100"/>
          <a:sy n="50" d="100"/>
        </p:scale>
        <p:origin x="-215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495%20RWSP%20FY%2019-20%20Utilization%20Presentation\Graphics\Graphs_Demographic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495%20RWSP%20FY%2019-20%20Utilization%20Presentation\Graphics\Graphs_Demographic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495%20RWSP%20FY%2019-20%20Utilization%20Presentation\Graphics\Graphs_Demographics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Graphs!$B$3:$B$6</c:f>
              <c:numCache>
                <c:formatCode>#,##0</c:formatCode>
                <c:ptCount val="4"/>
                <c:pt idx="0">
                  <c:v>7399</c:v>
                </c:pt>
                <c:pt idx="1">
                  <c:v>2347</c:v>
                </c:pt>
                <c:pt idx="2">
                  <c:v>317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Graphs!$D$3:$D$6</c:f>
              <c:numCache>
                <c:formatCode>#,##0</c:formatCode>
                <c:ptCount val="4"/>
                <c:pt idx="0">
                  <c:v>7399</c:v>
                </c:pt>
                <c:pt idx="1">
                  <c:v>2344</c:v>
                </c:pt>
                <c:pt idx="2">
                  <c:v>423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372928"/>
        <c:axId val="58839552"/>
      </c:barChart>
      <c:catAx>
        <c:axId val="141372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58839552"/>
        <c:crosses val="autoZero"/>
        <c:auto val="1"/>
        <c:lblAlgn val="ctr"/>
        <c:lblOffset val="100"/>
        <c:noMultiLvlLbl val="0"/>
      </c:catAx>
      <c:valAx>
        <c:axId val="58839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41372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Graphs!$C$22:$C$24</c:f>
              <c:numCache>
                <c:formatCode>#,##0</c:formatCode>
                <c:ptCount val="3"/>
                <c:pt idx="0" formatCode="General">
                  <c:v>37</c:v>
                </c:pt>
                <c:pt idx="1">
                  <c:v>1193</c:v>
                </c:pt>
                <c:pt idx="2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Graphs!$E$22:$E$24</c:f>
              <c:numCache>
                <c:formatCode>General</c:formatCode>
                <c:ptCount val="3"/>
                <c:pt idx="0">
                  <c:v>22</c:v>
                </c:pt>
                <c:pt idx="1">
                  <c:v>1142</c:v>
                </c:pt>
                <c:pt idx="2">
                  <c:v>6086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45316352"/>
        <c:axId val="793765568"/>
      </c:barChart>
      <c:catAx>
        <c:axId val="745316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200" b="1" spc="-100" baseline="0"/>
            </a:pPr>
            <a:endParaRPr lang="en-US"/>
          </a:p>
        </c:txPr>
        <c:crossAx val="793765568"/>
        <c:crosses val="autoZero"/>
        <c:auto val="1"/>
        <c:lblAlgn val="ctr"/>
        <c:lblOffset val="100"/>
        <c:noMultiLvlLbl val="0"/>
      </c:catAx>
      <c:valAx>
        <c:axId val="793765568"/>
        <c:scaling>
          <c:orientation val="minMax"/>
        </c:scaling>
        <c:delete val="0"/>
        <c:axPos val="l"/>
        <c:majorGridlines/>
        <c:title>
          <c:tx>
            <c:rich>
              <a:bodyPr rot="-5400000" vert="horz" anchor="t" anchorCtr="0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1.3537424201285188E-3"/>
              <c:y val="0.1151461363939677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4531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270468795567221"/>
                  <c:y val="-0.118094034541978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Male
74.1% (N=2,069)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5125765529308834E-2"/>
                  <c:y val="9.38028579760863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Female
24.0%</a:t>
                    </a:r>
                  </a:p>
                  <a:p>
                    <a:r>
                      <a:rPr lang="en-US" b="1" dirty="0"/>
                      <a:t>(N=708)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Transgender
1.9% (N=57)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Sheet1!$K$16:$K$18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Sheet1!$M$16:$M$18</c:f>
              <c:numCache>
                <c:formatCode>0.00%</c:formatCode>
                <c:ptCount val="3"/>
                <c:pt idx="0">
                  <c:v>0.7300635144671842</c:v>
                </c:pt>
                <c:pt idx="1">
                  <c:v>0.24982357092448837</c:v>
                </c:pt>
                <c:pt idx="2">
                  <c:v>2.0112914608327453E-2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5.44489555993000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N=32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N=115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N=666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N=662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N=670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N=539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N=150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Sheet1!$A$90:$A$96</c:f>
              <c:strCache>
                <c:ptCount val="7"/>
                <c:pt idx="0">
                  <c:v>&lt;18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45-54 years</c:v>
                </c:pt>
                <c:pt idx="5">
                  <c:v>55-64 years</c:v>
                </c:pt>
                <c:pt idx="6">
                  <c:v>65+ years</c:v>
                </c:pt>
              </c:strCache>
            </c:strRef>
          </c:cat>
          <c:val>
            <c:numRef>
              <c:f>Sheet1!$C$90:$C$96</c:f>
              <c:numCache>
                <c:formatCode>0.00%</c:formatCode>
                <c:ptCount val="7"/>
                <c:pt idx="0">
                  <c:v>1.1291460832745237E-2</c:v>
                </c:pt>
                <c:pt idx="1">
                  <c:v>4.0578687367678196E-2</c:v>
                </c:pt>
                <c:pt idx="2">
                  <c:v>0.23500352858151025</c:v>
                </c:pt>
                <c:pt idx="3">
                  <c:v>0.23359209597741709</c:v>
                </c:pt>
                <c:pt idx="4">
                  <c:v>0.2364149611856034</c:v>
                </c:pt>
                <c:pt idx="5">
                  <c:v>0.19019054340155259</c:v>
                </c:pt>
                <c:pt idx="6">
                  <c:v>5.2928722653493299E-2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804400128"/>
        <c:axId val="791493952"/>
      </c:barChart>
      <c:catAx>
        <c:axId val="80440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Current Age (Yrs.)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91493952"/>
        <c:crosses val="autoZero"/>
        <c:auto val="1"/>
        <c:lblAlgn val="ctr"/>
        <c:lblOffset val="100"/>
        <c:noMultiLvlLbl val="0"/>
      </c:catAx>
      <c:valAx>
        <c:axId val="791493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04400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N=1,555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N=841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N=281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69718657852953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56447457956644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N=45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N=408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Sheet1!$H$2:$H$6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Hispanic/Latino</c:v>
                </c:pt>
                <c:pt idx="3">
                  <c:v>Asian/Pacific Islander</c:v>
                </c:pt>
                <c:pt idx="4">
                  <c:v>Other</c:v>
                </c:pt>
              </c:strCache>
            </c:strRef>
          </c:cat>
          <c:val>
            <c:numRef>
              <c:f>Sheet1!$G$2:$G$6</c:f>
              <c:numCache>
                <c:formatCode>0.000%</c:formatCode>
                <c:ptCount val="5"/>
                <c:pt idx="0">
                  <c:v>0.54869442484121378</c:v>
                </c:pt>
                <c:pt idx="1">
                  <c:v>0.29675370501058573</c:v>
                </c:pt>
                <c:pt idx="2">
                  <c:v>9.9153140437544113E-2</c:v>
                </c:pt>
                <c:pt idx="3">
                  <c:v>3.952011291460833E-2</c:v>
                </c:pt>
                <c:pt idx="4">
                  <c:v>1.587861679604799E-2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804400640"/>
        <c:axId val="804267712"/>
      </c:barChart>
      <c:catAx>
        <c:axId val="80440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Race/Ethnicity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4267712"/>
        <c:crosses val="autoZero"/>
        <c:auto val="1"/>
        <c:lblAlgn val="ctr"/>
        <c:lblOffset val="100"/>
        <c:noMultiLvlLbl val="0"/>
      </c:catAx>
      <c:valAx>
        <c:axId val="804267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80440064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Graphs!$C$3:$C$6</c:f>
              <c:numCache>
                <c:formatCode>#,##0</c:formatCode>
                <c:ptCount val="4"/>
                <c:pt idx="0">
                  <c:v>8103</c:v>
                </c:pt>
                <c:pt idx="1">
                  <c:v>9159</c:v>
                </c:pt>
                <c:pt idx="2">
                  <c:v>2834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Graphs!$E$3:$E$6</c:f>
              <c:numCache>
                <c:formatCode>#,##0</c:formatCode>
                <c:ptCount val="4"/>
                <c:pt idx="0">
                  <c:v>7129</c:v>
                </c:pt>
                <c:pt idx="1">
                  <c:v>7813</c:v>
                </c:pt>
                <c:pt idx="2">
                  <c:v>1611</c:v>
                </c:pt>
                <c:pt idx="3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553664"/>
        <c:axId val="58841856"/>
      </c:barChart>
      <c:catAx>
        <c:axId val="141553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58841856"/>
        <c:crosses val="autoZero"/>
        <c:auto val="1"/>
        <c:lblAlgn val="ctr"/>
        <c:lblOffset val="100"/>
        <c:noMultiLvlLbl val="0"/>
      </c:catAx>
      <c:valAx>
        <c:axId val="58841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41553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Graphs!$B$7:$B$11</c:f>
              <c:numCache>
                <c:formatCode>#,##0</c:formatCode>
                <c:ptCount val="5"/>
                <c:pt idx="0">
                  <c:v>92</c:v>
                </c:pt>
                <c:pt idx="1">
                  <c:v>17</c:v>
                </c:pt>
                <c:pt idx="2">
                  <c:v>5</c:v>
                </c:pt>
                <c:pt idx="3">
                  <c:v>0</c:v>
                </c:pt>
                <c:pt idx="4">
                  <c:v>215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Graphs!$D$7:$D$11</c:f>
              <c:numCache>
                <c:formatCode>#,##0</c:formatCode>
                <c:ptCount val="5"/>
                <c:pt idx="0">
                  <c:v>80</c:v>
                </c:pt>
                <c:pt idx="1">
                  <c:v>13</c:v>
                </c:pt>
                <c:pt idx="2">
                  <c:v>16</c:v>
                </c:pt>
                <c:pt idx="3">
                  <c:v>1</c:v>
                </c:pt>
                <c:pt idx="4">
                  <c:v>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0582784"/>
        <c:axId val="790536768"/>
      </c:barChart>
      <c:catAx>
        <c:axId val="790582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790536768"/>
        <c:crosses val="autoZero"/>
        <c:auto val="1"/>
        <c:lblAlgn val="ctr"/>
        <c:lblOffset val="100"/>
        <c:noMultiLvlLbl val="0"/>
      </c:catAx>
      <c:valAx>
        <c:axId val="79053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9058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776526957567807"/>
          <c:y val="0.9234110203817115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Graphs!$C$7:$C$11</c:f>
              <c:numCache>
                <c:formatCode>#,##0</c:formatCode>
                <c:ptCount val="5"/>
                <c:pt idx="0">
                  <c:v>178</c:v>
                </c:pt>
                <c:pt idx="1">
                  <c:v>20</c:v>
                </c:pt>
                <c:pt idx="2">
                  <c:v>5</c:v>
                </c:pt>
                <c:pt idx="3">
                  <c:v>0</c:v>
                </c:pt>
                <c:pt idx="4">
                  <c:v>1608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Graphs!$E$7:$E$11</c:f>
              <c:numCache>
                <c:formatCode>#,##0</c:formatCode>
                <c:ptCount val="5"/>
                <c:pt idx="0">
                  <c:v>139</c:v>
                </c:pt>
                <c:pt idx="1">
                  <c:v>17</c:v>
                </c:pt>
                <c:pt idx="2">
                  <c:v>16</c:v>
                </c:pt>
                <c:pt idx="3">
                  <c:v>1</c:v>
                </c:pt>
                <c:pt idx="4">
                  <c:v>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90584832"/>
        <c:axId val="790539072"/>
      </c:barChart>
      <c:catAx>
        <c:axId val="79058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790539072"/>
        <c:crosses val="autoZero"/>
        <c:auto val="1"/>
        <c:lblAlgn val="ctr"/>
        <c:lblOffset val="100"/>
        <c:noMultiLvlLbl val="0"/>
      </c:catAx>
      <c:valAx>
        <c:axId val="790539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90584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Graphs!$B$12:$B$16</c:f>
              <c:numCache>
                <c:formatCode>#,##0</c:formatCode>
                <c:ptCount val="5"/>
                <c:pt idx="0">
                  <c:v>2196</c:v>
                </c:pt>
                <c:pt idx="1">
                  <c:v>356</c:v>
                </c:pt>
                <c:pt idx="2">
                  <c:v>545</c:v>
                </c:pt>
                <c:pt idx="3">
                  <c:v>319</c:v>
                </c:pt>
                <c:pt idx="4">
                  <c:v>90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Graphs!$D$12:$D$16</c:f>
              <c:numCache>
                <c:formatCode>#,##0</c:formatCode>
                <c:ptCount val="5"/>
                <c:pt idx="0">
                  <c:v>2157</c:v>
                </c:pt>
                <c:pt idx="1">
                  <c:v>152</c:v>
                </c:pt>
                <c:pt idx="2">
                  <c:v>519</c:v>
                </c:pt>
                <c:pt idx="3">
                  <c:v>294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5951872"/>
        <c:axId val="141621440"/>
      </c:barChart>
      <c:catAx>
        <c:axId val="735951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141621440"/>
        <c:crosses val="autoZero"/>
        <c:auto val="1"/>
        <c:lblAlgn val="ctr"/>
        <c:lblOffset val="100"/>
        <c:noMultiLvlLbl val="0"/>
      </c:catAx>
      <c:valAx>
        <c:axId val="141621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35951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Graphs!$C$12:$C$16</c:f>
              <c:numCache>
                <c:formatCode>#,##0</c:formatCode>
                <c:ptCount val="5"/>
                <c:pt idx="0">
                  <c:v>10653</c:v>
                </c:pt>
                <c:pt idx="1">
                  <c:v>356</c:v>
                </c:pt>
                <c:pt idx="2">
                  <c:v>1402</c:v>
                </c:pt>
                <c:pt idx="3">
                  <c:v>3058</c:v>
                </c:pt>
                <c:pt idx="4">
                  <c:v>98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Graphs!$E$12:$E$16</c:f>
              <c:numCache>
                <c:formatCode>#,##0</c:formatCode>
                <c:ptCount val="5"/>
                <c:pt idx="0">
                  <c:v>9619</c:v>
                </c:pt>
                <c:pt idx="1">
                  <c:v>152</c:v>
                </c:pt>
                <c:pt idx="2">
                  <c:v>1185</c:v>
                </c:pt>
                <c:pt idx="3">
                  <c:v>1231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5952384"/>
        <c:axId val="804504128"/>
      </c:barChart>
      <c:catAx>
        <c:axId val="735952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4504128"/>
        <c:crosses val="autoZero"/>
        <c:auto val="1"/>
        <c:lblAlgn val="ctr"/>
        <c:lblOffset val="100"/>
        <c:noMultiLvlLbl val="0"/>
      </c:catAx>
      <c:valAx>
        <c:axId val="804504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35952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Graphs!$B$17:$B$21</c:f>
              <c:numCache>
                <c:formatCode>#,##0</c:formatCode>
                <c:ptCount val="5"/>
                <c:pt idx="0">
                  <c:v>135</c:v>
                </c:pt>
                <c:pt idx="1">
                  <c:v>126</c:v>
                </c:pt>
                <c:pt idx="2">
                  <c:v>28</c:v>
                </c:pt>
                <c:pt idx="3">
                  <c:v>35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Graphs!$D$17:$D$21</c:f>
              <c:numCache>
                <c:formatCode>#,##0</c:formatCode>
                <c:ptCount val="5"/>
                <c:pt idx="0">
                  <c:v>133</c:v>
                </c:pt>
                <c:pt idx="1">
                  <c:v>94</c:v>
                </c:pt>
                <c:pt idx="2">
                  <c:v>12</c:v>
                </c:pt>
                <c:pt idx="3">
                  <c:v>44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6086016"/>
        <c:axId val="804506432"/>
      </c:barChart>
      <c:catAx>
        <c:axId val="736086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4506432"/>
        <c:crosses val="autoZero"/>
        <c:auto val="1"/>
        <c:lblAlgn val="ctr"/>
        <c:lblOffset val="100"/>
        <c:noMultiLvlLbl val="0"/>
      </c:catAx>
      <c:valAx>
        <c:axId val="804506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36086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Graphs!$C$17:$C$21</c:f>
              <c:numCache>
                <c:formatCode>#,##0</c:formatCode>
                <c:ptCount val="5"/>
                <c:pt idx="0">
                  <c:v>174</c:v>
                </c:pt>
                <c:pt idx="1">
                  <c:v>185</c:v>
                </c:pt>
                <c:pt idx="2">
                  <c:v>124</c:v>
                </c:pt>
                <c:pt idx="3">
                  <c:v>131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Graphs!$E$17:$E$21</c:f>
              <c:numCache>
                <c:formatCode>#,##0</c:formatCode>
                <c:ptCount val="5"/>
                <c:pt idx="0">
                  <c:v>156</c:v>
                </c:pt>
                <c:pt idx="1">
                  <c:v>132</c:v>
                </c:pt>
                <c:pt idx="2">
                  <c:v>23</c:v>
                </c:pt>
                <c:pt idx="3">
                  <c:v>156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36087040"/>
        <c:axId val="804508736"/>
      </c:barChart>
      <c:catAx>
        <c:axId val="73608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804508736"/>
        <c:crosses val="autoZero"/>
        <c:auto val="1"/>
        <c:lblAlgn val="ctr"/>
        <c:lblOffset val="100"/>
        <c:noMultiLvlLbl val="0"/>
      </c:catAx>
      <c:valAx>
        <c:axId val="804508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36087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Graphs!$B$22:$B$24</c:f>
              <c:numCache>
                <c:formatCode>General</c:formatCode>
                <c:ptCount val="3"/>
                <c:pt idx="0">
                  <c:v>24</c:v>
                </c:pt>
                <c:pt idx="1">
                  <c:v>16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Graphs!$D$22:$D$24</c:f>
              <c:numCache>
                <c:formatCode>General</c:formatCode>
                <c:ptCount val="3"/>
                <c:pt idx="0">
                  <c:v>21</c:v>
                </c:pt>
                <c:pt idx="1">
                  <c:v>24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45103360"/>
        <c:axId val="804511040"/>
      </c:barChart>
      <c:catAx>
        <c:axId val="745103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200" b="1" spc="-100" baseline="0"/>
            </a:pPr>
            <a:endParaRPr lang="en-US"/>
          </a:p>
        </c:txPr>
        <c:crossAx val="804511040"/>
        <c:crosses val="autoZero"/>
        <c:auto val="1"/>
        <c:lblAlgn val="ctr"/>
        <c:lblOffset val="100"/>
        <c:noMultiLvlLbl val="0"/>
      </c:catAx>
      <c:valAx>
        <c:axId val="80451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745103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and service units per client updated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6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4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4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 updated to reflect correct NMCM</a:t>
            </a:r>
            <a:r>
              <a:rPr lang="en-US" baseline="0" dirty="0" smtClean="0"/>
              <a:t>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and service units per client updated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0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84% of TGA population is most</a:t>
            </a:r>
            <a:r>
              <a:rPr lang="en-US" baseline="0" dirty="0" smtClean="0"/>
              <a:t> recent estimate </a:t>
            </a:r>
            <a:r>
              <a:rPr lang="en-US" b="0" baseline="0" dirty="0" smtClean="0"/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1,604,134/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1,920,076)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955,110/1,920,076)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3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49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7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88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54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0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6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1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82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1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have an</a:t>
            </a:r>
            <a:r>
              <a:rPr lang="en-US" baseline="0" dirty="0" smtClean="0"/>
              <a:t> active client status?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1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Migrating</a:t>
            </a:r>
            <a:r>
              <a:rPr lang="en-US" baseline="0" dirty="0" smtClean="0"/>
              <a:t> to new </a:t>
            </a:r>
            <a:r>
              <a:rPr lang="en-US" baseline="0" smtClean="0"/>
              <a:t>data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for Part C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category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above includes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- Vision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slide has been added by request</a:t>
            </a:r>
            <a:endParaRPr lang="en-US" dirty="0" smtClean="0"/>
          </a:p>
          <a:p>
            <a:r>
              <a:rPr lang="en-US" dirty="0" smtClean="0"/>
              <a:t>Core services in</a:t>
            </a:r>
            <a:r>
              <a:rPr lang="en-US" baseline="0" dirty="0" smtClean="0"/>
              <a:t> red tone and supportive services in blue tone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6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 updated to reflect</a:t>
            </a:r>
            <a:r>
              <a:rPr lang="en-US" baseline="0" dirty="0" smtClean="0"/>
              <a:t> correct MCM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4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06/04/2020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Parmar@MarionHealth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14.xlsx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yanwhiteindy.org/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2015-poverty-guidelines" TargetMode="External"/><Relationship Id="rId2" Type="http://schemas.openxmlformats.org/officeDocument/2006/relationships/hyperlink" Target="http://hab.hrsa.gov/abouthab/part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Ryan White Part A &amp; Minority AIDS Initiative Service Utilization in the Indianapolis Transitional Grant Area: FY 2019-2020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June 4, 2020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Sam Parmar, MPH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4"/>
              </a:rPr>
              <a:t>SParmar@MarionHealth.org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95858"/>
              </p:ext>
            </p:extLst>
          </p:nvPr>
        </p:nvGraphicFramePr>
        <p:xfrm>
          <a:off x="381000" y="381000"/>
          <a:ext cx="8429625" cy="641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1" name="Worksheet" r:id="rId4" imgW="8781895" imgH="6686431" progId="Excel.Sheet.12">
                  <p:embed/>
                </p:oleObj>
              </mc:Choice>
              <mc:Fallback>
                <p:oleObj name="Worksheet" r:id="rId4" imgW="8781895" imgH="66864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81000"/>
                        <a:ext cx="8429625" cy="641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4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899720"/>
              </p:ext>
            </p:extLst>
          </p:nvPr>
        </p:nvGraphicFramePr>
        <p:xfrm>
          <a:off x="304800" y="457200"/>
          <a:ext cx="91725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2" name="Worksheet" r:id="rId4" imgW="9172650" imgH="3657600" progId="Excel.Sheet.12">
                  <p:embed/>
                </p:oleObj>
              </mc:Choice>
              <mc:Fallback>
                <p:oleObj name="Worksheet" r:id="rId4" imgW="9172650" imgH="3657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917257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2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964062"/>
              </p:ext>
            </p:extLst>
          </p:nvPr>
        </p:nvGraphicFramePr>
        <p:xfrm>
          <a:off x="304800" y="457200"/>
          <a:ext cx="8562975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Worksheet" r:id="rId3" imgW="8486723" imgH="3133696" progId="Excel.Sheet.12">
                  <p:embed/>
                </p:oleObj>
              </mc:Choice>
              <mc:Fallback>
                <p:oleObj name="Worksheet" r:id="rId3" imgW="8486723" imgH="31336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8562975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2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Part A/MAI Service Units/Clients Comparison: FY 2019-2020 vs. 2018-2019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90489"/>
              </p:ext>
            </p:extLst>
          </p:nvPr>
        </p:nvGraphicFramePr>
        <p:xfrm>
          <a:off x="533400" y="1600189"/>
          <a:ext cx="8305799" cy="5130414"/>
        </p:xfrm>
        <a:graphic>
          <a:graphicData uri="http://schemas.openxmlformats.org/drawingml/2006/table">
            <a:tbl>
              <a:tblPr/>
              <a:tblGrid>
                <a:gridCol w="3122759"/>
                <a:gridCol w="1233397"/>
                <a:gridCol w="1205681"/>
                <a:gridCol w="1496706"/>
                <a:gridCol w="1247256"/>
              </a:tblGrid>
              <a:tr h="17894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2019-2020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2018-2019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Clients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Clients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Medical Case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Mgt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7,813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Amb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Pri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Medical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Mental Health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Oral Health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Local AIDS Rx Assist.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Health Insurance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Substance Abuse - Outpatient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Nutrition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Non-Med Case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HE/RR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$ Food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Medical 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Short Term Housing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$ Utilities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Linguistic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Psycho-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Pharmacy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Substance Abuse - 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Food bank/home-delivered meals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37,240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 and MAI Service Utilization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2019-2020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During FY 2019-2020: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2,834 unique </a:t>
            </a:r>
            <a:r>
              <a:rPr lang="en-US" sz="2200" dirty="0">
                <a:sym typeface="Wingdings" panose="05000000000000000000" pitchFamily="2" charset="2"/>
              </a:rPr>
              <a:t>clients </a:t>
            </a:r>
            <a:r>
              <a:rPr lang="en-US" sz="2200" dirty="0" smtClean="0">
                <a:sym typeface="Wingdings" panose="05000000000000000000" pitchFamily="2" charset="2"/>
              </a:rPr>
              <a:t>utilized 31,217 units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service excluding 8,103 EIS tests administered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Core </a:t>
            </a:r>
            <a:r>
              <a:rPr lang="en-US" sz="2200" dirty="0" smtClean="0">
                <a:sym typeface="Wingdings" panose="05000000000000000000" pitchFamily="2" charset="2"/>
              </a:rPr>
              <a:t>Medical </a:t>
            </a:r>
            <a:r>
              <a:rPr lang="en-US" sz="2200" dirty="0">
                <a:sym typeface="Wingdings" panose="05000000000000000000" pitchFamily="2" charset="2"/>
              </a:rPr>
              <a:t>accounted for </a:t>
            </a:r>
            <a:r>
              <a:rPr lang="en-US" sz="2200" dirty="0" smtClean="0">
                <a:sym typeface="Wingdings" panose="05000000000000000000" pitchFamily="2" charset="2"/>
              </a:rPr>
              <a:t>55.7% </a:t>
            </a:r>
            <a:r>
              <a:rPr lang="en-US" sz="2200" dirty="0">
                <a:sym typeface="Wingdings" panose="05000000000000000000" pitchFamily="2" charset="2"/>
              </a:rPr>
              <a:t>of Part A/MAI service units and </a:t>
            </a:r>
            <a:r>
              <a:rPr lang="en-US" sz="2200" dirty="0" smtClean="0">
                <a:sym typeface="Wingdings" panose="05000000000000000000" pitchFamily="2" charset="2"/>
              </a:rPr>
              <a:t>70.7%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at </a:t>
            </a:r>
            <a:r>
              <a:rPr lang="en-US" sz="2200" dirty="0">
                <a:sym typeface="Wingdings" panose="05000000000000000000" pitchFamily="2" charset="2"/>
              </a:rPr>
              <a:t>an average cost of </a:t>
            </a:r>
            <a:r>
              <a:rPr lang="en-US" sz="2200" dirty="0" smtClean="0">
                <a:sym typeface="Wingdings" panose="05000000000000000000" pitchFamily="2" charset="2"/>
              </a:rPr>
              <a:t>$117.18 per </a:t>
            </a:r>
            <a:r>
              <a:rPr lang="en-US" sz="2200" dirty="0">
                <a:sym typeface="Wingdings" panose="05000000000000000000" pitchFamily="2" charset="2"/>
              </a:rPr>
              <a:t>unit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 Services accounted for </a:t>
            </a:r>
            <a:r>
              <a:rPr lang="en-US" sz="2200" dirty="0" smtClean="0">
                <a:sym typeface="Wingdings" panose="05000000000000000000" pitchFamily="2" charset="2"/>
              </a:rPr>
              <a:t>43.9% </a:t>
            </a:r>
            <a:r>
              <a:rPr lang="en-US" sz="2200" dirty="0">
                <a:sym typeface="Wingdings" panose="05000000000000000000" pitchFamily="2" charset="2"/>
              </a:rPr>
              <a:t>of Part A/MAI service units </a:t>
            </a:r>
            <a:r>
              <a:rPr lang="en-US" sz="2200" dirty="0" smtClean="0">
                <a:sym typeface="Wingdings" panose="05000000000000000000" pitchFamily="2" charset="2"/>
              </a:rPr>
              <a:t>and 29.3%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</a:t>
            </a:r>
            <a:r>
              <a:rPr lang="en-US" sz="2200" dirty="0">
                <a:sym typeface="Wingdings" panose="05000000000000000000" pitchFamily="2" charset="2"/>
              </a:rPr>
              <a:t>at an average cost of </a:t>
            </a:r>
            <a:r>
              <a:rPr lang="en-US" sz="2200" dirty="0" smtClean="0">
                <a:sym typeface="Wingdings" panose="05000000000000000000" pitchFamily="2" charset="2"/>
              </a:rPr>
              <a:t>$68.45 per unit</a:t>
            </a: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04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2019-2020 vs. FY 2018-2019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The number of clients and services utilized increased considerably during FY </a:t>
            </a:r>
            <a:r>
              <a:rPr lang="en-US" sz="2600" dirty="0" smtClean="0"/>
              <a:t>2019-2020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Number of clients increased 4.4% (2,834 v. 2,715)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EIS tests </a:t>
            </a:r>
            <a:r>
              <a:rPr lang="en-US" sz="2200" dirty="0" smtClean="0">
                <a:sym typeface="Wingdings" panose="05000000000000000000" pitchFamily="2" charset="2"/>
              </a:rPr>
              <a:t>increased 13.7% (8,103 </a:t>
            </a:r>
            <a:r>
              <a:rPr lang="en-US" sz="2200" dirty="0">
                <a:sym typeface="Wingdings" panose="05000000000000000000" pitchFamily="2" charset="2"/>
              </a:rPr>
              <a:t>v. </a:t>
            </a:r>
            <a:r>
              <a:rPr lang="en-US" sz="2200" dirty="0" smtClean="0">
                <a:sym typeface="Wingdings" panose="05000000000000000000" pitchFamily="2" charset="2"/>
              </a:rPr>
              <a:t>7,129)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Units of non-EIS service increased 3.7% (31,217 v. 30,111)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Cost per client increased 4.7% ($1,326 v. $1,266)</a:t>
            </a:r>
          </a:p>
        </p:txBody>
      </p:sp>
    </p:spTree>
    <p:extLst>
      <p:ext uri="{BB962C8B-B14F-4D97-AF65-F5344CB8AC3E}">
        <p14:creationId xmlns:p14="http://schemas.microsoft.com/office/powerpoint/2010/main" val="31542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Core Medical </a:t>
            </a:r>
            <a:r>
              <a:rPr lang="en-US" sz="4400" i="1" dirty="0" smtClean="0"/>
              <a:t>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2019-2020 v. FY 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834847"/>
              </p:ext>
            </p:extLst>
          </p:nvPr>
        </p:nvGraphicFramePr>
        <p:xfrm>
          <a:off x="0" y="16764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2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354294"/>
              </p:ext>
            </p:extLst>
          </p:nvPr>
        </p:nvGraphicFramePr>
        <p:xfrm>
          <a:off x="152400" y="1676400"/>
          <a:ext cx="8778241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</a:t>
            </a:r>
            <a:r>
              <a:rPr lang="en-US" dirty="0"/>
              <a:t>provide the Ryan White Planning Council with information necessary for </a:t>
            </a:r>
            <a:r>
              <a:rPr lang="en-US" dirty="0" smtClean="0"/>
              <a:t>FY 2020-2021 priority </a:t>
            </a:r>
            <a:r>
              <a:rPr lang="en-US" dirty="0"/>
              <a:t>setting and </a:t>
            </a:r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67285"/>
              </p:ext>
            </p:extLst>
          </p:nvPr>
        </p:nvGraphicFramePr>
        <p:xfrm>
          <a:off x="152400" y="16764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002931"/>
              </p:ext>
            </p:extLst>
          </p:nvPr>
        </p:nvGraphicFramePr>
        <p:xfrm>
          <a:off x="152400" y="1600200"/>
          <a:ext cx="8778241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Early Intervention Services (EIS)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21% of Part A/MAI services utilized and 19.4%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7,399 clients, an increase of </a:t>
            </a:r>
            <a:r>
              <a:rPr lang="en-US" sz="2600" dirty="0">
                <a:sym typeface="Wingdings" panose="05000000000000000000" pitchFamily="2" charset="2"/>
              </a:rPr>
              <a:t>9</a:t>
            </a:r>
            <a:r>
              <a:rPr lang="en-US" sz="2600" dirty="0" smtClean="0">
                <a:sym typeface="Wingdings" panose="05000000000000000000" pitchFamily="2" charset="2"/>
              </a:rPr>
              <a:t>% from FY18 (</a:t>
            </a:r>
            <a:r>
              <a:rPr lang="en-US" sz="2600" dirty="0">
                <a:sym typeface="Wingdings" panose="05000000000000000000" pitchFamily="2" charset="2"/>
              </a:rPr>
              <a:t>N=6,791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 1.0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$98 per client, an increase of 46% from FY18 ($67)</a:t>
            </a:r>
          </a:p>
        </p:txBody>
      </p:sp>
    </p:spTree>
    <p:extLst>
      <p:ext uri="{BB962C8B-B14F-4D97-AF65-F5344CB8AC3E}">
        <p14:creationId xmlns:p14="http://schemas.microsoft.com/office/powerpoint/2010/main" val="434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Case Management (Including Treatment Adherence)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23% of Part A/MAI services utilized and 30%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2,347 clients, an increase of 0.1% from FY18 (N=2,344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3.9 service units per client, an increase of 18% from FY18 (N=3.3)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$473.4 per client, a decrease of 9% from FY18 </a:t>
            </a:r>
            <a:r>
              <a:rPr lang="en-US" sz="2600" dirty="0">
                <a:sym typeface="Wingdings" panose="05000000000000000000" pitchFamily="2" charset="2"/>
              </a:rPr>
              <a:t>($</a:t>
            </a:r>
            <a:r>
              <a:rPr lang="en-US" sz="2600" dirty="0" smtClean="0">
                <a:sym typeface="Wingdings" panose="05000000000000000000" pitchFamily="2" charset="2"/>
              </a:rPr>
              <a:t>520.2)</a:t>
            </a:r>
          </a:p>
        </p:txBody>
      </p:sp>
    </p:spTree>
    <p:extLst>
      <p:ext uri="{BB962C8B-B14F-4D97-AF65-F5344CB8AC3E}">
        <p14:creationId xmlns:p14="http://schemas.microsoft.com/office/powerpoint/2010/main" val="2976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Outpatient Ambulatory/Primary Medical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7.2% of Part A/MAI services utilized and 14.4%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317 clients, a decrease of 25% from FY18 (N=423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8.9 service units per client, an increase of 134% from FY18 (N=3.8)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$1,707.03 per client, an increase of 42% from FY18 ($1,200.17)</a:t>
            </a:r>
          </a:p>
        </p:txBody>
      </p:sp>
    </p:spTree>
    <p:extLst>
      <p:ext uri="{BB962C8B-B14F-4D97-AF65-F5344CB8AC3E}">
        <p14:creationId xmlns:p14="http://schemas.microsoft.com/office/powerpoint/2010/main" val="21713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0.01% of Part A/MAI services utilized and 0.01%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 clients, a decrease of 94% from FY18 (N=17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 service units per client, a decrease of 44% from FY18 (N=3.6)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$388 per client, a decrease of 33% from FY18 </a:t>
            </a:r>
            <a:r>
              <a:rPr lang="en-US" sz="2600" dirty="0">
                <a:sym typeface="Wingdings" panose="05000000000000000000" pitchFamily="2" charset="2"/>
              </a:rPr>
              <a:t>($ </a:t>
            </a:r>
            <a:r>
              <a:rPr lang="en-US" sz="2600" dirty="0" smtClean="0">
                <a:sym typeface="Wingdings" panose="05000000000000000000" pitchFamily="2" charset="2"/>
              </a:rPr>
              <a:t>579.94)</a:t>
            </a:r>
          </a:p>
        </p:txBody>
      </p:sp>
    </p:spTree>
    <p:extLst>
      <p:ext uri="{BB962C8B-B14F-4D97-AF65-F5344CB8AC3E}">
        <p14:creationId xmlns:p14="http://schemas.microsoft.com/office/powerpoint/2010/main" val="9608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Oral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0.45% of Part A/MAI services utilized and 1.6%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92 clients, an increase of 15% from FY18 (N=80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1.9 service units per client, a increase of 12% from FY18 (N=1.7)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$656.8 per client, a decrease of 4.8% from FY18 ($690.10)</a:t>
            </a:r>
          </a:p>
        </p:txBody>
      </p:sp>
    </p:spTree>
    <p:extLst>
      <p:ext uri="{BB962C8B-B14F-4D97-AF65-F5344CB8AC3E}">
        <p14:creationId xmlns:p14="http://schemas.microsoft.com/office/powerpoint/2010/main" val="36733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AIDS Pharmacy Assistance 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0.05% of Part A/MAI services utilized and 1.8%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17 clients, a increase of 31% from FY18 (N=13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1.8 service units per client, a </a:t>
            </a:r>
            <a:r>
              <a:rPr lang="en-US" sz="2600" dirty="0" smtClean="0">
                <a:sym typeface="Wingdings" panose="05000000000000000000" pitchFamily="2" charset="2"/>
              </a:rPr>
              <a:t>increase of </a:t>
            </a:r>
            <a:r>
              <a:rPr lang="en-US" sz="2600" dirty="0" smtClean="0">
                <a:sym typeface="Wingdings" panose="05000000000000000000" pitchFamily="2" charset="2"/>
              </a:rPr>
              <a:t>38.5% from FY18 (N=1.3)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$4,088.3 per client, a increase of 18.4% from FY18 </a:t>
            </a:r>
            <a:r>
              <a:rPr lang="en-US" sz="2600" dirty="0">
                <a:sym typeface="Wingdings" panose="05000000000000000000" pitchFamily="2" charset="2"/>
              </a:rPr>
              <a:t>($</a:t>
            </a:r>
            <a:r>
              <a:rPr lang="en-US" sz="2600" dirty="0" smtClean="0">
                <a:sym typeface="Wingdings" panose="05000000000000000000" pitchFamily="2" charset="2"/>
              </a:rPr>
              <a:t>3,454.23)</a:t>
            </a:r>
          </a:p>
        </p:txBody>
      </p:sp>
    </p:spTree>
    <p:extLst>
      <p:ext uri="{BB962C8B-B14F-4D97-AF65-F5344CB8AC3E}">
        <p14:creationId xmlns:p14="http://schemas.microsoft.com/office/powerpoint/2010/main" val="2416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Insurance Premium &amp; Cost Sharing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0.01% of Part A/MAI services utilized and 0.3%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</a:t>
            </a:r>
            <a:r>
              <a:rPr lang="en-US" sz="2600" dirty="0">
                <a:sym typeface="Wingdings" panose="05000000000000000000" pitchFamily="2" charset="2"/>
              </a:rPr>
              <a:t>5</a:t>
            </a:r>
            <a:r>
              <a:rPr lang="en-US" sz="2600" dirty="0" smtClean="0">
                <a:sym typeface="Wingdings" panose="05000000000000000000" pitchFamily="2" charset="2"/>
              </a:rPr>
              <a:t> clients, a decrease of 69% from FY18 (N=16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1.0 service units per client, no change from FY18 (N=1)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$2,077.2 per client, an increase of 109% from </a:t>
            </a:r>
            <a:r>
              <a:rPr lang="en-US" sz="2600" dirty="0">
                <a:sym typeface="Wingdings" panose="05000000000000000000" pitchFamily="2" charset="2"/>
              </a:rPr>
              <a:t>FY18 ($ </a:t>
            </a:r>
            <a:r>
              <a:rPr lang="en-US" sz="2600" dirty="0" smtClean="0">
                <a:sym typeface="Wingdings" panose="05000000000000000000" pitchFamily="2" charset="2"/>
              </a:rPr>
              <a:t>993.19)</a:t>
            </a:r>
          </a:p>
        </p:txBody>
      </p:sp>
    </p:spTree>
    <p:extLst>
      <p:ext uri="{BB962C8B-B14F-4D97-AF65-F5344CB8AC3E}">
        <p14:creationId xmlns:p14="http://schemas.microsoft.com/office/powerpoint/2010/main" val="2855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Substance Abuse Services - Outpatient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0% of Part A/MAI services utilized and 0%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</a:t>
            </a:r>
            <a:r>
              <a:rPr lang="en-US" sz="2600" dirty="0">
                <a:sym typeface="Wingdings" panose="05000000000000000000" pitchFamily="2" charset="2"/>
              </a:rPr>
              <a:t>0</a:t>
            </a:r>
            <a:r>
              <a:rPr lang="en-US" sz="2600" dirty="0" smtClean="0">
                <a:sym typeface="Wingdings" panose="05000000000000000000" pitchFamily="2" charset="2"/>
              </a:rPr>
              <a:t> clients, a 100% decrease from FY18 (N=1)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0 service units per client, a decrease of 100% from FY17 (N=1)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$0 per client, a decrease of 100% from FY18 ($138)</a:t>
            </a:r>
          </a:p>
        </p:txBody>
      </p:sp>
    </p:spTree>
    <p:extLst>
      <p:ext uri="{BB962C8B-B14F-4D97-AF65-F5344CB8AC3E}">
        <p14:creationId xmlns:p14="http://schemas.microsoft.com/office/powerpoint/2010/main" val="2613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 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Medical Nutrition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4.1% of Part A/MAI services utilized and 1.2%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215 clients, an increase of 5.4% from FY18 (N=204)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7.5 service units per client, a 257% </a:t>
            </a:r>
            <a:r>
              <a:rPr lang="en-US" sz="2600" dirty="0" smtClean="0">
                <a:sym typeface="Wingdings" panose="05000000000000000000" pitchFamily="2" charset="2"/>
              </a:rPr>
              <a:t>increase from </a:t>
            </a:r>
            <a:r>
              <a:rPr lang="en-US" sz="2600" dirty="0" smtClean="0">
                <a:sym typeface="Wingdings" panose="05000000000000000000" pitchFamily="2" charset="2"/>
              </a:rPr>
              <a:t>FY18 (N=2.1)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$200.4 per client, an increase of 100% from FY18 ($98.7)</a:t>
            </a:r>
          </a:p>
        </p:txBody>
      </p:sp>
    </p:spTree>
    <p:extLst>
      <p:ext uri="{BB962C8B-B14F-4D97-AF65-F5344CB8AC3E}">
        <p14:creationId xmlns:p14="http://schemas.microsoft.com/office/powerpoint/2010/main" val="16204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</a:t>
            </a:r>
            <a:r>
              <a:rPr lang="en-US" sz="4400" i="1" dirty="0" smtClean="0"/>
              <a:t>Support 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031522"/>
              </p:ext>
            </p:extLst>
          </p:nvPr>
        </p:nvGraphicFramePr>
        <p:xfrm>
          <a:off x="10510" y="1676400"/>
          <a:ext cx="8778239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484727"/>
              </p:ext>
            </p:extLst>
          </p:nvPr>
        </p:nvGraphicFramePr>
        <p:xfrm>
          <a:off x="152400" y="1752600"/>
          <a:ext cx="8778241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6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745471"/>
              </p:ext>
            </p:extLst>
          </p:nvPr>
        </p:nvGraphicFramePr>
        <p:xfrm>
          <a:off x="152400" y="1524000"/>
          <a:ext cx="8863594" cy="517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358412"/>
              </p:ext>
            </p:extLst>
          </p:nvPr>
        </p:nvGraphicFramePr>
        <p:xfrm>
          <a:off x="260119" y="1644634"/>
          <a:ext cx="8864831" cy="517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8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089895"/>
              </p:ext>
            </p:extLst>
          </p:nvPr>
        </p:nvGraphicFramePr>
        <p:xfrm>
          <a:off x="152400" y="17526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5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</a:t>
            </a:r>
            <a:r>
              <a:rPr lang="en-US" dirty="0" smtClean="0">
                <a:solidFill>
                  <a:schemeClr val="tx1"/>
                </a:solidFill>
              </a:rPr>
              <a:t>2019-2020 </a:t>
            </a:r>
            <a:r>
              <a:rPr lang="en-US" dirty="0">
                <a:solidFill>
                  <a:schemeClr val="tx1"/>
                </a:solidFill>
              </a:rPr>
              <a:t>v. FY </a:t>
            </a:r>
            <a:r>
              <a:rPr lang="en-US" dirty="0" smtClean="0">
                <a:solidFill>
                  <a:schemeClr val="tx1"/>
                </a:solidFill>
              </a:rPr>
              <a:t>2018-2019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558981"/>
              </p:ext>
            </p:extLst>
          </p:nvPr>
        </p:nvGraphicFramePr>
        <p:xfrm>
          <a:off x="0" y="1752600"/>
          <a:ext cx="9220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Non-Medical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27.1% of Part A/MAI services utilized and 20.8%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2,196 clients, an increase of 1.8% from FY18 (N=2,157)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4.9 service units per client, an increase of 8.8% from FY18 (N=4.5)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$355.6 per client, an increase of 2.3% from FY18 ($347.5)</a:t>
            </a:r>
          </a:p>
        </p:txBody>
      </p:sp>
    </p:spTree>
    <p:extLst>
      <p:ext uri="{BB962C8B-B14F-4D97-AF65-F5344CB8AC3E}">
        <p14:creationId xmlns:p14="http://schemas.microsoft.com/office/powerpoint/2010/main" val="4017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Education/Risk Reduction (HE/RR)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0.9% of Part A/MAI services utilized and 2.5%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356 clients, an increase of 134% from FY18 (N=152)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 service units per client, no change from FY18 (N=1)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$258.2 per client, a decrease of  34% from FY18 ($393.19)</a:t>
            </a:r>
          </a:p>
        </p:txBody>
      </p:sp>
    </p:spTree>
    <p:extLst>
      <p:ext uri="{BB962C8B-B14F-4D97-AF65-F5344CB8AC3E}">
        <p14:creationId xmlns:p14="http://schemas.microsoft.com/office/powerpoint/2010/main" val="40292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Location &amp;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 2019 estimated population of </a:t>
            </a:r>
            <a:r>
              <a:rPr lang="en-US" b="1" dirty="0" smtClean="0">
                <a:solidFill>
                  <a:srgbClr val="C00000"/>
                </a:solidFill>
              </a:rPr>
              <a:t>1.94 million</a:t>
            </a:r>
            <a:r>
              <a:rPr lang="en-US" baseline="30000" dirty="0" smtClean="0"/>
              <a:t>1</a:t>
            </a:r>
            <a:r>
              <a:rPr lang="en-US" dirty="0" smtClean="0"/>
              <a:t> (10% increase since 2010)</a:t>
            </a:r>
            <a:r>
              <a:rPr lang="en-US" baseline="30000" dirty="0" smtClean="0"/>
              <a:t>2,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68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3.6% of Part A/MAI services utilized and 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545 clients, a increase of 5% from FY18 (N=519)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2.6 service units per client, an increase of 13% from FY18 (2.3)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$89.7 per client, a </a:t>
            </a:r>
            <a:r>
              <a:rPr lang="en-US" sz="2600" dirty="0" smtClean="0">
                <a:sym typeface="Wingdings" panose="05000000000000000000" pitchFamily="2" charset="2"/>
              </a:rPr>
              <a:t>increase of </a:t>
            </a:r>
            <a:r>
              <a:rPr lang="en-US" sz="2600" dirty="0" smtClean="0">
                <a:sym typeface="Wingdings" panose="05000000000000000000" pitchFamily="2" charset="2"/>
              </a:rPr>
              <a:t>47.5% from FY18 ($60.8)</a:t>
            </a:r>
          </a:p>
        </p:txBody>
      </p:sp>
    </p:spTree>
    <p:extLst>
      <p:ext uri="{BB962C8B-B14F-4D97-AF65-F5344CB8AC3E}">
        <p14:creationId xmlns:p14="http://schemas.microsoft.com/office/powerpoint/2010/main" val="37871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Medical Transportation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7.8% of Part A/MAI services utilized and 0.6%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319 clients, an increase of </a:t>
            </a:r>
            <a:r>
              <a:rPr lang="en-US" sz="2600" dirty="0">
                <a:sym typeface="Wingdings" panose="05000000000000000000" pitchFamily="2" charset="2"/>
              </a:rPr>
              <a:t>9</a:t>
            </a:r>
            <a:r>
              <a:rPr lang="en-US" sz="2600" dirty="0" smtClean="0">
                <a:sym typeface="Wingdings" panose="05000000000000000000" pitchFamily="2" charset="2"/>
              </a:rPr>
              <a:t>% from FY18 (N=294)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9.6 service units per client, a increase of 128% from FY18 (N=4.2)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$65.2 per client, an decrease of 66.4% from FY18 ($194.1)</a:t>
            </a:r>
          </a:p>
        </p:txBody>
      </p:sp>
    </p:spTree>
    <p:extLst>
      <p:ext uri="{BB962C8B-B14F-4D97-AF65-F5344CB8AC3E}">
        <p14:creationId xmlns:p14="http://schemas.microsoft.com/office/powerpoint/2010/main" val="8902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0.25% of Part A/MAI services utilized and 0.09%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90 clients, an increase of 131% from FY17 (N=39)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1.1 service units per client, an increase of 10% from FY18 (N=1.0)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$37.8 per client, an increase of 57% from FY18 ($24.05)</a:t>
            </a:r>
          </a:p>
        </p:txBody>
      </p:sp>
    </p:spTree>
    <p:extLst>
      <p:ext uri="{BB962C8B-B14F-4D97-AF65-F5344CB8AC3E}">
        <p14:creationId xmlns:p14="http://schemas.microsoft.com/office/powerpoint/2010/main" val="42028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0.44% of Part A/MAI services utilized and 3.1%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135 clients, an increase of 1.5% from FY18 (N=133)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1.3 service units per client, a 8.3% </a:t>
            </a:r>
            <a:r>
              <a:rPr lang="en-US" sz="2600" dirty="0" smtClean="0">
                <a:sym typeface="Wingdings" panose="05000000000000000000" pitchFamily="2" charset="2"/>
              </a:rPr>
              <a:t>increase from </a:t>
            </a:r>
            <a:r>
              <a:rPr lang="en-US" sz="2600" dirty="0" smtClean="0">
                <a:sym typeface="Wingdings" panose="05000000000000000000" pitchFamily="2" charset="2"/>
              </a:rPr>
              <a:t>FY18 (N=1.2)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$850.7 per client, a increase of 33% from FY18 ($637.4)</a:t>
            </a:r>
          </a:p>
        </p:txBody>
      </p:sp>
    </p:spTree>
    <p:extLst>
      <p:ext uri="{BB962C8B-B14F-4D97-AF65-F5344CB8AC3E}">
        <p14:creationId xmlns:p14="http://schemas.microsoft.com/office/powerpoint/2010/main" val="3005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0.47% of Part A/MAI services utilized and 1.4%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126 clients, an increase of 34% from FY18 </a:t>
            </a:r>
            <a:r>
              <a:rPr lang="en-US" sz="2600" dirty="0">
                <a:sym typeface="Wingdings" panose="05000000000000000000" pitchFamily="2" charset="2"/>
              </a:rPr>
              <a:t>(</a:t>
            </a:r>
            <a:r>
              <a:rPr lang="en-US" sz="2600" dirty="0" smtClean="0">
                <a:sym typeface="Wingdings" panose="05000000000000000000" pitchFamily="2" charset="2"/>
              </a:rPr>
              <a:t>N=94)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1.5 service units per client, 7% increase from FY18 </a:t>
            </a:r>
            <a:r>
              <a:rPr lang="en-US" sz="2600" dirty="0">
                <a:sym typeface="Wingdings" panose="05000000000000000000" pitchFamily="2" charset="2"/>
              </a:rPr>
              <a:t>(</a:t>
            </a:r>
            <a:r>
              <a:rPr lang="en-US" sz="2600" dirty="0" smtClean="0">
                <a:sym typeface="Wingdings" panose="05000000000000000000" pitchFamily="2" charset="2"/>
              </a:rPr>
              <a:t>N=1.4)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$431 per client, an decrease of 2.9% from FY18 ($443.9)</a:t>
            </a:r>
          </a:p>
        </p:txBody>
      </p:sp>
    </p:spTree>
    <p:extLst>
      <p:ext uri="{BB962C8B-B14F-4D97-AF65-F5344CB8AC3E}">
        <p14:creationId xmlns:p14="http://schemas.microsoft.com/office/powerpoint/2010/main" val="851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Legal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0.32% of Part A/MAI services utilized and 0.5%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28 clients, an increase of 133% from FY18 (N=12)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4.4 service units per client, an increase of 131% from FY18 (N=1.9)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$729.2 per client, an increase of 91% from FY18 ($381.25)</a:t>
            </a:r>
          </a:p>
        </p:txBody>
      </p:sp>
    </p:spTree>
    <p:extLst>
      <p:ext uri="{BB962C8B-B14F-4D97-AF65-F5344CB8AC3E}">
        <p14:creationId xmlns:p14="http://schemas.microsoft.com/office/powerpoint/2010/main" val="42879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Linguistic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0.3% of Part A/MAI services utilized and 0.3%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35 clients, an decrease of 21% from FY18 </a:t>
            </a:r>
            <a:r>
              <a:rPr lang="en-US" sz="2600" dirty="0">
                <a:sym typeface="Wingdings" panose="05000000000000000000" pitchFamily="2" charset="2"/>
              </a:rPr>
              <a:t>(</a:t>
            </a:r>
            <a:r>
              <a:rPr lang="en-US" sz="2600" dirty="0" smtClean="0">
                <a:sym typeface="Wingdings" panose="05000000000000000000" pitchFamily="2" charset="2"/>
              </a:rPr>
              <a:t>N=44)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3.7 service units per client, a increase of 5.7% from FY18 </a:t>
            </a:r>
            <a:r>
              <a:rPr lang="en-US" sz="2600" dirty="0">
                <a:sym typeface="Wingdings" panose="05000000000000000000" pitchFamily="2" charset="2"/>
              </a:rPr>
              <a:t>(</a:t>
            </a:r>
            <a:r>
              <a:rPr lang="en-US" sz="2600" dirty="0" smtClean="0">
                <a:sym typeface="Wingdings" panose="05000000000000000000" pitchFamily="2" charset="2"/>
              </a:rPr>
              <a:t>N=3.5)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$337 per client, an decrease of 20.1% from FY18 ($422.6)</a:t>
            </a:r>
          </a:p>
        </p:txBody>
      </p:sp>
    </p:spTree>
    <p:extLst>
      <p:ext uri="{BB962C8B-B14F-4D97-AF65-F5344CB8AC3E}">
        <p14:creationId xmlns:p14="http://schemas.microsoft.com/office/powerpoint/2010/main" val="23016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Pharmacy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0.4% of Part A/MAI services utilized and 0.09%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24 clients, </a:t>
            </a:r>
            <a:r>
              <a:rPr lang="en-US" sz="2600" dirty="0">
                <a:sym typeface="Wingdings" panose="05000000000000000000" pitchFamily="2" charset="2"/>
              </a:rPr>
              <a:t>an increase </a:t>
            </a:r>
            <a:r>
              <a:rPr lang="en-US" sz="2600" dirty="0" smtClean="0">
                <a:sym typeface="Wingdings" panose="05000000000000000000" pitchFamily="2" charset="2"/>
              </a:rPr>
              <a:t>of 14.3% </a:t>
            </a:r>
            <a:r>
              <a:rPr lang="en-US" sz="2600" dirty="0">
                <a:sym typeface="Wingdings" panose="05000000000000000000" pitchFamily="2" charset="2"/>
              </a:rPr>
              <a:t>from </a:t>
            </a:r>
            <a:r>
              <a:rPr lang="en-US" sz="2600" dirty="0" smtClean="0">
                <a:sym typeface="Wingdings" panose="05000000000000000000" pitchFamily="2" charset="2"/>
              </a:rPr>
              <a:t>FY18 </a:t>
            </a:r>
            <a:r>
              <a:rPr lang="en-US" sz="2600" dirty="0">
                <a:sym typeface="Wingdings" panose="05000000000000000000" pitchFamily="2" charset="2"/>
              </a:rPr>
              <a:t>(</a:t>
            </a:r>
            <a:r>
              <a:rPr lang="en-US" sz="2600" dirty="0" smtClean="0">
                <a:sym typeface="Wingdings" panose="05000000000000000000" pitchFamily="2" charset="2"/>
              </a:rPr>
              <a:t>N=21)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1.5 service units per </a:t>
            </a:r>
            <a:r>
              <a:rPr lang="en-US" sz="2600" dirty="0">
                <a:sym typeface="Wingdings" panose="05000000000000000000" pitchFamily="2" charset="2"/>
              </a:rPr>
              <a:t>client, </a:t>
            </a:r>
            <a:r>
              <a:rPr lang="en-US" sz="2600" dirty="0" smtClean="0">
                <a:sym typeface="Wingdings" panose="05000000000000000000" pitchFamily="2" charset="2"/>
              </a:rPr>
              <a:t>an increase of 50% from FY18 </a:t>
            </a:r>
            <a:r>
              <a:rPr lang="en-US" sz="2600" dirty="0">
                <a:sym typeface="Wingdings" panose="05000000000000000000" pitchFamily="2" charset="2"/>
              </a:rPr>
              <a:t>(</a:t>
            </a:r>
            <a:r>
              <a:rPr lang="en-US" sz="2600" dirty="0" smtClean="0">
                <a:sym typeface="Wingdings" panose="05000000000000000000" pitchFamily="2" charset="2"/>
              </a:rPr>
              <a:t>N=1.0)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$665.4 per </a:t>
            </a:r>
            <a:r>
              <a:rPr lang="en-US" sz="2600" dirty="0">
                <a:sym typeface="Wingdings" panose="05000000000000000000" pitchFamily="2" charset="2"/>
              </a:rPr>
              <a:t>client, </a:t>
            </a:r>
            <a:r>
              <a:rPr lang="en-US" sz="2600" dirty="0" smtClean="0">
                <a:sym typeface="Wingdings" panose="05000000000000000000" pitchFamily="2" charset="2"/>
              </a:rPr>
              <a:t>an decrease of 66.5% </a:t>
            </a:r>
            <a:r>
              <a:rPr lang="en-US" sz="2600" dirty="0">
                <a:sym typeface="Wingdings" panose="05000000000000000000" pitchFamily="2" charset="2"/>
              </a:rPr>
              <a:t>from </a:t>
            </a:r>
            <a:r>
              <a:rPr lang="en-US" sz="2600" dirty="0" smtClean="0">
                <a:sym typeface="Wingdings" panose="05000000000000000000" pitchFamily="2" charset="2"/>
              </a:rPr>
              <a:t>FY18 ($1987.08)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3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Substance Abuse Services – Residential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3% of Part A/MAI services utilized and 0.8%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16 </a:t>
            </a:r>
            <a:r>
              <a:rPr lang="en-US" sz="2600" dirty="0">
                <a:sym typeface="Wingdings" panose="05000000000000000000" pitchFamily="2" charset="2"/>
              </a:rPr>
              <a:t>clients</a:t>
            </a:r>
            <a:r>
              <a:rPr lang="en-US" sz="2600" dirty="0" smtClean="0">
                <a:sym typeface="Wingdings" panose="05000000000000000000" pitchFamily="2" charset="2"/>
              </a:rPr>
              <a:t>, a decrease of 33% </a:t>
            </a:r>
            <a:r>
              <a:rPr lang="en-US" sz="2600" dirty="0">
                <a:sym typeface="Wingdings" panose="05000000000000000000" pitchFamily="2" charset="2"/>
              </a:rPr>
              <a:t>from </a:t>
            </a:r>
            <a:r>
              <a:rPr lang="en-US" sz="2600" dirty="0" smtClean="0">
                <a:sym typeface="Wingdings" panose="05000000000000000000" pitchFamily="2" charset="2"/>
              </a:rPr>
              <a:t>FY18 (N=24)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75 service units per client, 368% increase from FY18 (N=16)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$1,786 per </a:t>
            </a:r>
            <a:r>
              <a:rPr lang="en-US" sz="2600" dirty="0">
                <a:sym typeface="Wingdings" panose="05000000000000000000" pitchFamily="2" charset="2"/>
              </a:rPr>
              <a:t>client, </a:t>
            </a:r>
            <a:r>
              <a:rPr lang="en-US" sz="2600" dirty="0" smtClean="0">
                <a:sym typeface="Wingdings" panose="05000000000000000000" pitchFamily="2" charset="2"/>
              </a:rPr>
              <a:t>an increase of 60.1% </a:t>
            </a:r>
            <a:r>
              <a:rPr lang="en-US" sz="2600" dirty="0">
                <a:sym typeface="Wingdings" panose="05000000000000000000" pitchFamily="2" charset="2"/>
              </a:rPr>
              <a:t>from </a:t>
            </a:r>
            <a:r>
              <a:rPr lang="en-US" sz="2600" dirty="0" smtClean="0">
                <a:sym typeface="Wingdings" panose="05000000000000000000" pitchFamily="2" charset="2"/>
              </a:rPr>
              <a:t>FY18 ($1,115.00)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4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Food Bank/Home delivered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0% of Part A/MAI services utilized and </a:t>
            </a:r>
            <a:r>
              <a:rPr lang="en-US" sz="2600" dirty="0">
                <a:sym typeface="Wingdings" panose="05000000000000000000" pitchFamily="2" charset="2"/>
              </a:rPr>
              <a:t>0</a:t>
            </a:r>
            <a:r>
              <a:rPr lang="en-US" sz="2600" dirty="0" smtClean="0">
                <a:sym typeface="Wingdings" panose="05000000000000000000" pitchFamily="2" charset="2"/>
              </a:rPr>
              <a:t>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0 clients, a decrease of 100% </a:t>
            </a:r>
            <a:r>
              <a:rPr lang="en-US" sz="2600" dirty="0">
                <a:sym typeface="Wingdings" panose="05000000000000000000" pitchFamily="2" charset="2"/>
              </a:rPr>
              <a:t>from </a:t>
            </a:r>
            <a:r>
              <a:rPr lang="en-US" sz="2600" dirty="0" smtClean="0">
                <a:sym typeface="Wingdings" panose="05000000000000000000" pitchFamily="2" charset="2"/>
              </a:rPr>
              <a:t>FY18 (N=53)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0 service units per </a:t>
            </a:r>
            <a:r>
              <a:rPr lang="en-US" sz="2600" dirty="0">
                <a:sym typeface="Wingdings" panose="05000000000000000000" pitchFamily="2" charset="2"/>
              </a:rPr>
              <a:t>client, </a:t>
            </a:r>
            <a:r>
              <a:rPr lang="en-US" sz="2600" dirty="0" smtClean="0">
                <a:sym typeface="Wingdings" panose="05000000000000000000" pitchFamily="2" charset="2"/>
              </a:rPr>
              <a:t>a decrease of 100%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(N=115)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$0 per </a:t>
            </a:r>
            <a:r>
              <a:rPr lang="en-US" sz="2600" dirty="0">
                <a:sym typeface="Wingdings" panose="05000000000000000000" pitchFamily="2" charset="2"/>
              </a:rPr>
              <a:t>client</a:t>
            </a:r>
            <a:r>
              <a:rPr lang="en-US" sz="2600" dirty="0" smtClean="0">
                <a:sym typeface="Wingdings" panose="05000000000000000000" pitchFamily="2" charset="2"/>
              </a:rPr>
              <a:t>, a decrease of 100% </a:t>
            </a:r>
            <a:r>
              <a:rPr lang="en-US" sz="2600" dirty="0">
                <a:sym typeface="Wingdings" panose="05000000000000000000" pitchFamily="2" charset="2"/>
              </a:rPr>
              <a:t>from </a:t>
            </a:r>
            <a:r>
              <a:rPr lang="en-US" sz="2600" dirty="0" smtClean="0">
                <a:sym typeface="Wingdings" panose="05000000000000000000" pitchFamily="2" charset="2"/>
              </a:rPr>
              <a:t>FY18 ($1,162.26)</a:t>
            </a:r>
          </a:p>
        </p:txBody>
      </p:sp>
    </p:spTree>
    <p:extLst>
      <p:ext uri="{BB962C8B-B14F-4D97-AF65-F5344CB8AC3E}">
        <p14:creationId xmlns:p14="http://schemas.microsoft.com/office/powerpoint/2010/main" val="38014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84%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49%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9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A/MAI Client Profile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Status and Time Enrolled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During </a:t>
            </a:r>
            <a:r>
              <a:rPr lang="en-US" dirty="0" smtClean="0">
                <a:sym typeface="Wingdings" panose="05000000000000000000" pitchFamily="2" charset="2"/>
              </a:rPr>
              <a:t>FY 2019-2020, </a:t>
            </a:r>
            <a:r>
              <a:rPr lang="en-US" dirty="0">
                <a:sym typeface="Wingdings" panose="05000000000000000000" pitchFamily="2" charset="2"/>
              </a:rPr>
              <a:t>a total of </a:t>
            </a:r>
            <a:r>
              <a:rPr lang="en-US" dirty="0" smtClean="0">
                <a:sym typeface="Wingdings" panose="05000000000000000000" pitchFamily="2" charset="2"/>
              </a:rPr>
              <a:t>2,834 unique </a:t>
            </a:r>
            <a:r>
              <a:rPr lang="en-US" dirty="0">
                <a:sym typeface="Wingdings" panose="05000000000000000000" pitchFamily="2" charset="2"/>
              </a:rPr>
              <a:t>clients utilized Part A and/or MAI </a:t>
            </a:r>
            <a:r>
              <a:rPr lang="en-US" dirty="0" smtClean="0">
                <a:sym typeface="Wingdings" panose="05000000000000000000" pitchFamily="2" charset="2"/>
              </a:rPr>
              <a:t>services, an increase of 4.4% over FY 2018-2019 (N=2,715)</a:t>
            </a:r>
            <a:endParaRPr lang="en-US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Of unique </a:t>
            </a:r>
            <a:r>
              <a:rPr lang="en-US" dirty="0">
                <a:sym typeface="Wingdings" panose="05000000000000000000" pitchFamily="2" charset="2"/>
              </a:rPr>
              <a:t>clients </a:t>
            </a:r>
            <a:r>
              <a:rPr lang="en-US" dirty="0" smtClean="0">
                <a:sym typeface="Wingdings" panose="05000000000000000000" pitchFamily="2" charset="2"/>
              </a:rPr>
              <a:t>served, 5.9% (N=168) </a:t>
            </a:r>
            <a:r>
              <a:rPr lang="en-US" dirty="0">
                <a:sym typeface="Wingdings" panose="05000000000000000000" pitchFamily="2" charset="2"/>
              </a:rPr>
              <a:t>applied for and accessed Ryan White services for the first </a:t>
            </a:r>
            <a:r>
              <a:rPr lang="en-US" dirty="0" smtClean="0">
                <a:sym typeface="Wingdings" panose="05000000000000000000" pitchFamily="2" charset="2"/>
              </a:rPr>
              <a:t>time, nearly the same as FY 2018-2019 (6.2%, 167)</a:t>
            </a:r>
          </a:p>
        </p:txBody>
      </p:sp>
    </p:spTree>
    <p:extLst>
      <p:ext uri="{BB962C8B-B14F-4D97-AF65-F5344CB8AC3E}">
        <p14:creationId xmlns:p14="http://schemas.microsoft.com/office/powerpoint/2010/main" val="9175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Gender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18111"/>
              </p:ext>
            </p:extLst>
          </p:nvPr>
        </p:nvGraphicFramePr>
        <p:xfrm>
          <a:off x="381000" y="1447800"/>
          <a:ext cx="8387443" cy="496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Current Age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335067"/>
              </p:ext>
            </p:extLst>
          </p:nvPr>
        </p:nvGraphicFramePr>
        <p:xfrm>
          <a:off x="0" y="1295400"/>
          <a:ext cx="8904515" cy="534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901156"/>
              </p:ext>
            </p:extLst>
          </p:nvPr>
        </p:nvGraphicFramePr>
        <p:xfrm>
          <a:off x="228600" y="1447800"/>
          <a:ext cx="8686800" cy="52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County of Residence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67200" y="1828800"/>
            <a:ext cx="45720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</a:t>
            </a:r>
            <a:r>
              <a:rPr lang="en-US" sz="2600" dirty="0" smtClean="0">
                <a:sym typeface="Wingdings" panose="05000000000000000000" pitchFamily="2" charset="2"/>
              </a:rPr>
              <a:t>FY 2019, 49.3% of PLWH/A in the TGA utilized Part A/MAI services (2,834 of 5,745) </a:t>
            </a:r>
            <a:endParaRPr lang="en-US" sz="2600" i="1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50.2%</a:t>
            </a:r>
            <a:r>
              <a:rPr lang="en-US" sz="2200" dirty="0" smtClean="0">
                <a:sym typeface="Wingdings" panose="05000000000000000000" pitchFamily="2" charset="2"/>
              </a:rPr>
              <a:t> of Marion County PLWH/A accessed services</a:t>
            </a:r>
            <a:endParaRPr lang="en-US" sz="2200" i="1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17.7%</a:t>
            </a:r>
            <a:r>
              <a:rPr lang="en-US" sz="2200" dirty="0" smtClean="0">
                <a:sym typeface="Wingdings" panose="05000000000000000000" pitchFamily="2" charset="2"/>
              </a:rPr>
              <a:t> of PLWH/A in the outlying counties accessed services</a:t>
            </a:r>
            <a:endParaRPr lang="en-US" sz="2200" i="1" dirty="0" smtClean="0">
              <a:sym typeface="Wingdings" panose="05000000000000000000" pitchFamily="2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06653"/>
              </p:ext>
            </p:extLst>
          </p:nvPr>
        </p:nvGraphicFramePr>
        <p:xfrm>
          <a:off x="304800" y="1615043"/>
          <a:ext cx="4424363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8" name="Worksheet" r:id="rId4" imgW="4248204" imgH="4810273" progId="Excel.Sheet.12">
                  <p:embed/>
                </p:oleObj>
              </mc:Choice>
              <mc:Fallback>
                <p:oleObj name="Worksheet" r:id="rId4" imgW="4248204" imgH="48102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15043"/>
                        <a:ext cx="4424363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03" y="6412468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missing = 254</a:t>
            </a:r>
          </a:p>
        </p:txBody>
      </p:sp>
    </p:spTree>
    <p:extLst>
      <p:ext uri="{BB962C8B-B14F-4D97-AF65-F5344CB8AC3E}">
        <p14:creationId xmlns:p14="http://schemas.microsoft.com/office/powerpoint/2010/main" val="42732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Michael Butler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1800" dirty="0" smtClean="0"/>
              <a:t>Director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 smtClean="0"/>
              <a:t>Sam Parmar,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600" dirty="0" smtClean="0"/>
              <a:t>Ryan White HIV Services Program</a:t>
            </a:r>
          </a:p>
          <a:p>
            <a:pPr marL="0" indent="0" algn="ctr">
              <a:buNone/>
            </a:pPr>
            <a:r>
              <a:rPr lang="en-US" sz="1600" dirty="0" smtClean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 smtClean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http://RyanWhiteIndy.org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U.S. Census Bureau and Marion County Public Health Department. (2017). Marion County Public Health Department estimates based on ARIMA projections calculated using U.S. Census Bureau data 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 smtClean="0"/>
              <a:t> </a:t>
            </a:r>
            <a:r>
              <a:rPr lang="en-US" sz="1300" dirty="0"/>
              <a:t>U.S. Census Bureau. (2002). Time series of Indiana intercensal population estimates by county: April 1, 1990 to April 1, 2000.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/>
              <a:t> U.S. Census Bureau. (2011). Intercensal estimates of the resident population for counties of Indiana: April 1, 2000 to July 1, 2010.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</a:t>
            </a:r>
            <a:r>
              <a:rPr lang="en-US" sz="1300" dirty="0" smtClean="0"/>
              <a:t> Glenn</a:t>
            </a:r>
            <a:r>
              <a:rPr lang="en-US" sz="1300" dirty="0"/>
              <a:t>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Indianapolis.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</a:t>
            </a:r>
            <a:r>
              <a:rPr lang="en-US" sz="1300" dirty="0" smtClean="0"/>
              <a:t> </a:t>
            </a:r>
            <a:r>
              <a:rPr lang="en-US" sz="1300" dirty="0"/>
              <a:t>Health </a:t>
            </a:r>
            <a:r>
              <a:rPr lang="en-US" sz="1300" dirty="0" smtClean="0"/>
              <a:t>Resources and Services Administration. (2014</a:t>
            </a:r>
            <a:r>
              <a:rPr lang="en-US" sz="1300" dirty="0"/>
              <a:t>). About the Ryan White HIV/AIDS </a:t>
            </a:r>
            <a:r>
              <a:rPr lang="en-US" sz="1300" dirty="0" smtClean="0"/>
              <a:t>program – About Part A: Grants to emerging metropolitan &amp; transitional grant areas. Washington D.C.: U.S. Department of Health and Human Services. </a:t>
            </a:r>
            <a:r>
              <a:rPr lang="en-US" sz="1300" dirty="0"/>
              <a:t>Available at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hab.hrsa.gov/abouthab/parta.html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</a:t>
            </a:r>
            <a:r>
              <a:rPr lang="en-US" sz="1300" dirty="0" smtClean="0"/>
              <a:t> Ryan White HIV Services Program. (2014). Ryan White Information Services Enterprise (RISE). Indianapolis: Marion County Public Health Department.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</a:t>
            </a:r>
            <a:r>
              <a:rPr lang="en-US" sz="1300" dirty="0" smtClean="0"/>
              <a:t> Centers </a:t>
            </a:r>
            <a:r>
              <a:rPr lang="en-US" sz="1300" dirty="0"/>
              <a:t>for Disease Control and Prevention. (</a:t>
            </a:r>
            <a:r>
              <a:rPr lang="en-US" sz="1300" dirty="0" smtClean="0"/>
              <a:t>2014). </a:t>
            </a:r>
            <a:r>
              <a:rPr lang="en-US" sz="1300" dirty="0"/>
              <a:t>Enhanced HIV/AIDS Reporting System (eHARS). </a:t>
            </a:r>
            <a:r>
              <a:rPr lang="en-US" sz="1300" dirty="0" smtClean="0"/>
              <a:t>Indianapolis: Indiana </a:t>
            </a:r>
            <a:r>
              <a:rPr lang="en-US" sz="1300" dirty="0"/>
              <a:t>State Department of Health</a:t>
            </a:r>
            <a:r>
              <a:rPr lang="en-US" sz="1300" dirty="0" smtClean="0"/>
              <a:t>.</a:t>
            </a:r>
            <a:endParaRPr lang="en-US" sz="1300" dirty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</a:t>
            </a:r>
            <a:r>
              <a:rPr lang="en-US" sz="1300" dirty="0" smtClean="0"/>
              <a:t> U.S. Department of Health &amp; Human Services. </a:t>
            </a:r>
            <a:r>
              <a:rPr lang="en-US" sz="1300" dirty="0"/>
              <a:t>(</a:t>
            </a:r>
            <a:r>
              <a:rPr lang="en-US" sz="1300" dirty="0" smtClean="0"/>
              <a:t>2015). 2015 poverty guidelines. </a:t>
            </a:r>
            <a:r>
              <a:rPr lang="en-US" sz="1300" dirty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aspe.hhs.gov/2015-poverty-guidelines</a:t>
            </a:r>
            <a:r>
              <a:rPr lang="en-US" sz="1300" dirty="0" smtClean="0"/>
              <a:t>.</a:t>
            </a:r>
            <a:endParaRPr lang="en-US" sz="13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Overview of Part A </a:t>
            </a:r>
            <a:r>
              <a:rPr lang="en-US" sz="4400" i="1" dirty="0" smtClean="0"/>
              <a:t>and </a:t>
            </a:r>
            <a:r>
              <a:rPr lang="en-US" sz="4400" i="1" dirty="0"/>
              <a:t>Minority AIDS Initiative (MAI</a:t>
            </a:r>
            <a:r>
              <a:rPr lang="en-US" sz="4400" i="1" dirty="0" smtClean="0"/>
              <a:t>) Funding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ym typeface="Wingdings" panose="05000000000000000000" pitchFamily="2" charset="2"/>
              </a:rPr>
              <a:t>Part A Funding = Formula + Supplemental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Formula funds are based on the number of people living with HIV/AIDS (PLWH/A) in the TGA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Supplemental funds are awarded competitively based on demonstrated need and other selective criteria </a:t>
            </a:r>
            <a:endParaRPr lang="en-US" sz="2200" baseline="30000" dirty="0" smtClean="0">
              <a:sym typeface="Wingdings" panose="05000000000000000000" pitchFamily="2" charset="2"/>
            </a:endParaRP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Includes core medical and support services designed to </a:t>
            </a:r>
            <a:r>
              <a:rPr lang="en-US" sz="2200" dirty="0">
                <a:sym typeface="Wingdings" panose="05000000000000000000" pitchFamily="2" charset="2"/>
              </a:rPr>
              <a:t>improve access and reduce disparities in health </a:t>
            </a:r>
            <a:r>
              <a:rPr lang="en-US" sz="2200" dirty="0" smtClean="0">
                <a:sym typeface="Wingdings" panose="05000000000000000000" pitchFamily="2" charset="2"/>
              </a:rPr>
              <a:t>outcomes </a:t>
            </a:r>
            <a:r>
              <a:rPr lang="en-US" sz="2200" dirty="0">
                <a:sym typeface="Wingdings" panose="05000000000000000000" pitchFamily="2" charset="2"/>
              </a:rPr>
              <a:t>for PLWH/A 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400" b="1" dirty="0" smtClean="0">
                <a:sym typeface="Wingdings" panose="05000000000000000000" pitchFamily="2" charset="2"/>
              </a:rPr>
              <a:t>Core Medical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account for at least 75% of Part A funds allocated for services (without a waiver)</a:t>
            </a: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Support Services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be linked to the continuum of care and cannot exceed 25% of Part A funds allocated for services unless a waiver is obtained</a:t>
            </a:r>
          </a:p>
        </p:txBody>
      </p:sp>
    </p:spTree>
    <p:extLst>
      <p:ext uri="{BB962C8B-B14F-4D97-AF65-F5344CB8AC3E}">
        <p14:creationId xmlns:p14="http://schemas.microsoft.com/office/powerpoint/2010/main" val="2816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MAI Funding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Funding based on </a:t>
            </a:r>
            <a:r>
              <a:rPr lang="en-US" sz="2200" dirty="0" smtClean="0">
                <a:sym typeface="Wingdings" panose="05000000000000000000" pitchFamily="2" charset="2"/>
              </a:rPr>
              <a:t>distribution </a:t>
            </a:r>
            <a:r>
              <a:rPr lang="en-US" sz="2200" dirty="0">
                <a:sym typeface="Wingdings" panose="05000000000000000000" pitchFamily="2" charset="2"/>
              </a:rPr>
              <a:t>of PLWH/A among racial/ethnic minorities residing in the TGA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Supports services for minority populations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Data Sources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Utilization data collected using </a:t>
            </a:r>
            <a:r>
              <a:rPr lang="en-US" sz="2200" dirty="0">
                <a:sym typeface="Wingdings" panose="05000000000000000000" pitchFamily="2" charset="2"/>
              </a:rPr>
              <a:t>the </a:t>
            </a:r>
            <a:r>
              <a:rPr lang="en-US" sz="2200" i="1" dirty="0">
                <a:sym typeface="Wingdings" panose="05000000000000000000" pitchFamily="2" charset="2"/>
              </a:rPr>
              <a:t>Ryan White Information Services Enterprise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(RISE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  <a:r>
              <a:rPr lang="en-US" sz="2200" baseline="30000" dirty="0">
                <a:sym typeface="Wingdings" panose="05000000000000000000" pitchFamily="2" charset="2"/>
              </a:rPr>
              <a:t> </a:t>
            </a:r>
            <a:r>
              <a:rPr lang="en-US" sz="2200" baseline="30000" dirty="0" smtClean="0">
                <a:sym typeface="Wingdings" panose="05000000000000000000" pitchFamily="2" charset="2"/>
              </a:rPr>
              <a:t>6</a:t>
            </a:r>
            <a:r>
              <a:rPr lang="en-US" sz="2200" dirty="0" smtClean="0">
                <a:sym typeface="Wingdings" panose="05000000000000000000" pitchFamily="2" charset="2"/>
              </a:rPr>
              <a:t> database and </a:t>
            </a:r>
            <a:r>
              <a:rPr lang="en-US" sz="2200" dirty="0" err="1" smtClean="0">
                <a:sym typeface="Wingdings" panose="05000000000000000000" pitchFamily="2" charset="2"/>
              </a:rPr>
              <a:t>CAREWare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Clinical </a:t>
            </a:r>
            <a:r>
              <a:rPr lang="en-US" sz="2200" dirty="0" smtClean="0">
                <a:sym typeface="Wingdings" panose="05000000000000000000" pitchFamily="2" charset="2"/>
              </a:rPr>
              <a:t>and outcomes data collected using RISE, CAREWare, and the </a:t>
            </a:r>
            <a:r>
              <a:rPr lang="en-US" sz="2200" i="1" dirty="0" smtClean="0">
                <a:sym typeface="Wingdings" panose="05000000000000000000" pitchFamily="2" charset="2"/>
              </a:rPr>
              <a:t>Enhanced HIV/AIDS Reporting System</a:t>
            </a:r>
            <a:r>
              <a:rPr lang="en-US" sz="2200" dirty="0" smtClean="0">
                <a:sym typeface="Wingdings" panose="05000000000000000000" pitchFamily="2" charset="2"/>
              </a:rPr>
              <a:t> (eHARS) database</a:t>
            </a:r>
            <a:r>
              <a:rPr lang="en-US" sz="2200" baseline="30000" dirty="0" smtClean="0">
                <a:sym typeface="Wingdings" panose="05000000000000000000" pitchFamily="2" charset="2"/>
              </a:rPr>
              <a:t>7</a:t>
            </a:r>
            <a:endParaRPr lang="en-US" sz="2200" baseline="30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48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All Parts Spending in the Indianapolis </a:t>
            </a:r>
            <a:r>
              <a:rPr lang="en-US" sz="4400" i="1" dirty="0" smtClean="0"/>
              <a:t>TGA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29666</TotalTime>
  <Words>2838</Words>
  <Application>Microsoft Office PowerPoint</Application>
  <PresentationFormat>On-screen Show (4:3)</PresentationFormat>
  <Paragraphs>426</Paragraphs>
  <Slides>59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Clarity</vt:lpstr>
      <vt:lpstr>Worksheet</vt:lpstr>
      <vt:lpstr>Ryan White Part A &amp; Minority AIDS Initiative Service Utilization in the Indianapolis Transitional Grant Area: FY 2019-2020 </vt:lpstr>
      <vt:lpstr>Objective</vt:lpstr>
      <vt:lpstr>PowerPoint Presentation</vt:lpstr>
      <vt:lpstr>TGA Location &amp; Population</vt:lpstr>
      <vt:lpstr>TGA Population Center</vt:lpstr>
      <vt:lpstr>PowerPoint Presentation</vt:lpstr>
      <vt:lpstr>Overview of Part A and MAI Funding</vt:lpstr>
      <vt:lpstr>Overview of Part A and MAI Funding</vt:lpstr>
      <vt:lpstr>PowerPoint Presentation</vt:lpstr>
      <vt:lpstr>PowerPoint Presentation</vt:lpstr>
      <vt:lpstr>PowerPoint Presentation</vt:lpstr>
      <vt:lpstr>PowerPoint Presentation</vt:lpstr>
      <vt:lpstr>Part A/MAI Service Units/Clients Comparison: FY 2019-2020 vs. 2018-2019</vt:lpstr>
      <vt:lpstr>PowerPoint Presentation</vt:lpstr>
      <vt:lpstr>Part A/MAI Utilization: FY 2019-2020</vt:lpstr>
      <vt:lpstr>Part A/MAI Utilization: FY 2019-2020 vs. FY 2018-2019</vt:lpstr>
      <vt:lpstr>PowerPoint Presentation</vt:lpstr>
      <vt:lpstr>Utilization in FY 2019-2020 v. FY 2018-2019</vt:lpstr>
      <vt:lpstr>Utilization in FY 2019-2020 v. FY 2018-2019</vt:lpstr>
      <vt:lpstr>Utilization in FY 2019-2020 v. FY 2018-2019</vt:lpstr>
      <vt:lpstr>Utilization in FY 2019-2020 v. FY 2018-2019</vt:lpstr>
      <vt:lpstr>Early Intervention Services (EIS)</vt:lpstr>
      <vt:lpstr>Medical Case Management (Including Treatment Adherence)</vt:lpstr>
      <vt:lpstr>Outpatient Ambulatory/Primary Medical Care</vt:lpstr>
      <vt:lpstr>Mental Health Services</vt:lpstr>
      <vt:lpstr>Oral Health Care</vt:lpstr>
      <vt:lpstr>AIDS Pharmacy Assistance (Local)</vt:lpstr>
      <vt:lpstr>Health Insurance Premium &amp; Cost Sharing Assistance</vt:lpstr>
      <vt:lpstr>Substance Abuse Services - Outpatient</vt:lpstr>
      <vt:lpstr>Medical Nutrition Therapy</vt:lpstr>
      <vt:lpstr>PowerPoint Presentation</vt:lpstr>
      <vt:lpstr>Utilization in FY 2019-2020 v. FY 2018-2019</vt:lpstr>
      <vt:lpstr>Utilization in FY 2019-2020 v. FY 2018-2019</vt:lpstr>
      <vt:lpstr>Utilization in FY 2019-2020 v. FY 2018-2019</vt:lpstr>
      <vt:lpstr>Utilization in FY 2019-2020 v. FY 2018-2019</vt:lpstr>
      <vt:lpstr>Utilization in FY 2019-2020 v. FY 2018-2019</vt:lpstr>
      <vt:lpstr>Utilization in FY 2019-2020 v. FY 2018-2019</vt:lpstr>
      <vt:lpstr>Non-Medical Case Management</vt:lpstr>
      <vt:lpstr>Health Education/Risk Reduction (HE/RR)</vt:lpstr>
      <vt:lpstr>Emergency Financial: Food</vt:lpstr>
      <vt:lpstr>Medical Transportation Services</vt:lpstr>
      <vt:lpstr>Outreach Services</vt:lpstr>
      <vt:lpstr>Short Term Housing</vt:lpstr>
      <vt:lpstr>Emergency Financial: Utilities</vt:lpstr>
      <vt:lpstr>Legal Services</vt:lpstr>
      <vt:lpstr>Linguistic Services</vt:lpstr>
      <vt:lpstr>Emergency Financial: Pharmacy</vt:lpstr>
      <vt:lpstr>Substance Abuse Services – Residential</vt:lpstr>
      <vt:lpstr>Food Bank/Home delivered Meals</vt:lpstr>
      <vt:lpstr>PowerPoint Presentation</vt:lpstr>
      <vt:lpstr>Client Status and Time Enrolled</vt:lpstr>
      <vt:lpstr>Part A/MAI Clients by Gender</vt:lpstr>
      <vt:lpstr>Part A/MAI Clients by Current Age</vt:lpstr>
      <vt:lpstr>Part A/MAI Clients by Race/Ethnicity</vt:lpstr>
      <vt:lpstr>Part A/MAI Clients by County of Residence</vt:lpstr>
      <vt:lpstr>PowerPoint Presentation</vt:lpstr>
      <vt:lpstr>PowerPoint Presentation</vt:lpstr>
      <vt:lpstr>PowerPoint Presentation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Samir Parmar</cp:lastModifiedBy>
  <cp:revision>2288</cp:revision>
  <cp:lastPrinted>2015-06-30T17:33:16Z</cp:lastPrinted>
  <dcterms:created xsi:type="dcterms:W3CDTF">2013-05-01T21:28:56Z</dcterms:created>
  <dcterms:modified xsi:type="dcterms:W3CDTF">2020-06-04T18:38:16Z</dcterms:modified>
  <cp:contentStatus>In progress</cp:contentStatus>
</cp:coreProperties>
</file>