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charts/chart12.xml" ContentType="application/vnd.openxmlformats-officedocument.drawingml.chart+xml"/>
  <Override PartName="/ppt/theme/themeOverride2.xml" ContentType="application/vnd.openxmlformats-officedocument.themeOverride+xml"/>
  <Override PartName="/ppt/charts/chart13.xml" ContentType="application/vnd.openxmlformats-officedocument.drawingml.chart+xml"/>
  <Override PartName="/ppt/theme/themeOverride3.xml" ContentType="application/vnd.openxmlformats-officedocument.themeOverride+xml"/>
  <Override PartName="/ppt/charts/chart14.xml" ContentType="application/vnd.openxmlformats-officedocument.drawingml.chart+xml"/>
  <Override PartName="/ppt/theme/themeOverride4.xml" ContentType="application/vnd.openxmlformats-officedocument.themeOverr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1"/>
  </p:notesMasterIdLst>
  <p:handoutMasterIdLst>
    <p:handoutMasterId r:id="rId62"/>
  </p:handoutMasterIdLst>
  <p:sldIdLst>
    <p:sldId id="595" r:id="rId2"/>
    <p:sldId id="579" r:id="rId3"/>
    <p:sldId id="418" r:id="rId4"/>
    <p:sldId id="258" r:id="rId5"/>
    <p:sldId id="535" r:id="rId6"/>
    <p:sldId id="583" r:id="rId7"/>
    <p:sldId id="283" r:id="rId8"/>
    <p:sldId id="522" r:id="rId9"/>
    <p:sldId id="523" r:id="rId10"/>
    <p:sldId id="655" r:id="rId11"/>
    <p:sldId id="586" r:id="rId12"/>
    <p:sldId id="668" r:id="rId13"/>
    <p:sldId id="665" r:id="rId14"/>
    <p:sldId id="584" r:id="rId15"/>
    <p:sldId id="624" r:id="rId16"/>
    <p:sldId id="524" r:id="rId17"/>
    <p:sldId id="533" r:id="rId18"/>
    <p:sldId id="520" r:id="rId19"/>
    <p:sldId id="647" r:id="rId20"/>
    <p:sldId id="648" r:id="rId21"/>
    <p:sldId id="649" r:id="rId22"/>
    <p:sldId id="534" r:id="rId23"/>
    <p:sldId id="603" r:id="rId24"/>
    <p:sldId id="601" r:id="rId25"/>
    <p:sldId id="604" r:id="rId26"/>
    <p:sldId id="605" r:id="rId27"/>
    <p:sldId id="602" r:id="rId28"/>
    <p:sldId id="600" r:id="rId29"/>
    <p:sldId id="607" r:id="rId30"/>
    <p:sldId id="536" r:id="rId31"/>
    <p:sldId id="650" r:id="rId32"/>
    <p:sldId id="651" r:id="rId33"/>
    <p:sldId id="652" r:id="rId34"/>
    <p:sldId id="653" r:id="rId35"/>
    <p:sldId id="656" r:id="rId36"/>
    <p:sldId id="657" r:id="rId37"/>
    <p:sldId id="610" r:id="rId38"/>
    <p:sldId id="621" r:id="rId39"/>
    <p:sldId id="617" r:id="rId40"/>
    <p:sldId id="614" r:id="rId41"/>
    <p:sldId id="618" r:id="rId42"/>
    <p:sldId id="613" r:id="rId43"/>
    <p:sldId id="616" r:id="rId44"/>
    <p:sldId id="619" r:id="rId45"/>
    <p:sldId id="620" r:id="rId46"/>
    <p:sldId id="667" r:id="rId47"/>
    <p:sldId id="658" r:id="rId48"/>
    <p:sldId id="659" r:id="rId49"/>
    <p:sldId id="553" r:id="rId50"/>
    <p:sldId id="554" r:id="rId51"/>
    <p:sldId id="555" r:id="rId52"/>
    <p:sldId id="626" r:id="rId53"/>
    <p:sldId id="630" r:id="rId54"/>
    <p:sldId id="666" r:id="rId55"/>
    <p:sldId id="424" r:id="rId56"/>
    <p:sldId id="507" r:id="rId57"/>
    <p:sldId id="491" r:id="rId58"/>
    <p:sldId id="270" r:id="rId59"/>
    <p:sldId id="508" r:id="rId6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00"/>
    <a:srgbClr val="91BFDB"/>
    <a:srgbClr val="ABDDA4"/>
    <a:srgbClr val="3B953F"/>
    <a:srgbClr val="6A3D9A"/>
    <a:srgbClr val="236C99"/>
    <a:srgbClr val="2B83BA"/>
    <a:srgbClr val="D95F0E"/>
    <a:srgbClr val="FDAE61"/>
    <a:srgbClr val="D71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3" autoAdjust="0"/>
    <p:restoredTop sz="99466" autoAdjust="0"/>
  </p:normalViewPr>
  <p:slideViewPr>
    <p:cSldViewPr>
      <p:cViewPr varScale="1">
        <p:scale>
          <a:sx n="90" d="100"/>
          <a:sy n="90" d="100"/>
        </p:scale>
        <p:origin x="16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san1\S_drive\Epi\Data%20Requests\DR5217%20RWSP%20FY%2021-22%20Utilization%20Presentation\Graphics\DR5217%20Chart%20in%20Microsoft%20PowerPoin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san1\S_drive\Epi\Data%20Requests\DR5217%20RWSP%20FY%2021-22%20Utilization%20Presentation\Graphics\DR5217%20Chart%20in%20Microsoft%20PowerPoint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hsan1\S_drive\Epi\Data%20Requests\DR5217%20RWSP%20FY%2021-22%20Utilization%20Presentation\Graphics\DR5217%20Graphs_Demographics.xlsx" TargetMode="External"/><Relationship Id="rId1" Type="http://schemas.openxmlformats.org/officeDocument/2006/relationships/themeOverride" Target="../theme/themeOverride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hsan1\S_drive\Epi\Data%20Requests\DR5217%20RWSP%20FY%2021-22%20Utilization%20Presentation\Graphics\DR5217%20Graphs_Demographics.xlsx" TargetMode="External"/><Relationship Id="rId1" Type="http://schemas.openxmlformats.org/officeDocument/2006/relationships/themeOverride" Target="../theme/themeOverride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hsan1\S_drive\Epi\Data%20Requests\DR5217%20RWSP%20FY%2021-22%20Utilization%20Presentation\Graphics\DR5217%20Graphs_Demographics.xlsx" TargetMode="External"/><Relationship Id="rId1" Type="http://schemas.openxmlformats.org/officeDocument/2006/relationships/themeOverride" Target="../theme/themeOverride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hsan1\S_drive\Epi\Data%20Requests\DR5217%20RWSP%20FY%2021-22%20Utilization%20Presentation\Graphics\DR5217%20Graphs_Demographics.xlsx" TargetMode="External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san1\S_drive\Epi\Data%20Requests\DR5217%20RWSP%20FY%2021-22%20Utilization%20Presentation\Graphics\DR5217%20Chart%20in%20Microsoft%20PowerPoin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san1\S_drive\Epi\Data%20Requests\DR5217%20RWSP%20FY%2021-22%20Utilization%20Presentation\Graphics\DR5217%20Chart%20in%20Microsoft%20PowerPoin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san1\S_drive\Epi\Data%20Requests\DR5217%20RWSP%20FY%2021-22%20Utilization%20Presentation\Graphics\DR5217%20Chart%20in%20Microsoft%20PowerPoin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san1\S_drive\Epi\Data%20Requests\DR5217%20RWSP%20FY%2021-22%20Utilization%20Presentation\Graphics\DR5217%20Chart%20in%20Microsoft%20PowerPoin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san1\S_drive\Epi\Data%20Requests\DR5217%20RWSP%20FY%2021-22%20Utilization%20Presentation\Graphics\DR5217%20Chart%20in%20Microsoft%20PowerPoin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san1\S_drive\Epi\Data%20Requests\DR5217%20RWSP%20FY%2021-22%20Utilization%20Presentation\Graphics\DR5217%20Chart%20in%20Microsoft%20PowerPoin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san1\S_drive\Epi\Data%20Requests\DR5217%20RWSP%20FY%2021-22%20Utilization%20Presentation\Graphics\DR5217%20Chart%20in%20Microsoft%20PowerPoin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san1\S_drive\Epi\Data%20Requests\DR5217%20RWSP%20FY%2021-22%20Utilization%20Presentation\Graphics\DR5217%20Chart%20in%20Microsoft%20PowerPoi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2021-2022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Graphs!$A$3:$A$6</c:f>
              <c:strCache>
                <c:ptCount val="4"/>
                <c:pt idx="0">
                  <c:v>EIS</c:v>
                </c:pt>
                <c:pt idx="1">
                  <c:v>Medical Case Mgt</c:v>
                </c:pt>
                <c:pt idx="2">
                  <c:v>Out/Amb/Health Services</c:v>
                </c:pt>
                <c:pt idx="3">
                  <c:v>Mental Health Services</c:v>
                </c:pt>
              </c:strCache>
            </c:strRef>
          </c:cat>
          <c:val>
            <c:numRef>
              <c:f>Graphs!$B$3:$B$6</c:f>
              <c:numCache>
                <c:formatCode>#,##0</c:formatCode>
                <c:ptCount val="4"/>
                <c:pt idx="0">
                  <c:v>15147</c:v>
                </c:pt>
                <c:pt idx="1">
                  <c:v>2486</c:v>
                </c:pt>
                <c:pt idx="2">
                  <c:v>160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CC-4F26-A915-32A8C7C7A8BD}"/>
            </c:ext>
          </c:extLst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2020-2021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Graphs!$A$3:$A$6</c:f>
              <c:strCache>
                <c:ptCount val="4"/>
                <c:pt idx="0">
                  <c:v>EIS</c:v>
                </c:pt>
                <c:pt idx="1">
                  <c:v>Medical Case Mgt</c:v>
                </c:pt>
                <c:pt idx="2">
                  <c:v>Out/Amb/Health Services</c:v>
                </c:pt>
                <c:pt idx="3">
                  <c:v>Mental Health Services</c:v>
                </c:pt>
              </c:strCache>
            </c:strRef>
          </c:cat>
          <c:val>
            <c:numRef>
              <c:f>Graphs!$D$3:$D$6</c:f>
              <c:numCache>
                <c:formatCode>#,##0</c:formatCode>
                <c:ptCount val="4"/>
                <c:pt idx="0">
                  <c:v>9555</c:v>
                </c:pt>
                <c:pt idx="1">
                  <c:v>2368</c:v>
                </c:pt>
                <c:pt idx="2">
                  <c:v>136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CC-4F26-A915-32A8C7C7A8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99221248"/>
        <c:axId val="127460480"/>
      </c:barChart>
      <c:catAx>
        <c:axId val="799221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 spc="-100" baseline="0"/>
            </a:pPr>
            <a:endParaRPr lang="en-US"/>
          </a:p>
        </c:txPr>
        <c:crossAx val="127460480"/>
        <c:crosses val="autoZero"/>
        <c:auto val="1"/>
        <c:lblAlgn val="ctr"/>
        <c:lblOffset val="100"/>
        <c:noMultiLvlLbl val="0"/>
      </c:catAx>
      <c:valAx>
        <c:axId val="127460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Part A/MAI Clients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992212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65816856046547"/>
          <c:y val="5.3803114735380637E-2"/>
          <c:w val="0.82433705161854764"/>
          <c:h val="0.696981009570557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2021-2022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Graphs!$A$22:$A$24</c:f>
              <c:strCache>
                <c:ptCount val="3"/>
                <c:pt idx="0">
                  <c:v>Emergency $ Pharmacy</c:v>
                </c:pt>
                <c:pt idx="1">
                  <c:v>Substance Abuse - Residential</c:v>
                </c:pt>
                <c:pt idx="2">
                  <c:v>Food bank/home-delivered meals</c:v>
                </c:pt>
              </c:strCache>
            </c:strRef>
          </c:cat>
          <c:val>
            <c:numRef>
              <c:f>Graphs!$C$22:$C$24</c:f>
              <c:numCache>
                <c:formatCode>#,##0</c:formatCode>
                <c:ptCount val="3"/>
                <c:pt idx="0" formatCode="General">
                  <c:v>11</c:v>
                </c:pt>
                <c:pt idx="1">
                  <c:v>332</c:v>
                </c:pt>
                <c:pt idx="2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4D-4CED-A6BF-83604CCAB5FB}"/>
            </c:ext>
          </c:extLst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2020-2021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Graphs!$A$22:$A$24</c:f>
              <c:strCache>
                <c:ptCount val="3"/>
                <c:pt idx="0">
                  <c:v>Emergency $ Pharmacy</c:v>
                </c:pt>
                <c:pt idx="1">
                  <c:v>Substance Abuse - Residential</c:v>
                </c:pt>
                <c:pt idx="2">
                  <c:v>Food bank/home-delivered meals</c:v>
                </c:pt>
              </c:strCache>
            </c:strRef>
          </c:cat>
          <c:val>
            <c:numRef>
              <c:f>Graphs!$E$22:$E$24</c:f>
              <c:numCache>
                <c:formatCode>#,##0</c:formatCode>
                <c:ptCount val="3"/>
                <c:pt idx="0" formatCode="General">
                  <c:v>13</c:v>
                </c:pt>
                <c:pt idx="1">
                  <c:v>840</c:v>
                </c:pt>
                <c:pt idx="2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4D-4CED-A6BF-83604CCAB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00357376"/>
        <c:axId val="800223744"/>
      </c:barChart>
      <c:catAx>
        <c:axId val="800357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2000" b="1" spc="-100" baseline="0"/>
            </a:pPr>
            <a:endParaRPr lang="en-US"/>
          </a:p>
        </c:txPr>
        <c:crossAx val="800223744"/>
        <c:crosses val="autoZero"/>
        <c:auto val="1"/>
        <c:lblAlgn val="ctr"/>
        <c:lblOffset val="100"/>
        <c:noMultiLvlLbl val="0"/>
      </c:catAx>
      <c:valAx>
        <c:axId val="800223744"/>
        <c:scaling>
          <c:orientation val="minMax"/>
        </c:scaling>
        <c:delete val="0"/>
        <c:axPos val="l"/>
        <c:majorGridlines/>
        <c:title>
          <c:tx>
            <c:rich>
              <a:bodyPr rot="-5400000" vert="horz" anchor="t" anchorCtr="0"/>
              <a:lstStyle/>
              <a:p>
                <a:pPr>
                  <a:defRPr b="1"/>
                </a:pPr>
                <a:r>
                  <a:rPr lang="en-US" b="1"/>
                  <a:t>Unitss of Service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8003573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607448979602992"/>
          <c:y val="0.88931865745176697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522005772005766"/>
          <c:y val="0.28796897546897549"/>
          <c:w val="0.40234487734487734"/>
          <c:h val="0.6705747955747956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0799675760369119"/>
                  <c:y val="-0.1180939726268011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Male
71.9% (N=2,018)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8F9-4229-B294-628A9665EB78}"/>
                </c:ext>
              </c:extLst>
            </c:dLbl>
            <c:dLbl>
              <c:idx val="1"/>
              <c:layout>
                <c:manualLayout>
                  <c:x val="-9.5125765529308834E-2"/>
                  <c:y val="9.380285797608632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Female
25.6%</a:t>
                    </a:r>
                  </a:p>
                  <a:p>
                    <a:r>
                      <a:rPr lang="en-US" b="1" dirty="0"/>
                      <a:t>(N=717)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8F9-4229-B294-628A9665EB78}"/>
                </c:ext>
              </c:extLst>
            </c:dLbl>
            <c:dLbl>
              <c:idx val="2"/>
              <c:layout>
                <c:manualLayout>
                  <c:x val="3.2761037377468299E-2"/>
                  <c:y val="-6.802156359242975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Transgender
2.5% (N=70)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22422455571509"/>
                      <c:h val="0.2478485783986684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58F9-4229-B294-628A9665EB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Sheet1!$K$18:$K$20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Transgender</c:v>
                </c:pt>
              </c:strCache>
            </c:strRef>
          </c:cat>
          <c:val>
            <c:numRef>
              <c:f>Sheet1!$M$18:$M$20</c:f>
              <c:numCache>
                <c:formatCode>0.00%</c:formatCode>
                <c:ptCount val="3"/>
                <c:pt idx="0">
                  <c:v>0.71942959001782536</c:v>
                </c:pt>
                <c:pt idx="1">
                  <c:v>0.25561497326203209</c:v>
                </c:pt>
                <c:pt idx="2">
                  <c:v>2.4955436720142603E-2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F9-4229-B294-628A9665EB7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-5.4448955599300089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N=33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F23-4293-A075-FEA06B5B334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000" b="1" dirty="0"/>
                      <a:t>N=119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F23-4293-A075-FEA06B5B334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000" b="1" dirty="0"/>
                      <a:t>N=634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F23-4293-A075-FEA06B5B334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2000" b="1" dirty="0"/>
                      <a:t>N=652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F23-4293-A075-FEA06B5B334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2000" b="1" dirty="0"/>
                      <a:t>N=630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F23-4293-A075-FEA06B5B334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2000" b="1" dirty="0"/>
                      <a:t>N=561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F23-4293-A075-FEA06B5B334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2000" b="1" dirty="0"/>
                      <a:t>N=176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F23-4293-A075-FEA06B5B33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Sheet1!$A$93:$A$99</c:f>
              <c:strCache>
                <c:ptCount val="7"/>
                <c:pt idx="0">
                  <c:v>&lt;18</c:v>
                </c:pt>
                <c:pt idx="1">
                  <c:v>18-24 years</c:v>
                </c:pt>
                <c:pt idx="2">
                  <c:v>25-34 years</c:v>
                </c:pt>
                <c:pt idx="3">
                  <c:v>35-44 years</c:v>
                </c:pt>
                <c:pt idx="4">
                  <c:v>45-54 years</c:v>
                </c:pt>
                <c:pt idx="5">
                  <c:v>55-64 years</c:v>
                </c:pt>
                <c:pt idx="6">
                  <c:v>65+ years</c:v>
                </c:pt>
              </c:strCache>
            </c:strRef>
          </c:cat>
          <c:val>
            <c:numRef>
              <c:f>Sheet1!$C$93:$C$99</c:f>
              <c:numCache>
                <c:formatCode>0.00%</c:formatCode>
                <c:ptCount val="7"/>
                <c:pt idx="0">
                  <c:v>1.1764705882352941E-2</c:v>
                </c:pt>
                <c:pt idx="1">
                  <c:v>4.2424242424242427E-2</c:v>
                </c:pt>
                <c:pt idx="2">
                  <c:v>0.22602495543672013</c:v>
                </c:pt>
                <c:pt idx="3">
                  <c:v>0.23244206773618539</c:v>
                </c:pt>
                <c:pt idx="4">
                  <c:v>0.22459893048128343</c:v>
                </c:pt>
                <c:pt idx="5">
                  <c:v>0.2</c:v>
                </c:pt>
                <c:pt idx="6">
                  <c:v>6.2745098039215685E-2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F23-4293-A075-FEA06B5B33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1301179392"/>
        <c:axId val="1315126592"/>
      </c:barChart>
      <c:catAx>
        <c:axId val="1301179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sz="2400" b="1" dirty="0"/>
                  <a:t>Current Age (Yrs.)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15126592"/>
        <c:crosses val="autoZero"/>
        <c:auto val="1"/>
        <c:lblAlgn val="ctr"/>
        <c:lblOffset val="100"/>
        <c:noMultiLvlLbl val="0"/>
      </c:catAx>
      <c:valAx>
        <c:axId val="13151265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1"/>
                </a:pPr>
                <a:r>
                  <a:rPr lang="en-US" sz="2400" b="1" dirty="0"/>
                  <a:t>Percent of Part A/MAI Clients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13011793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b="1" dirty="0"/>
                      <a:t>N=1,537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B3A-4449-BD2E-BBEBEB270F4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000" b="1" dirty="0"/>
                      <a:t>N=812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B3A-4449-BD2E-BBEBEB270F4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000" b="1" dirty="0"/>
                      <a:t>N=296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B3A-4449-BD2E-BBEBEB270F43}"/>
                </c:ext>
              </c:extLst>
            </c:dLbl>
            <c:dLbl>
              <c:idx val="3"/>
              <c:layout>
                <c:manualLayout>
                  <c:x val="0"/>
                  <c:y val="-6.6971865785295362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N=103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B3A-4449-BD2E-BBEBEB270F43}"/>
                </c:ext>
              </c:extLst>
            </c:dLbl>
            <c:dLbl>
              <c:idx val="4"/>
              <c:layout>
                <c:manualLayout>
                  <c:x val="0"/>
                  <c:y val="-6.5644745795664428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N=57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B3A-4449-BD2E-BBEBEB270F4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2000" b="1" dirty="0"/>
                      <a:t>N=408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B3A-4449-BD2E-BBEBEB270F4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2000" b="1" dirty="0"/>
                      <a:t>N=111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B3A-4449-BD2E-BBEBEB270F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Sheet1!$H$2:$H$6</c:f>
              <c:strCache>
                <c:ptCount val="5"/>
                <c:pt idx="0">
                  <c:v>Black, Non-Hispanic</c:v>
                </c:pt>
                <c:pt idx="1">
                  <c:v>Whit, Non_Hispanic</c:v>
                </c:pt>
                <c:pt idx="2">
                  <c:v>Hispanic/Latino</c:v>
                </c:pt>
                <c:pt idx="3">
                  <c:v>Asian/Pacific Islander</c:v>
                </c:pt>
                <c:pt idx="4">
                  <c:v>Other/Unknown</c:v>
                </c:pt>
              </c:strCache>
            </c:strRef>
          </c:cat>
          <c:val>
            <c:numRef>
              <c:f>Sheet1!$G$2:$G$6</c:f>
              <c:numCache>
                <c:formatCode>0.00%</c:formatCode>
                <c:ptCount val="5"/>
                <c:pt idx="0">
                  <c:v>0.54795008912655974</c:v>
                </c:pt>
                <c:pt idx="1">
                  <c:v>0.2894830659536542</c:v>
                </c:pt>
                <c:pt idx="2">
                  <c:v>0.10552584670231729</c:v>
                </c:pt>
                <c:pt idx="3">
                  <c:v>3.6720142602495544E-2</c:v>
                </c:pt>
                <c:pt idx="4">
                  <c:v>2.0320855614973262E-2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B3A-4449-BD2E-BBEBEB270F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1315314688"/>
        <c:axId val="1315124288"/>
      </c:barChart>
      <c:catAx>
        <c:axId val="1315314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sz="2400" b="1" dirty="0"/>
                  <a:t>Race/Ethnicity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15124288"/>
        <c:crosses val="autoZero"/>
        <c:auto val="1"/>
        <c:lblAlgn val="ctr"/>
        <c:lblOffset val="100"/>
        <c:noMultiLvlLbl val="0"/>
      </c:catAx>
      <c:valAx>
        <c:axId val="13151242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1"/>
                </a:pPr>
                <a:r>
                  <a:rPr lang="en-US" sz="2400" b="1" dirty="0"/>
                  <a:t>Percent of Part A/MAI Clients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1315314688"/>
        <c:crosses val="autoZero"/>
        <c:crossBetween val="between"/>
        <c:maj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750270500257541"/>
          <c:y val="4.134032895777643E-2"/>
          <c:w val="0.84941715562699471"/>
          <c:h val="0.5225972935492994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b="1" dirty="0"/>
                      <a:t>N=</a:t>
                    </a:r>
                  </a:p>
                  <a:p>
                    <a:r>
                      <a:rPr lang="en-US" sz="2000" b="1" dirty="0"/>
                      <a:t>1,501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3B5-4598-ABAA-66C48BBBFFD4}"/>
                </c:ext>
              </c:extLst>
            </c:dLbl>
            <c:dLbl>
              <c:idx val="1"/>
              <c:layout>
                <c:manualLayout>
                  <c:x val="4.9413859843846254E-2"/>
                  <c:y val="-0.19126730573103551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N=1,011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3B5-4598-ABAA-66C48BBBFFD4}"/>
                </c:ext>
              </c:extLst>
            </c:dLbl>
            <c:dLbl>
              <c:idx val="2"/>
              <c:layout>
                <c:manualLayout>
                  <c:x val="-1.1443691493019076E-7"/>
                  <c:y val="-6.5147142870813537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N=80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3B5-4598-ABAA-66C48BBBFFD4}"/>
                </c:ext>
              </c:extLst>
            </c:dLbl>
            <c:dLbl>
              <c:idx val="3"/>
              <c:layout>
                <c:manualLayout>
                  <c:x val="2.9066976378732024E-3"/>
                  <c:y val="-4.0271398411589568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N=38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3B5-4598-ABAA-66C48BBBFFD4}"/>
                </c:ext>
              </c:extLst>
            </c:dLbl>
            <c:dLbl>
              <c:idx val="4"/>
              <c:layout>
                <c:manualLayout>
                  <c:x val="0"/>
                  <c:y val="-4.9572680729723602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N=64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3B5-4598-ABAA-66C48BBBFFD4}"/>
                </c:ext>
              </c:extLst>
            </c:dLbl>
            <c:dLbl>
              <c:idx val="5"/>
              <c:layout>
                <c:manualLayout>
                  <c:x val="0"/>
                  <c:y val="-5.2333041703120538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N=61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3B5-4598-ABAA-66C48BBBFFD4}"/>
                </c:ext>
              </c:extLst>
            </c:dLbl>
            <c:dLbl>
              <c:idx val="6"/>
              <c:layout>
                <c:manualLayout>
                  <c:x val="-1.4619883040935672E-3"/>
                  <c:y val="-3.6299896407353455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N=37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33B5-4598-ABAA-66C48BBBFFD4}"/>
                </c:ext>
              </c:extLst>
            </c:dLbl>
            <c:dLbl>
              <c:idx val="7"/>
              <c:layout>
                <c:manualLayout>
                  <c:x val="-1.4533488189366545E-3"/>
                  <c:y val="-5.050727371605662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&lt;</a:t>
                    </a:r>
                    <a:r>
                      <a:rPr lang="en-US" baseline="0"/>
                      <a:t> 5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3B5-4598-ABAA-66C48BBBFFD4}"/>
                </c:ext>
              </c:extLst>
            </c:dLbl>
            <c:dLbl>
              <c:idx val="8"/>
              <c:layout>
                <c:manualLayout>
                  <c:x val="0"/>
                  <c:y val="-6.421259216471873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N=</a:t>
                    </a:r>
                    <a:r>
                      <a:rPr lang="en-US" baseline="0"/>
                      <a:t> 9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33B5-4598-ABAA-66C48BBBFF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Sheet1!$C$2:$C$10</c:f>
              <c:strCache>
                <c:ptCount val="9"/>
                <c:pt idx="0">
                  <c:v>MSM</c:v>
                </c:pt>
                <c:pt idx="1">
                  <c:v>Hetero. Contact</c:v>
                </c:pt>
                <c:pt idx="2">
                  <c:v>Not specified</c:v>
                </c:pt>
                <c:pt idx="3">
                  <c:v>MSM and IDU</c:v>
                </c:pt>
                <c:pt idx="4">
                  <c:v>IDU</c:v>
                </c:pt>
                <c:pt idx="5">
                  <c:v>Perinatal exposure</c:v>
                </c:pt>
                <c:pt idx="6">
                  <c:v>Transfusion</c:v>
                </c:pt>
                <c:pt idx="7">
                  <c:v>Hemophilia</c:v>
                </c:pt>
                <c:pt idx="8">
                  <c:v>Other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0.53511586452762927</c:v>
                </c:pt>
                <c:pt idx="1">
                  <c:v>0.360427807486631</c:v>
                </c:pt>
                <c:pt idx="2">
                  <c:v>2.8520499108734401E-2</c:v>
                </c:pt>
                <c:pt idx="3">
                  <c:v>1.3547237076648842E-2</c:v>
                </c:pt>
                <c:pt idx="4">
                  <c:v>2.2816399286987522E-2</c:v>
                </c:pt>
                <c:pt idx="5">
                  <c:v>2.1746880570409983E-2</c:v>
                </c:pt>
                <c:pt idx="6">
                  <c:v>1.3190730837789662E-2</c:v>
                </c:pt>
                <c:pt idx="7">
                  <c:v>1.4260249554367201E-3</c:v>
                </c:pt>
                <c:pt idx="8">
                  <c:v>3.2085561497326204E-3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3B5-4598-ABAA-66C48BBBFFD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1301177344"/>
        <c:axId val="1321119680"/>
      </c:barChart>
      <c:catAx>
        <c:axId val="1301177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sz="2400" b="1" dirty="0"/>
                  <a:t>HIV Exposure Category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21119680"/>
        <c:crosses val="autoZero"/>
        <c:auto val="1"/>
        <c:lblAlgn val="ctr"/>
        <c:lblOffset val="100"/>
        <c:noMultiLvlLbl val="0"/>
      </c:catAx>
      <c:valAx>
        <c:axId val="13211196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1"/>
                </a:pPr>
                <a:r>
                  <a:rPr lang="en-US" sz="2400" b="1" dirty="0"/>
                  <a:t>Percent of Part A/MAI Clients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13011773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11798514400269"/>
          <c:y val="3.8255811392110088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2021-2022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Graphs!$A$3:$A$6</c:f>
              <c:strCache>
                <c:ptCount val="4"/>
                <c:pt idx="0">
                  <c:v>EIS</c:v>
                </c:pt>
                <c:pt idx="1">
                  <c:v>Medical Case Mgt</c:v>
                </c:pt>
                <c:pt idx="2">
                  <c:v>Out/Amb/Health Services</c:v>
                </c:pt>
                <c:pt idx="3">
                  <c:v>Mental Health Services</c:v>
                </c:pt>
              </c:strCache>
            </c:strRef>
          </c:cat>
          <c:val>
            <c:numRef>
              <c:f>Graphs!$C$3:$C$6</c:f>
              <c:numCache>
                <c:formatCode>#,##0</c:formatCode>
                <c:ptCount val="4"/>
                <c:pt idx="0">
                  <c:v>17159</c:v>
                </c:pt>
                <c:pt idx="1">
                  <c:v>6640</c:v>
                </c:pt>
                <c:pt idx="2">
                  <c:v>2030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E1-452C-8EEA-24F92ED9E111}"/>
            </c:ext>
          </c:extLst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2020-2021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Graphs!$A$3:$A$6</c:f>
              <c:strCache>
                <c:ptCount val="4"/>
                <c:pt idx="0">
                  <c:v>EIS</c:v>
                </c:pt>
                <c:pt idx="1">
                  <c:v>Medical Case Mgt</c:v>
                </c:pt>
                <c:pt idx="2">
                  <c:v>Out/Amb/Health Services</c:v>
                </c:pt>
                <c:pt idx="3">
                  <c:v>Mental Health Services</c:v>
                </c:pt>
              </c:strCache>
            </c:strRef>
          </c:cat>
          <c:val>
            <c:numRef>
              <c:f>Graphs!$E$3:$E$6</c:f>
              <c:numCache>
                <c:formatCode>#,##0</c:formatCode>
                <c:ptCount val="4"/>
                <c:pt idx="0">
                  <c:v>11023</c:v>
                </c:pt>
                <c:pt idx="1">
                  <c:v>8644</c:v>
                </c:pt>
                <c:pt idx="2">
                  <c:v>595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E1-452C-8EEA-24F92ED9E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99223296"/>
        <c:axId val="127461632"/>
      </c:barChart>
      <c:catAx>
        <c:axId val="799223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 spc="-100" baseline="0"/>
            </a:pPr>
            <a:endParaRPr lang="en-US"/>
          </a:p>
        </c:txPr>
        <c:crossAx val="127461632"/>
        <c:crosses val="autoZero"/>
        <c:auto val="1"/>
        <c:lblAlgn val="ctr"/>
        <c:lblOffset val="100"/>
        <c:noMultiLvlLbl val="0"/>
      </c:catAx>
      <c:valAx>
        <c:axId val="1274616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Unitss of Service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992232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96598982142206"/>
          <c:y val="0.89641730492693517"/>
          <c:w val="0.82301825758622282"/>
          <c:h val="5.9411052494693029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2021-2022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Graphs!$A$7:$A$11</c:f>
              <c:strCache>
                <c:ptCount val="5"/>
                <c:pt idx="0">
                  <c:v>Oral Health Care</c:v>
                </c:pt>
                <c:pt idx="1">
                  <c:v>AIDS Pharmaceutical Assistance (Local)</c:v>
                </c:pt>
                <c:pt idx="2">
                  <c:v>Health Insurance</c:v>
                </c:pt>
                <c:pt idx="3">
                  <c:v>Substance Abuse - Outpatient</c:v>
                </c:pt>
                <c:pt idx="4">
                  <c:v>Medical Nutrition Therapy</c:v>
                </c:pt>
              </c:strCache>
            </c:strRef>
          </c:cat>
          <c:val>
            <c:numRef>
              <c:f>Graphs!$B$7:$B$11</c:f>
              <c:numCache>
                <c:formatCode>#,##0</c:formatCode>
                <c:ptCount val="5"/>
                <c:pt idx="0">
                  <c:v>67</c:v>
                </c:pt>
                <c:pt idx="1">
                  <c:v>10</c:v>
                </c:pt>
                <c:pt idx="2">
                  <c:v>6</c:v>
                </c:pt>
                <c:pt idx="3">
                  <c:v>0</c:v>
                </c:pt>
                <c:pt idx="4">
                  <c:v>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4E-417E-8345-A11807C6B2DF}"/>
            </c:ext>
          </c:extLst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2020-2021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Graphs!$A$7:$A$11</c:f>
              <c:strCache>
                <c:ptCount val="5"/>
                <c:pt idx="0">
                  <c:v>Oral Health Care</c:v>
                </c:pt>
                <c:pt idx="1">
                  <c:v>AIDS Pharmaceutical Assistance (Local)</c:v>
                </c:pt>
                <c:pt idx="2">
                  <c:v>Health Insurance</c:v>
                </c:pt>
                <c:pt idx="3">
                  <c:v>Substance Abuse - Outpatient</c:v>
                </c:pt>
                <c:pt idx="4">
                  <c:v>Medical Nutrition Therapy</c:v>
                </c:pt>
              </c:strCache>
            </c:strRef>
          </c:cat>
          <c:val>
            <c:numRef>
              <c:f>Graphs!$D$7:$D$11</c:f>
              <c:numCache>
                <c:formatCode>#,##0</c:formatCode>
                <c:ptCount val="5"/>
                <c:pt idx="0">
                  <c:v>47</c:v>
                </c:pt>
                <c:pt idx="1">
                  <c:v>6</c:v>
                </c:pt>
                <c:pt idx="2">
                  <c:v>12</c:v>
                </c:pt>
                <c:pt idx="3">
                  <c:v>0</c:v>
                </c:pt>
                <c:pt idx="4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4E-417E-8345-A11807C6B2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00354304"/>
        <c:axId val="127463936"/>
      </c:barChart>
      <c:catAx>
        <c:axId val="800354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700" b="1" spc="-100" baseline="0"/>
            </a:pPr>
            <a:endParaRPr lang="en-US"/>
          </a:p>
        </c:txPr>
        <c:crossAx val="127463936"/>
        <c:crosses val="autoZero"/>
        <c:auto val="1"/>
        <c:lblAlgn val="ctr"/>
        <c:lblOffset val="100"/>
        <c:noMultiLvlLbl val="0"/>
      </c:catAx>
      <c:valAx>
        <c:axId val="1274639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Part A/MAI Clients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00354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786215867753373"/>
          <c:y val="0.92341113610798653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93437234979929"/>
          <c:y val="3.0565877417220475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2021-2022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Graphs!$A$7:$A$11</c:f>
              <c:strCache>
                <c:ptCount val="5"/>
                <c:pt idx="0">
                  <c:v>Oral Health Care</c:v>
                </c:pt>
                <c:pt idx="1">
                  <c:v>AIDS Pharmaceutical Assistance (Local)</c:v>
                </c:pt>
                <c:pt idx="2">
                  <c:v>Health Insurance</c:v>
                </c:pt>
                <c:pt idx="3">
                  <c:v>Substance Abuse - Outpatient</c:v>
                </c:pt>
                <c:pt idx="4">
                  <c:v>Medical Nutrition Therapy</c:v>
                </c:pt>
              </c:strCache>
            </c:strRef>
          </c:cat>
          <c:val>
            <c:numRef>
              <c:f>Graphs!$C$7:$C$11</c:f>
              <c:numCache>
                <c:formatCode>#,##0</c:formatCode>
                <c:ptCount val="5"/>
                <c:pt idx="0">
                  <c:v>189</c:v>
                </c:pt>
                <c:pt idx="1">
                  <c:v>9</c:v>
                </c:pt>
                <c:pt idx="2">
                  <c:v>9</c:v>
                </c:pt>
                <c:pt idx="3">
                  <c:v>0</c:v>
                </c:pt>
                <c:pt idx="4">
                  <c:v>2248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ED-42DB-A89D-FD1AC942FA6F}"/>
            </c:ext>
          </c:extLst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2020-2021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Graphs!$A$7:$A$11</c:f>
              <c:strCache>
                <c:ptCount val="5"/>
                <c:pt idx="0">
                  <c:v>Oral Health Care</c:v>
                </c:pt>
                <c:pt idx="1">
                  <c:v>AIDS Pharmaceutical Assistance (Local)</c:v>
                </c:pt>
                <c:pt idx="2">
                  <c:v>Health Insurance</c:v>
                </c:pt>
                <c:pt idx="3">
                  <c:v>Substance Abuse - Outpatient</c:v>
                </c:pt>
                <c:pt idx="4">
                  <c:v>Medical Nutrition Therapy</c:v>
                </c:pt>
              </c:strCache>
            </c:strRef>
          </c:cat>
          <c:val>
            <c:numRef>
              <c:f>Graphs!$E$7:$E$11</c:f>
              <c:numCache>
                <c:formatCode>#,##0</c:formatCode>
                <c:ptCount val="5"/>
                <c:pt idx="0">
                  <c:v>113</c:v>
                </c:pt>
                <c:pt idx="1">
                  <c:v>9</c:v>
                </c:pt>
                <c:pt idx="2">
                  <c:v>19</c:v>
                </c:pt>
                <c:pt idx="3">
                  <c:v>0</c:v>
                </c:pt>
                <c:pt idx="4">
                  <c:v>1083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ED-42DB-A89D-FD1AC942F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00354816"/>
        <c:axId val="127466240"/>
      </c:barChart>
      <c:catAx>
        <c:axId val="800354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700" b="1" spc="-100" baseline="0"/>
            </a:pPr>
            <a:endParaRPr lang="en-US"/>
          </a:p>
        </c:txPr>
        <c:crossAx val="127466240"/>
        <c:crosses val="autoZero"/>
        <c:auto val="1"/>
        <c:lblAlgn val="ctr"/>
        <c:lblOffset val="100"/>
        <c:noMultiLvlLbl val="0"/>
      </c:catAx>
      <c:valAx>
        <c:axId val="1274662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Unitss of Service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800354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775212805735588"/>
          <c:y val="0.94082401786814307"/>
          <c:w val="0.82301825758622282"/>
          <c:h val="5.6688419455560669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1299922405057"/>
          <c:y val="4.015463205656598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2021-2022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Graphs!$A$12:$A$16</c:f>
              <c:strCache>
                <c:ptCount val="5"/>
                <c:pt idx="0">
                  <c:v>Non-Med Case Mgt</c:v>
                </c:pt>
                <c:pt idx="1">
                  <c:v>HE/RR</c:v>
                </c:pt>
                <c:pt idx="2">
                  <c:v>Emergency $ Food</c:v>
                </c:pt>
                <c:pt idx="3">
                  <c:v>Medical Transport</c:v>
                </c:pt>
                <c:pt idx="4">
                  <c:v>Outreach Services</c:v>
                </c:pt>
              </c:strCache>
            </c:strRef>
          </c:cat>
          <c:val>
            <c:numRef>
              <c:f>Graphs!$B$12:$B$16</c:f>
              <c:numCache>
                <c:formatCode>#,##0</c:formatCode>
                <c:ptCount val="5"/>
                <c:pt idx="0">
                  <c:v>2183</c:v>
                </c:pt>
                <c:pt idx="1">
                  <c:v>499</c:v>
                </c:pt>
                <c:pt idx="2">
                  <c:v>959</c:v>
                </c:pt>
                <c:pt idx="3">
                  <c:v>425</c:v>
                </c:pt>
                <c:pt idx="4">
                  <c:v>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60-40BD-96E8-65D6E6AA8332}"/>
            </c:ext>
          </c:extLst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2020-2021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Graphs!$A$12:$A$16</c:f>
              <c:strCache>
                <c:ptCount val="5"/>
                <c:pt idx="0">
                  <c:v>Non-Med Case Mgt</c:v>
                </c:pt>
                <c:pt idx="1">
                  <c:v>HE/RR</c:v>
                </c:pt>
                <c:pt idx="2">
                  <c:v>Emergency $ Food</c:v>
                </c:pt>
                <c:pt idx="3">
                  <c:v>Medical Transport</c:v>
                </c:pt>
                <c:pt idx="4">
                  <c:v>Outreach Services</c:v>
                </c:pt>
              </c:strCache>
            </c:strRef>
          </c:cat>
          <c:val>
            <c:numRef>
              <c:f>Graphs!$D$12:$D$16</c:f>
              <c:numCache>
                <c:formatCode>#,##0</c:formatCode>
                <c:ptCount val="5"/>
                <c:pt idx="0">
                  <c:v>2179</c:v>
                </c:pt>
                <c:pt idx="1">
                  <c:v>218</c:v>
                </c:pt>
                <c:pt idx="2">
                  <c:v>630</c:v>
                </c:pt>
                <c:pt idx="3">
                  <c:v>323</c:v>
                </c:pt>
                <c:pt idx="4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60-40BD-96E8-65D6E6AA83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00355328"/>
        <c:axId val="800081024"/>
      </c:barChart>
      <c:catAx>
        <c:axId val="800355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800081024"/>
        <c:crosses val="autoZero"/>
        <c:auto val="1"/>
        <c:lblAlgn val="ctr"/>
        <c:lblOffset val="100"/>
        <c:noMultiLvlLbl val="0"/>
      </c:catAx>
      <c:valAx>
        <c:axId val="800081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Part A/MAI Clients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8003553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779765137116481"/>
          <c:y val="0.88483885139354124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2021-2022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Graphs!$A$12:$A$16</c:f>
              <c:strCache>
                <c:ptCount val="5"/>
                <c:pt idx="0">
                  <c:v>Non-Med Case Mgt</c:v>
                </c:pt>
                <c:pt idx="1">
                  <c:v>HE/RR</c:v>
                </c:pt>
                <c:pt idx="2">
                  <c:v>Emergency $ Food</c:v>
                </c:pt>
                <c:pt idx="3">
                  <c:v>Medical Transport</c:v>
                </c:pt>
                <c:pt idx="4">
                  <c:v>Outreach Services</c:v>
                </c:pt>
              </c:strCache>
            </c:strRef>
          </c:cat>
          <c:val>
            <c:numRef>
              <c:f>Graphs!$C$12:$C$16</c:f>
              <c:numCache>
                <c:formatCode>#,##0</c:formatCode>
                <c:ptCount val="5"/>
                <c:pt idx="0">
                  <c:v>9248</c:v>
                </c:pt>
                <c:pt idx="1">
                  <c:v>499</c:v>
                </c:pt>
                <c:pt idx="2">
                  <c:v>2620</c:v>
                </c:pt>
                <c:pt idx="3">
                  <c:v>2312</c:v>
                </c:pt>
                <c:pt idx="4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4E-409A-B7F1-4343E7A3D6D4}"/>
            </c:ext>
          </c:extLst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2020-2021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Graphs!$A$12:$A$16</c:f>
              <c:strCache>
                <c:ptCount val="5"/>
                <c:pt idx="0">
                  <c:v>Non-Med Case Mgt</c:v>
                </c:pt>
                <c:pt idx="1">
                  <c:v>HE/RR</c:v>
                </c:pt>
                <c:pt idx="2">
                  <c:v>Emergency $ Food</c:v>
                </c:pt>
                <c:pt idx="3">
                  <c:v>Medical Transport</c:v>
                </c:pt>
                <c:pt idx="4">
                  <c:v>Outreach Services</c:v>
                </c:pt>
              </c:strCache>
            </c:strRef>
          </c:cat>
          <c:val>
            <c:numRef>
              <c:f>Graphs!$E$12:$E$16</c:f>
              <c:numCache>
                <c:formatCode>#,##0</c:formatCode>
                <c:ptCount val="5"/>
                <c:pt idx="0">
                  <c:v>10382</c:v>
                </c:pt>
                <c:pt idx="1">
                  <c:v>218</c:v>
                </c:pt>
                <c:pt idx="2">
                  <c:v>1792</c:v>
                </c:pt>
                <c:pt idx="3">
                  <c:v>1400</c:v>
                </c:pt>
                <c:pt idx="4">
                  <c:v>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4E-409A-B7F1-4343E7A3D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00355840"/>
        <c:axId val="800083328"/>
      </c:barChart>
      <c:catAx>
        <c:axId val="800355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800083328"/>
        <c:crosses val="autoZero"/>
        <c:auto val="1"/>
        <c:lblAlgn val="ctr"/>
        <c:lblOffset val="100"/>
        <c:noMultiLvlLbl val="0"/>
      </c:catAx>
      <c:valAx>
        <c:axId val="8000833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Units of Service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800355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37707309080982"/>
          <c:y val="0.87780943961657254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53097356731494"/>
          <c:y val="4.4669357324727321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2021-2022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Graphs!$A$17:$A$21</c:f>
              <c:strCache>
                <c:ptCount val="5"/>
                <c:pt idx="0">
                  <c:v>Emergency $ Housing</c:v>
                </c:pt>
                <c:pt idx="1">
                  <c:v>Emergency $ Utilities</c:v>
                </c:pt>
                <c:pt idx="2">
                  <c:v>Legal</c:v>
                </c:pt>
                <c:pt idx="3">
                  <c:v>Linguistic</c:v>
                </c:pt>
                <c:pt idx="4">
                  <c:v>Psycho- social</c:v>
                </c:pt>
              </c:strCache>
            </c:strRef>
          </c:cat>
          <c:val>
            <c:numRef>
              <c:f>Graphs!$B$17:$B$21</c:f>
              <c:numCache>
                <c:formatCode>#,##0</c:formatCode>
                <c:ptCount val="5"/>
                <c:pt idx="0">
                  <c:v>128</c:v>
                </c:pt>
                <c:pt idx="1">
                  <c:v>143</c:v>
                </c:pt>
                <c:pt idx="2">
                  <c:v>1</c:v>
                </c:pt>
                <c:pt idx="3">
                  <c:v>37</c:v>
                </c:pt>
                <c:pt idx="4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0C-4489-BD06-65D9E894E5D3}"/>
            </c:ext>
          </c:extLst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2020-2021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Graphs!$A$17:$A$21</c:f>
              <c:strCache>
                <c:ptCount val="5"/>
                <c:pt idx="0">
                  <c:v>Emergency $ Housing</c:v>
                </c:pt>
                <c:pt idx="1">
                  <c:v>Emergency $ Utilities</c:v>
                </c:pt>
                <c:pt idx="2">
                  <c:v>Legal</c:v>
                </c:pt>
                <c:pt idx="3">
                  <c:v>Linguistic</c:v>
                </c:pt>
                <c:pt idx="4">
                  <c:v>Psycho- social</c:v>
                </c:pt>
              </c:strCache>
            </c:strRef>
          </c:cat>
          <c:val>
            <c:numRef>
              <c:f>Graphs!$D$17:$D$21</c:f>
              <c:numCache>
                <c:formatCode>#,##0</c:formatCode>
                <c:ptCount val="5"/>
                <c:pt idx="0">
                  <c:v>89</c:v>
                </c:pt>
                <c:pt idx="1">
                  <c:v>67</c:v>
                </c:pt>
                <c:pt idx="2">
                  <c:v>0</c:v>
                </c:pt>
                <c:pt idx="3">
                  <c:v>35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0C-4489-BD06-65D9E894E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00356352"/>
        <c:axId val="800085632"/>
      </c:barChart>
      <c:catAx>
        <c:axId val="80035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100" b="1" spc="-100" baseline="0"/>
            </a:pPr>
            <a:endParaRPr lang="en-US"/>
          </a:p>
        </c:txPr>
        <c:crossAx val="800085632"/>
        <c:crosses val="autoZero"/>
        <c:auto val="1"/>
        <c:lblAlgn val="ctr"/>
        <c:lblOffset val="100"/>
        <c:noMultiLvlLbl val="0"/>
      </c:catAx>
      <c:valAx>
        <c:axId val="8000856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Part A/MAI Clients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800356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3853751177252508E-2"/>
          <c:y val="0.86453920801798745"/>
          <c:w val="0.86358255052672528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2021-2022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Graphs!$A$17:$A$21</c:f>
              <c:strCache>
                <c:ptCount val="5"/>
                <c:pt idx="0">
                  <c:v>Emergency $ Housing</c:v>
                </c:pt>
                <c:pt idx="1">
                  <c:v>Emergency $ Utilities</c:v>
                </c:pt>
                <c:pt idx="2">
                  <c:v>Legal</c:v>
                </c:pt>
                <c:pt idx="3">
                  <c:v>Linguistic</c:v>
                </c:pt>
                <c:pt idx="4">
                  <c:v>Psycho- social</c:v>
                </c:pt>
              </c:strCache>
            </c:strRef>
          </c:cat>
          <c:val>
            <c:numRef>
              <c:f>Graphs!$C$17:$C$21</c:f>
              <c:numCache>
                <c:formatCode>#,##0</c:formatCode>
                <c:ptCount val="5"/>
                <c:pt idx="0">
                  <c:v>181</c:v>
                </c:pt>
                <c:pt idx="1">
                  <c:v>229</c:v>
                </c:pt>
                <c:pt idx="2">
                  <c:v>0.75</c:v>
                </c:pt>
                <c:pt idx="3">
                  <c:v>126</c:v>
                </c:pt>
                <c:pt idx="4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C8-4FA5-8C8C-509981BFB061}"/>
            </c:ext>
          </c:extLst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2020-2021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Graphs!$A$17:$A$21</c:f>
              <c:strCache>
                <c:ptCount val="5"/>
                <c:pt idx="0">
                  <c:v>Emergency $ Housing</c:v>
                </c:pt>
                <c:pt idx="1">
                  <c:v>Emergency $ Utilities</c:v>
                </c:pt>
                <c:pt idx="2">
                  <c:v>Legal</c:v>
                </c:pt>
                <c:pt idx="3">
                  <c:v>Linguistic</c:v>
                </c:pt>
                <c:pt idx="4">
                  <c:v>Psycho- social</c:v>
                </c:pt>
              </c:strCache>
            </c:strRef>
          </c:cat>
          <c:val>
            <c:numRef>
              <c:f>Graphs!$E$17:$E$21</c:f>
              <c:numCache>
                <c:formatCode>#,##0</c:formatCode>
                <c:ptCount val="5"/>
                <c:pt idx="0">
                  <c:v>109</c:v>
                </c:pt>
                <c:pt idx="1">
                  <c:v>93</c:v>
                </c:pt>
                <c:pt idx="2">
                  <c:v>0</c:v>
                </c:pt>
                <c:pt idx="3">
                  <c:v>69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C8-4FA5-8C8C-509981BFB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00356864"/>
        <c:axId val="800219136"/>
      </c:barChart>
      <c:catAx>
        <c:axId val="800356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800219136"/>
        <c:crosses val="autoZero"/>
        <c:auto val="1"/>
        <c:lblAlgn val="ctr"/>
        <c:lblOffset val="100"/>
        <c:noMultiLvlLbl val="0"/>
      </c:catAx>
      <c:valAx>
        <c:axId val="8002191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Units of Service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8003568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797996822854415"/>
          <c:y val="0.88491793861384338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45316051649459"/>
          <c:y val="5.3803114735380637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2021-2022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Graphs!$A$22:$A$24</c:f>
              <c:strCache>
                <c:ptCount val="3"/>
                <c:pt idx="0">
                  <c:v>Emergency $ Pharmacy</c:v>
                </c:pt>
                <c:pt idx="1">
                  <c:v>Substance Abuse - Residential</c:v>
                </c:pt>
                <c:pt idx="2">
                  <c:v>Food bank/home-delivered meals</c:v>
                </c:pt>
              </c:strCache>
            </c:strRef>
          </c:cat>
          <c:val>
            <c:numRef>
              <c:f>Graphs!$B$22:$B$24</c:f>
              <c:numCache>
                <c:formatCode>General</c:formatCode>
                <c:ptCount val="3"/>
                <c:pt idx="0">
                  <c:v>8</c:v>
                </c:pt>
                <c:pt idx="1">
                  <c:v>10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47-4F96-BF3E-C4F37AB501FA}"/>
            </c:ext>
          </c:extLst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2020-2021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Graphs!$A$22:$A$24</c:f>
              <c:strCache>
                <c:ptCount val="3"/>
                <c:pt idx="0">
                  <c:v>Emergency $ Pharmacy</c:v>
                </c:pt>
                <c:pt idx="1">
                  <c:v>Substance Abuse - Residential</c:v>
                </c:pt>
                <c:pt idx="2">
                  <c:v>Food bank/home-delivered meals</c:v>
                </c:pt>
              </c:strCache>
            </c:strRef>
          </c:cat>
          <c:val>
            <c:numRef>
              <c:f>Graphs!$D$22:$D$24</c:f>
              <c:numCache>
                <c:formatCode>General</c:formatCode>
                <c:ptCount val="3"/>
                <c:pt idx="0">
                  <c:v>11</c:v>
                </c:pt>
                <c:pt idx="1">
                  <c:v>9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47-4F96-BF3E-C4F37AB501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7562240"/>
        <c:axId val="800221440"/>
      </c:barChart>
      <c:catAx>
        <c:axId val="127562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2000" b="1" spc="-100" baseline="0"/>
            </a:pPr>
            <a:endParaRPr lang="en-US"/>
          </a:p>
        </c:txPr>
        <c:crossAx val="800221440"/>
        <c:crosses val="autoZero"/>
        <c:auto val="1"/>
        <c:lblAlgn val="ctr"/>
        <c:lblOffset val="100"/>
        <c:noMultiLvlLbl val="0"/>
      </c:catAx>
      <c:valAx>
        <c:axId val="8002214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Part A/MAI Clients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275622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218797915274732"/>
          <c:y val="0.92341101857953145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9CA38-0F3C-4F61-A2E7-C49130CB5388}" type="datetimeFigureOut">
              <a:rPr lang="en-US" smtClean="0"/>
              <a:t>06/02/2022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F3C85-9EDA-4049-9E8F-4C689C15D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60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A1A4B-8F69-458A-A877-68F16D7BDAC5}" type="datetimeFigureOut">
              <a:rPr lang="en-US" smtClean="0"/>
              <a:t>06/02/2022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20F27-2F21-4355-A6F4-E93C0E94E2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0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1,761,042 to 1,979,981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6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and service units per client 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32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36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61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43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51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46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8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Graphs updated to reflect correct NMCM</a:t>
            </a:r>
            <a:r>
              <a:rPr lang="en-US" baseline="0" dirty="0"/>
              <a:t> service 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3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and service units per client 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03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7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82% of TGA population is most</a:t>
            </a:r>
            <a:r>
              <a:rPr lang="en-US" baseline="0" dirty="0"/>
              <a:t> recent estimate </a:t>
            </a:r>
            <a:r>
              <a:rPr lang="en-US" b="0" baseline="0" dirty="0"/>
              <a:t>(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1,623,354/</a:t>
            </a:r>
            <a:r>
              <a:rPr lang="en-US" dirty="0"/>
              <a:t>1,979,981)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49% reside inside Indianapolis city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limits 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969,462/1,979,981)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57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5492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007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88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545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900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86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913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380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822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57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41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have an</a:t>
            </a:r>
            <a:r>
              <a:rPr lang="en-US" baseline="0" dirty="0"/>
              <a:t> active client status?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811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Migrating</a:t>
            </a:r>
            <a:r>
              <a:rPr lang="en-US" baseline="0" dirty="0"/>
              <a:t> to new </a:t>
            </a:r>
            <a:r>
              <a:rPr lang="en-US" baseline="0"/>
              <a:t>data 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28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 for Part C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Outpatient Ambulatory category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above includes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Outpatient Ambulatory - Vision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66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This slide has been added by request</a:t>
            </a:r>
            <a:endParaRPr lang="en-US" dirty="0"/>
          </a:p>
          <a:p>
            <a:r>
              <a:rPr lang="en-US" dirty="0"/>
              <a:t>Core services in</a:t>
            </a:r>
            <a:r>
              <a:rPr lang="en-US" baseline="0" dirty="0"/>
              <a:t> red tone and supportive services in blue tone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03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63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03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Graphs updated to reflect</a:t>
            </a:r>
            <a:r>
              <a:rPr lang="en-US" baseline="0" dirty="0"/>
              <a:t> correct MCM service 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9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4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F5F64D2-A25F-418F-A820-CDB75AA5F6A9}" type="datetimeFigureOut">
              <a:rPr lang="en-US" smtClean="0"/>
              <a:t>06/02/2022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ryanwhiteindy.org/" TargetMode="Externa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hab.hrsa.gov/abouthab/parta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" y="5105400"/>
            <a:ext cx="2743200" cy="1738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/>
          <a:stretch/>
        </p:blipFill>
        <p:spPr>
          <a:xfrm>
            <a:off x="6324600" y="5486400"/>
            <a:ext cx="2743200" cy="1294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8686800" cy="2438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cap="none" dirty="0">
                <a:solidFill>
                  <a:schemeClr val="tx1"/>
                </a:solidFill>
              </a:rPr>
              <a:t>Ryan White Part A &amp; Minority AIDS Initiative Service Utilization in the Indianapolis Transitional Grant Area: FY 2021-2022</a:t>
            </a:r>
            <a:br>
              <a:rPr lang="en-US" sz="4000" cap="none" dirty="0">
                <a:solidFill>
                  <a:schemeClr val="tx1"/>
                </a:solidFill>
              </a:rPr>
            </a:br>
            <a:endParaRPr lang="en-US" sz="2700" cap="none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52700" y="3657600"/>
            <a:ext cx="4038600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2200" cap="none" dirty="0">
                <a:solidFill>
                  <a:schemeClr val="tx1"/>
                </a:solidFill>
              </a:rPr>
              <a:t>June 2, 2022</a:t>
            </a:r>
            <a:endParaRPr lang="en-US" sz="1800" cap="none" dirty="0">
              <a:solidFill>
                <a:schemeClr val="tx1"/>
              </a:solidFill>
            </a:endParaRPr>
          </a:p>
          <a:p>
            <a:pPr algn="ctr"/>
            <a:r>
              <a:rPr lang="en-US" sz="2200" cap="none" dirty="0">
                <a:solidFill>
                  <a:schemeClr val="tx1"/>
                </a:solidFill>
              </a:rPr>
              <a:t>Maguette Diop, MD-MPH</a:t>
            </a:r>
          </a:p>
          <a:p>
            <a:pPr algn="ctr"/>
            <a:endParaRPr lang="en-US" sz="1800" cap="none" dirty="0">
              <a:solidFill>
                <a:schemeClr val="tx1"/>
              </a:solidFill>
            </a:endParaRPr>
          </a:p>
          <a:p>
            <a:pPr algn="ctr"/>
            <a:r>
              <a:rPr lang="en-US" sz="1800" u="sng" cap="none" dirty="0">
                <a:solidFill>
                  <a:schemeClr val="tx1"/>
                </a:solidFill>
              </a:rPr>
              <a:t>MDiop@MarionHealth.org</a:t>
            </a:r>
          </a:p>
          <a:p>
            <a:pPr algn="ctr"/>
            <a:endParaRPr lang="en-US" sz="27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05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718691"/>
              </p:ext>
            </p:extLst>
          </p:nvPr>
        </p:nvGraphicFramePr>
        <p:xfrm>
          <a:off x="76200" y="243681"/>
          <a:ext cx="8604250" cy="637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037249" imgH="6735906" progId="Excel.Sheet.12">
                  <p:embed/>
                </p:oleObj>
              </mc:Choice>
              <mc:Fallback>
                <p:oleObj name="Worksheet" r:id="rId3" imgW="9037249" imgH="6735906" progId="Excel.Sheet.12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243681"/>
                        <a:ext cx="8604250" cy="6370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9465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098201"/>
              </p:ext>
            </p:extLst>
          </p:nvPr>
        </p:nvGraphicFramePr>
        <p:xfrm>
          <a:off x="0" y="228600"/>
          <a:ext cx="88138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464253" imgH="3703320" progId="Excel.Sheet.12">
                  <p:embed/>
                </p:oleObj>
              </mc:Choice>
              <mc:Fallback>
                <p:oleObj name="Worksheet" r:id="rId3" imgW="9464253" imgH="37033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28600"/>
                        <a:ext cx="8813800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822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235AFB-5F1C-80C6-79EB-E55321F0A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8763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73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Autofit/>
          </a:bodyPr>
          <a:lstStyle/>
          <a:p>
            <a:r>
              <a:rPr lang="en-US" sz="3200" dirty="0"/>
              <a:t>Part A/MAI Service Units/Clients Comparison: FY 2021-2022 vs. 2020-2021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279607"/>
              </p:ext>
            </p:extLst>
          </p:nvPr>
        </p:nvGraphicFramePr>
        <p:xfrm>
          <a:off x="152399" y="1447800"/>
          <a:ext cx="8839201" cy="5181605"/>
        </p:xfrm>
        <a:graphic>
          <a:graphicData uri="http://schemas.openxmlformats.org/drawingml/2006/table">
            <a:tbl>
              <a:tblPr/>
              <a:tblGrid>
                <a:gridCol w="3323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3848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Service Type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 2021-2022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 2020-2021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9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 of Clients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 of Services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 of Clients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 of Services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15,147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17,159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11,023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Medical Case Mgt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Out/Amb/Health Services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Mental Health Services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Oral Health Care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AIDS Pharmaceutical Assistance (Local)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Health Insurance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Substance Abuse - Outpatient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Medical Nutrition Therapy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Non-Med Case Mgt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HE/RR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4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Emergency $ Food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4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Medical Transport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4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Outreach Services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4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Emergency $ Housing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4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Emergency $ Utilities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4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4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Linguistic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4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Psycho- social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4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Emergency $ Pharmacy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4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Substance Abuse - Residential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38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Food bank/home-delivered meals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4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Summary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44,234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36,591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062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Part A and MAI Service Utilization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2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Part A/MAI Utilization: FY 2021-2022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During FY 2021-2022: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2,805 unique Ryan White enrolled clients utilized </a:t>
            </a:r>
            <a:r>
              <a:rPr lang="en-US" sz="2200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26,576 units of service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number of clients above does not include </a:t>
            </a:r>
            <a:r>
              <a:rPr lang="en-US" sz="2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individuals receiving testing or HE/RR services</a:t>
            </a: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number of services above </a:t>
            </a:r>
            <a:r>
              <a:rPr lang="en-US" sz="2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exclude </a:t>
            </a: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17,159</a:t>
            </a:r>
            <a:r>
              <a:rPr lang="en-US" sz="2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EIS tests administered, and 499 HE/RR services delivered</a:t>
            </a:r>
          </a:p>
          <a:p>
            <a:pPr marR="0" lvl="1" indent="0"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</a:tabLst>
            </a:pP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Core Medical accounted for 64% of Part A/MAI service units and 65.9% of dollars spent at an average cost of $94.9 per unit</a:t>
            </a: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Support Services accounted for 36% of Part A/MAI service units and 34.1% of dollars spent at an average cost of $87.3 per unit</a:t>
            </a:r>
          </a:p>
        </p:txBody>
      </p:sp>
    </p:spTree>
    <p:extLst>
      <p:ext uri="{BB962C8B-B14F-4D97-AF65-F5344CB8AC3E}">
        <p14:creationId xmlns:p14="http://schemas.microsoft.com/office/powerpoint/2010/main" val="2200408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Part A/MAI Utilization: FY 2021-2022 vs. FY 2020-2021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The number of clients decreased during FY </a:t>
            </a:r>
            <a:r>
              <a:rPr lang="en-US" sz="2600" dirty="0"/>
              <a:t>2021-2022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The number of services utilized increased during FY </a:t>
            </a:r>
            <a:r>
              <a:rPr lang="en-US" sz="2600" dirty="0"/>
              <a:t>2021-2022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The number of non-EIS services utilized and the cost per client increased during FY </a:t>
            </a:r>
            <a:r>
              <a:rPr lang="en-US" sz="2600" dirty="0"/>
              <a:t>2021-2022</a:t>
            </a:r>
            <a:endParaRPr lang="en-US" sz="2600" dirty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Number of clients decreased by 3.5% (2,805 v. 2,908)</a:t>
            </a: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Number of EIS tests increased by 55.7% (17,159 v. 11,023)</a:t>
            </a: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Units of non-EIS service increased by 3.9% (26,576 v. 25,567)</a:t>
            </a: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Cost per client increased by 15.9% ($1,454 v. $1,254)</a:t>
            </a:r>
          </a:p>
        </p:txBody>
      </p:sp>
    </p:spTree>
    <p:extLst>
      <p:ext uri="{BB962C8B-B14F-4D97-AF65-F5344CB8AC3E}">
        <p14:creationId xmlns:p14="http://schemas.microsoft.com/office/powerpoint/2010/main" val="3154278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Utilization of Core Medical Services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64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2021-2022 v. FY 2020-2021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604186"/>
              </p:ext>
            </p:extLst>
          </p:nvPr>
        </p:nvGraphicFramePr>
        <p:xfrm>
          <a:off x="152400" y="1676400"/>
          <a:ext cx="8610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9280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2021-2022 v. FY 2020-2021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919934"/>
              </p:ext>
            </p:extLst>
          </p:nvPr>
        </p:nvGraphicFramePr>
        <p:xfrm>
          <a:off x="-76200" y="1828800"/>
          <a:ext cx="9131531" cy="5175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44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990600"/>
          </a:xfrm>
        </p:spPr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To provide the Ryan White Planning Council with information necessary for FY 2023-2024 priority setting and allocation</a:t>
            </a:r>
          </a:p>
        </p:txBody>
      </p:sp>
    </p:spTree>
    <p:extLst>
      <p:ext uri="{BB962C8B-B14F-4D97-AF65-F5344CB8AC3E}">
        <p14:creationId xmlns:p14="http://schemas.microsoft.com/office/powerpoint/2010/main" val="3264856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2021-2022 v. FY 2020-2021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620802"/>
              </p:ext>
            </p:extLst>
          </p:nvPr>
        </p:nvGraphicFramePr>
        <p:xfrm>
          <a:off x="304800" y="1524000"/>
          <a:ext cx="8686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105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2020-2021 v. FY 2019-2020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282127"/>
              </p:ext>
            </p:extLst>
          </p:nvPr>
        </p:nvGraphicFramePr>
        <p:xfrm>
          <a:off x="76200" y="1524000"/>
          <a:ext cx="8769383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3883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Early Intervention Services (EIS)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38.8% of Part A/MAI services utilized and 30.1%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15,147 clients, an increase of 58.5% from FY20 (N=9,555</a:t>
            </a:r>
            <a:r>
              <a:rPr lang="en-US" sz="2200" dirty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 1.0 service unit per client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$81 per client, a decrease of 22.9% from FY20 ($105)</a:t>
            </a:r>
          </a:p>
        </p:txBody>
      </p:sp>
    </p:spTree>
    <p:extLst>
      <p:ext uri="{BB962C8B-B14F-4D97-AF65-F5344CB8AC3E}">
        <p14:creationId xmlns:p14="http://schemas.microsoft.com/office/powerpoint/2010/main" val="434265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Medical Case Management (Including Treatment Adherence)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15% of Part A/MAI services utilized and 23.4%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2,486 clients, an increase of 5% from FY20 (N=2,368</a:t>
            </a:r>
            <a:r>
              <a:rPr lang="en-US" sz="2200" dirty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2.7 service units per client, a decrease of 27% from FY20 (N=3.7)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$383.9 per client, a decrease of 27.5% from FY20 ($529.4)</a:t>
            </a:r>
          </a:p>
        </p:txBody>
      </p:sp>
    </p:spTree>
    <p:extLst>
      <p:ext uri="{BB962C8B-B14F-4D97-AF65-F5344CB8AC3E}">
        <p14:creationId xmlns:p14="http://schemas.microsoft.com/office/powerpoint/2010/main" val="2976534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Outpatient /Ambulatory Health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4.6% of Part A/MAI services utilized and 9.5%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160 clients, an increase of 17.6% from FY20 (N=136</a:t>
            </a:r>
            <a:r>
              <a:rPr lang="en-US" sz="2200" dirty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12.7 service units per client, an increase of 188.6% from FY20 (N=4.4)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$2,406.9 per client, an increase of 148.4% from FY20 ($969.1)</a:t>
            </a:r>
          </a:p>
        </p:txBody>
      </p:sp>
    </p:spTree>
    <p:extLst>
      <p:ext uri="{BB962C8B-B14F-4D97-AF65-F5344CB8AC3E}">
        <p14:creationId xmlns:p14="http://schemas.microsoft.com/office/powerpoint/2010/main" val="2171386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Mental Health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0.01% of Part A/MAI services utilized and 0.01%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3 clients, the same as for FY20 (N=3</a:t>
            </a:r>
            <a:r>
              <a:rPr lang="en-US" sz="2200" dirty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1 service unit per client, a decrease of 50% from FY20 (N=2)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$200 per client, a decrease of 53.5% from FY20 ($430.33)</a:t>
            </a:r>
          </a:p>
        </p:txBody>
      </p:sp>
    </p:spTree>
    <p:extLst>
      <p:ext uri="{BB962C8B-B14F-4D97-AF65-F5344CB8AC3E}">
        <p14:creationId xmlns:p14="http://schemas.microsoft.com/office/powerpoint/2010/main" val="960840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Oral Health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0.43% of Part A/MAI services utilized and 0.8%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67 clients, an increase of 42.6% from FY20 (N=47</a:t>
            </a:r>
            <a:r>
              <a:rPr lang="en-US" sz="2200" dirty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2.8 service units per client, an increase of 16.7% from FY20 (N=2.4) 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$496.8 per client, a decrease of 11% from FY20 ($558)</a:t>
            </a:r>
          </a:p>
        </p:txBody>
      </p:sp>
    </p:spTree>
    <p:extLst>
      <p:ext uri="{BB962C8B-B14F-4D97-AF65-F5344CB8AC3E}">
        <p14:creationId xmlns:p14="http://schemas.microsoft.com/office/powerpoint/2010/main" val="3673382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AIDS Pharmaceutical Assistance (Local)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0.02% of Part A/MAI services utilized and 0.53%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10 clients, an increase of 66.7% from FY20 (N=6</a:t>
            </a:r>
            <a:r>
              <a:rPr lang="en-US" sz="2200" dirty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0.9 service units per client, a decrease of 40% from FY20 (N=1.5)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$2,152.7 per client, a decrease of 41.5% from FY20 ($3,682)</a:t>
            </a:r>
          </a:p>
        </p:txBody>
      </p:sp>
    </p:spTree>
    <p:extLst>
      <p:ext uri="{BB962C8B-B14F-4D97-AF65-F5344CB8AC3E}">
        <p14:creationId xmlns:p14="http://schemas.microsoft.com/office/powerpoint/2010/main" val="2416225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Health Insurance Premium &amp; Cost Sharing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0.02% of Part A/MAI services utilized and 0.54%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6 clients, a decrease of 50% from FY20 (N=12</a:t>
            </a:r>
            <a:r>
              <a:rPr lang="en-US" sz="2200" dirty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1.5 service units per client, a decrease of 6.3% of from FY20 (N=1.6)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$3640 per client, a decrease of 4.5% from FY20 ($3,810)</a:t>
            </a:r>
          </a:p>
        </p:txBody>
      </p:sp>
    </p:spTree>
    <p:extLst>
      <p:ext uri="{BB962C8B-B14F-4D97-AF65-F5344CB8AC3E}">
        <p14:creationId xmlns:p14="http://schemas.microsoft.com/office/powerpoint/2010/main" val="2855889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Medical Nutrition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5.1% of Part A/MAI services utilized and 1.02%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238 clients, an increase of 21.4% from FY20 (N=196)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9.4 service units per client, an increase of 70.9% from FY20 (N=5.5)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$175.3 per client, an increase of 2.2% from FY20 ($171.6)</a:t>
            </a:r>
          </a:p>
        </p:txBody>
      </p:sp>
    </p:spTree>
    <p:extLst>
      <p:ext uri="{BB962C8B-B14F-4D97-AF65-F5344CB8AC3E}">
        <p14:creationId xmlns:p14="http://schemas.microsoft.com/office/powerpoint/2010/main" val="162049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The Indianapolis Transitional Grant Area (TGA)</a:t>
            </a:r>
            <a:endParaRPr lang="en-US" sz="4400" i="1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86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Utilization of Support Services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78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2021-2022 v. FY 2020-2021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020230"/>
              </p:ext>
            </p:extLst>
          </p:nvPr>
        </p:nvGraphicFramePr>
        <p:xfrm>
          <a:off x="-19050" y="1533525"/>
          <a:ext cx="8839200" cy="559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992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91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2021-2022 v. FY 2020-2021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969827"/>
              </p:ext>
            </p:extLst>
          </p:nvPr>
        </p:nvGraphicFramePr>
        <p:xfrm>
          <a:off x="92479" y="1524000"/>
          <a:ext cx="9051521" cy="5569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2615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2021-2022 v. FY 2020-2021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717526"/>
              </p:ext>
            </p:extLst>
          </p:nvPr>
        </p:nvGraphicFramePr>
        <p:xfrm>
          <a:off x="0" y="1600200"/>
          <a:ext cx="9079403" cy="560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7945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90525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2021-2022 v. FY 2020-2021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37552"/>
              </p:ext>
            </p:extLst>
          </p:nvPr>
        </p:nvGraphicFramePr>
        <p:xfrm>
          <a:off x="0" y="1447800"/>
          <a:ext cx="8610600" cy="560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7882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2021-2022 v. FY 2020-2021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400098"/>
              </p:ext>
            </p:extLst>
          </p:nvPr>
        </p:nvGraphicFramePr>
        <p:xfrm>
          <a:off x="42194" y="1371600"/>
          <a:ext cx="9059611" cy="558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55224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2020-2021 v. FY 2019-2020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369924"/>
              </p:ext>
            </p:extLst>
          </p:nvPr>
        </p:nvGraphicFramePr>
        <p:xfrm>
          <a:off x="-77592" y="1447800"/>
          <a:ext cx="9146783" cy="558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856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Non-Medical Case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20.9% of Part A/MAI services utilized and 19.8%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2,183 clients, an increase of  0.2% from FY20 (N=2,179)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4.2 service units per client, a decrease of 12.5% from FY20 (N=4.8)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$369.3 per client, a decrease of 2.2% from FY20 ($377.5)</a:t>
            </a:r>
          </a:p>
        </p:txBody>
      </p:sp>
    </p:spTree>
    <p:extLst>
      <p:ext uri="{BB962C8B-B14F-4D97-AF65-F5344CB8AC3E}">
        <p14:creationId xmlns:p14="http://schemas.microsoft.com/office/powerpoint/2010/main" val="40175948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Health Education/Risk Reduction (HE/RR)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1.13% of Part A/MAI services utilized and 2.2%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499 clients, an increase of 128.9% from FY20 (N=218)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1 service unit per client, the same as for FY20 (N=1)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$179.5 per client, a decrease of  70.3% from FY20 ($604.2)</a:t>
            </a:r>
          </a:p>
        </p:txBody>
      </p:sp>
    </p:spTree>
    <p:extLst>
      <p:ext uri="{BB962C8B-B14F-4D97-AF65-F5344CB8AC3E}">
        <p14:creationId xmlns:p14="http://schemas.microsoft.com/office/powerpoint/2010/main" val="40292671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Emergency Financial: Food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5.9% of Part A/MAI services utilized and 3.4%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959 clients, an increase of 52.2% from FY20 (N=630)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2.7 service units per client, a decrease of 3.6% from FY20 (2.8)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$146.2 per client, an increase of  78.3% from FY20 ($82)</a:t>
            </a:r>
          </a:p>
        </p:txBody>
      </p:sp>
    </p:spTree>
    <p:extLst>
      <p:ext uri="{BB962C8B-B14F-4D97-AF65-F5344CB8AC3E}">
        <p14:creationId xmlns:p14="http://schemas.microsoft.com/office/powerpoint/2010/main" val="378718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 b="2595"/>
          <a:stretch/>
        </p:blipFill>
        <p:spPr bwMode="auto">
          <a:xfrm>
            <a:off x="868680" y="1219200"/>
            <a:ext cx="7970520" cy="555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TGA Location &amp;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4953000"/>
            <a:ext cx="4800600" cy="1752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Ten Central Indiana counties with a 2021 estimated population of </a:t>
            </a:r>
            <a:r>
              <a:rPr lang="en-US" b="1" dirty="0">
                <a:solidFill>
                  <a:srgbClr val="C00000"/>
                </a:solidFill>
              </a:rPr>
              <a:t>1.97 million</a:t>
            </a:r>
            <a:r>
              <a:rPr lang="en-US" baseline="30000" dirty="0"/>
              <a:t>1</a:t>
            </a:r>
            <a:r>
              <a:rPr lang="en-US" dirty="0"/>
              <a:t> (12.4% increase since 2010)</a:t>
            </a:r>
            <a:r>
              <a:rPr lang="en-US" baseline="30000" dirty="0"/>
              <a:t>2,</a:t>
            </a:r>
            <a:r>
              <a:rPr lang="en-US" sz="800" baseline="30000" dirty="0"/>
              <a:t> </a:t>
            </a:r>
            <a:r>
              <a:rPr lang="en-US" baseline="30000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125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Medical Transportation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5.2% of Part A/MAI services utilized and 0.92%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425 clients, an increase of 31.6% from FY20 (N=323)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5.4 service units per client, an increase of 25.6% from FY20 (N=4.3)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$88.6 per client, an increase of 72.7% from FY20 ($51.3)</a:t>
            </a:r>
          </a:p>
        </p:txBody>
      </p:sp>
    </p:spTree>
    <p:extLst>
      <p:ext uri="{BB962C8B-B14F-4D97-AF65-F5344CB8AC3E}">
        <p14:creationId xmlns:p14="http://schemas.microsoft.com/office/powerpoint/2010/main" val="8902657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Outreach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0.7% of Part A/MAI services utilized and 1.2%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261 clients, an increase of 81.3% from FY20 (N=144)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1.1 service units per client, a decrease of 15.4% from FY20 (N=1.3)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$181 per client, an increase of 211.5% from FY20 ($58.1)</a:t>
            </a:r>
          </a:p>
        </p:txBody>
      </p:sp>
    </p:spTree>
    <p:extLst>
      <p:ext uri="{BB962C8B-B14F-4D97-AF65-F5344CB8AC3E}">
        <p14:creationId xmlns:p14="http://schemas.microsoft.com/office/powerpoint/2010/main" val="42028599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Emergency Financial 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0.4% of Part A/MAI services utilized and 3.3%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128 clients, an increase of 43.8% from FY20 (N=89)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1.4 service units per client, a 16.7% increase from FY20 (N=1.2)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$1,041.6 per client, an increase of 70.5% from FY20 ($610.9)</a:t>
            </a:r>
          </a:p>
        </p:txBody>
      </p:sp>
    </p:spTree>
    <p:extLst>
      <p:ext uri="{BB962C8B-B14F-4D97-AF65-F5344CB8AC3E}">
        <p14:creationId xmlns:p14="http://schemas.microsoft.com/office/powerpoint/2010/main" val="30051932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Emergency Financial: Utilities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0.52% of Part A/MAI services utilized and 1.99%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143 clients, an increase of  113.4% from FY20 (N=67)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1.6 service units per client, 14.3% increase from FY20 (N=1.4)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$566.3 per client, an increase of 95.6% from FY20 ($289.5)</a:t>
            </a:r>
          </a:p>
        </p:txBody>
      </p:sp>
    </p:spTree>
    <p:extLst>
      <p:ext uri="{BB962C8B-B14F-4D97-AF65-F5344CB8AC3E}">
        <p14:creationId xmlns:p14="http://schemas.microsoft.com/office/powerpoint/2010/main" val="8514011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Legal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0.002% of Part A/MAI services utilized and 0.003%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1 client compared to N=0 for FY20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0.75 service unit per client compared to N=0 for FY20 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$124 per client compared to $0 for FY20 </a:t>
            </a:r>
          </a:p>
        </p:txBody>
      </p:sp>
    </p:spTree>
    <p:extLst>
      <p:ext uri="{BB962C8B-B14F-4D97-AF65-F5344CB8AC3E}">
        <p14:creationId xmlns:p14="http://schemas.microsoft.com/office/powerpoint/2010/main" val="42879423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Linguistic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0.28% of Part A/MAI services utilized and 0.24%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37 clients, an increase of 5.7% from FY20 (N=35)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3.4 service units per client, an increase of 70% from FY20 (N=2)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$268 per client, an increase of 140.6% from FY20 ($111.4)</a:t>
            </a:r>
          </a:p>
        </p:txBody>
      </p:sp>
    </p:spTree>
    <p:extLst>
      <p:ext uri="{BB962C8B-B14F-4D97-AF65-F5344CB8AC3E}">
        <p14:creationId xmlns:p14="http://schemas.microsoft.com/office/powerpoint/2010/main" val="23016764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Psycho-social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0.2% of Part A/MAI services utilized and 0.7%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88 clients compared to N=0 for FY20 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1 service unit per client compared to N=0 for  FY20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$317 per client compared to $0 for FY20 </a:t>
            </a:r>
          </a:p>
        </p:txBody>
      </p:sp>
    </p:spTree>
    <p:extLst>
      <p:ext uri="{BB962C8B-B14F-4D97-AF65-F5344CB8AC3E}">
        <p14:creationId xmlns:p14="http://schemas.microsoft.com/office/powerpoint/2010/main" val="6872791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Emergency Financial: Pharmacy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0.02% of Part A/MAI services utilized and 0.25%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8 clients, a decrease of 27.3% from FY20 (N=11)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1.4 service units per client, an increase of 16.7% from FY20 (N=1.2)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$1,275 per client, an increase of 241.2% from FY20 ($373.7)</a:t>
            </a:r>
          </a:p>
          <a:p>
            <a:pPr>
              <a:spcAft>
                <a:spcPts val="1200"/>
              </a:spcAft>
            </a:pPr>
            <a:endParaRPr lang="en-US" sz="26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37707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sz="3200" dirty="0"/>
              <a:t>Substance Abuse Services – Residential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0.75% of Part A/MAI services utilized and 0.2%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10 clients, an increase of 11.1% from FY20 (N=9)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33.2 service units per client, 64.3% decrease from FY20 (N=93)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$851.6 per client, a decrease of 62% from FY20 ($2,243)</a:t>
            </a:r>
          </a:p>
          <a:p>
            <a:pPr>
              <a:spcAft>
                <a:spcPts val="1200"/>
              </a:spcAft>
            </a:pPr>
            <a:endParaRPr lang="en-US" sz="26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343573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Part A/MAI Client Profile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93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TGA Population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8040" y="1600200"/>
            <a:ext cx="1965960" cy="39624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>
                <a:sym typeface="Wingdings" panose="05000000000000000000" pitchFamily="2" charset="2"/>
              </a:rPr>
              <a:t>82% of the TGA’s population in orange</a:t>
            </a:r>
            <a:r>
              <a:rPr lang="en-US" baseline="30000" dirty="0">
                <a:sym typeface="Wingdings" panose="05000000000000000000" pitchFamily="2" charset="2"/>
              </a:rPr>
              <a:t>4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49% reside inside Indianapolis city limits</a:t>
            </a:r>
            <a:r>
              <a:rPr lang="en-US" baseline="30000" dirty="0">
                <a:sym typeface="Wingdings" panose="05000000000000000000" pitchFamily="2" charset="2"/>
              </a:rPr>
              <a:t>1</a:t>
            </a:r>
            <a:endParaRPr lang="en-US" dirty="0">
              <a:sym typeface="Wingdings" panose="05000000000000000000" pitchFamily="2" charset="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66800" y="1576900"/>
            <a:ext cx="6111240" cy="5128700"/>
            <a:chOff x="1737360" y="1576900"/>
            <a:chExt cx="6111240" cy="51287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7360" y="1576900"/>
              <a:ext cx="5669280" cy="51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/>
            <p:nvPr/>
          </p:nvSpPr>
          <p:spPr>
            <a:xfrm rot="18343904">
              <a:off x="3652165" y="2605960"/>
              <a:ext cx="2471116" cy="169191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>
              <a:stCxn id="5" idx="6"/>
            </p:cNvCxnSpPr>
            <p:nvPr/>
          </p:nvCxnSpPr>
          <p:spPr>
            <a:xfrm flipV="1">
              <a:off x="5609278" y="1828800"/>
              <a:ext cx="2239322" cy="6201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98461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Client Status and Time Enrolled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ym typeface="Wingdings" panose="05000000000000000000" pitchFamily="2" charset="2"/>
              </a:rPr>
              <a:t>During FY 2021-2022, a total of 2,805 unique clients utilized Part A and/or MAI services, a decrease of 3.5% compared to FY 2020-2021 (N=2,908)</a:t>
            </a:r>
          </a:p>
          <a:p>
            <a:pPr>
              <a:spcAft>
                <a:spcPts val="1200"/>
              </a:spcAft>
            </a:pPr>
            <a:r>
              <a:rPr lang="en-US" dirty="0">
                <a:sym typeface="Wingdings" panose="05000000000000000000" pitchFamily="2" charset="2"/>
              </a:rPr>
              <a:t>Of unique clients served, 11.7% (N=329) applied for and accessed Ryan White services for the first time</a:t>
            </a:r>
          </a:p>
        </p:txBody>
      </p:sp>
    </p:spTree>
    <p:extLst>
      <p:ext uri="{BB962C8B-B14F-4D97-AF65-F5344CB8AC3E}">
        <p14:creationId xmlns:p14="http://schemas.microsoft.com/office/powerpoint/2010/main" val="9175410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Part A/MAI Clients by Gender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218864"/>
              </p:ext>
            </p:extLst>
          </p:nvPr>
        </p:nvGraphicFramePr>
        <p:xfrm>
          <a:off x="152400" y="1905000"/>
          <a:ext cx="8092780" cy="4657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68591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Part A/MAI Clients by Current Age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939882"/>
              </p:ext>
            </p:extLst>
          </p:nvPr>
        </p:nvGraphicFramePr>
        <p:xfrm>
          <a:off x="76200" y="1514475"/>
          <a:ext cx="8839200" cy="5052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79031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Part A/MAI Clients by Race/Ethnicity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121263"/>
              </p:ext>
            </p:extLst>
          </p:nvPr>
        </p:nvGraphicFramePr>
        <p:xfrm>
          <a:off x="0" y="1600200"/>
          <a:ext cx="8915400" cy="4949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94217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Part A/MAI Clients by Exposure Category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969564"/>
              </p:ext>
            </p:extLst>
          </p:nvPr>
        </p:nvGraphicFramePr>
        <p:xfrm>
          <a:off x="176961" y="1676400"/>
          <a:ext cx="8738439" cy="4911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19043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Part A/MAI Clients by County of Residence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10102" y="1562100"/>
            <a:ext cx="4572000" cy="4724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During FY 2021, 45.4% of PLWH/A in the TGA utilized Part A/MAI services (2,805 of 6,174) </a:t>
            </a:r>
            <a:endParaRPr lang="en-US" sz="2600" i="1" dirty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b="1" dirty="0">
                <a:sym typeface="Wingdings" panose="05000000000000000000" pitchFamily="2" charset="2"/>
              </a:rPr>
              <a:t>48.2%</a:t>
            </a:r>
            <a:r>
              <a:rPr lang="en-US" sz="2200" dirty="0">
                <a:sym typeface="Wingdings" panose="05000000000000000000" pitchFamily="2" charset="2"/>
              </a:rPr>
              <a:t> of Marion County PLWH/A accessed services</a:t>
            </a:r>
            <a:endParaRPr lang="en-US" sz="2200" i="1" dirty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b="1" dirty="0">
                <a:sym typeface="Wingdings" panose="05000000000000000000" pitchFamily="2" charset="2"/>
              </a:rPr>
              <a:t>30.3%</a:t>
            </a:r>
            <a:r>
              <a:rPr lang="en-US" sz="2200" dirty="0">
                <a:sym typeface="Wingdings" panose="05000000000000000000" pitchFamily="2" charset="2"/>
              </a:rPr>
              <a:t> of PLWH/A in the outlying counties accessed services</a:t>
            </a:r>
            <a:endParaRPr lang="en-US" sz="2200" i="1" dirty="0">
              <a:sym typeface="Wingdings" panose="05000000000000000000" pitchFamily="2" charset="2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B0AEECD-BFCB-38C8-7473-078B69365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12361"/>
              </p:ext>
            </p:extLst>
          </p:nvPr>
        </p:nvGraphicFramePr>
        <p:xfrm>
          <a:off x="87504" y="1447801"/>
          <a:ext cx="4408296" cy="5257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1442">
                  <a:extLst>
                    <a:ext uri="{9D8B030D-6E8A-4147-A177-3AD203B41FA5}">
                      <a16:colId xmlns:a16="http://schemas.microsoft.com/office/drawing/2014/main" val="2903487234"/>
                    </a:ext>
                  </a:extLst>
                </a:gridCol>
                <a:gridCol w="1576771">
                  <a:extLst>
                    <a:ext uri="{9D8B030D-6E8A-4147-A177-3AD203B41FA5}">
                      <a16:colId xmlns:a16="http://schemas.microsoft.com/office/drawing/2014/main" val="1082077650"/>
                    </a:ext>
                  </a:extLst>
                </a:gridCol>
                <a:gridCol w="1610083">
                  <a:extLst>
                    <a:ext uri="{9D8B030D-6E8A-4147-A177-3AD203B41FA5}">
                      <a16:colId xmlns:a16="http://schemas.microsoft.com/office/drawing/2014/main" val="987368739"/>
                    </a:ext>
                  </a:extLst>
                </a:gridCol>
              </a:tblGrid>
              <a:tr h="46202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u="none" strike="noStrike">
                          <a:effectLst/>
                        </a:rPr>
                        <a:t>Marion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>
                          <a:effectLst/>
                        </a:rPr>
                        <a:t>2,518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>
                          <a:effectLst/>
                        </a:rPr>
                        <a:t>89.8%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25655537"/>
                  </a:ext>
                </a:extLst>
              </a:tr>
              <a:tr h="54421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u="none" strike="noStrike">
                          <a:effectLst/>
                        </a:rPr>
                        <a:t>Hamilton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>
                          <a:effectLst/>
                        </a:rPr>
                        <a:t>73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>
                          <a:effectLst/>
                        </a:rPr>
                        <a:t>2.6%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90610710"/>
                  </a:ext>
                </a:extLst>
              </a:tr>
              <a:tr h="46647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u="none" strike="noStrike">
                          <a:effectLst/>
                        </a:rPr>
                        <a:t>Johnson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>
                          <a:effectLst/>
                        </a:rPr>
                        <a:t>43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>
                          <a:effectLst/>
                        </a:rPr>
                        <a:t>1.5%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395500"/>
                  </a:ext>
                </a:extLst>
              </a:tr>
              <a:tr h="50645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u="none" strike="noStrike">
                          <a:effectLst/>
                        </a:rPr>
                        <a:t>Hendricks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>
                          <a:effectLst/>
                        </a:rPr>
                        <a:t>57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>
                          <a:effectLst/>
                        </a:rPr>
                        <a:t>2.0%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5876159"/>
                  </a:ext>
                </a:extLst>
              </a:tr>
              <a:tr h="46202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u="none" strike="noStrike">
                          <a:effectLst/>
                        </a:rPr>
                        <a:t>Hancock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>
                          <a:effectLst/>
                        </a:rPr>
                        <a:t>28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>
                          <a:effectLst/>
                        </a:rPr>
                        <a:t>1.0%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05255522"/>
                  </a:ext>
                </a:extLst>
              </a:tr>
              <a:tr h="50645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u="none" strike="noStrike">
                          <a:effectLst/>
                        </a:rPr>
                        <a:t>Morgan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>
                          <a:effectLst/>
                        </a:rPr>
                        <a:t>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>
                          <a:effectLst/>
                        </a:rPr>
                        <a:t>0.5%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30442063"/>
                  </a:ext>
                </a:extLst>
              </a:tr>
              <a:tr h="46202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u="none" strike="noStrike">
                          <a:effectLst/>
                        </a:rPr>
                        <a:t>Putnam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>
                          <a:effectLst/>
                        </a:rPr>
                        <a:t>0.4%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89077105"/>
                  </a:ext>
                </a:extLst>
              </a:tr>
              <a:tr h="46202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u="none" strike="noStrike">
                          <a:effectLst/>
                        </a:rPr>
                        <a:t>Boone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>
                          <a:effectLst/>
                        </a:rPr>
                        <a:t>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>
                          <a:effectLst/>
                        </a:rPr>
                        <a:t>0.5%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66826887"/>
                  </a:ext>
                </a:extLst>
              </a:tr>
              <a:tr h="46202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u="none" strike="noStrike">
                          <a:effectLst/>
                        </a:rPr>
                        <a:t>Shelby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>
                          <a:effectLst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>
                          <a:effectLst/>
                        </a:rPr>
                        <a:t>0.3%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13891824"/>
                  </a:ext>
                </a:extLst>
              </a:tr>
              <a:tr h="46202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u="none" strike="noStrike">
                          <a:effectLst/>
                        </a:rPr>
                        <a:t>Brown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>
                          <a:effectLst/>
                        </a:rPr>
                        <a:t>0.1%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62844414"/>
                  </a:ext>
                </a:extLst>
              </a:tr>
              <a:tr h="46202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u="none" strike="noStrike">
                          <a:effectLst/>
                        </a:rPr>
                        <a:t>Other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>
                          <a:effectLst/>
                        </a:rPr>
                        <a:t>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>
                          <a:effectLst/>
                        </a:rPr>
                        <a:t>1.4%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535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2486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1549400"/>
            <a:ext cx="4394200" cy="439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84142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" t="10523" r="7794" b="10261"/>
          <a:stretch/>
        </p:blipFill>
        <p:spPr>
          <a:xfrm>
            <a:off x="15240" y="702890"/>
            <a:ext cx="9128760" cy="577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735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9600" y="1673352"/>
            <a:ext cx="8077200" cy="4718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b="1" dirty="0"/>
              <a:t>Maguette Diop, MD-MPH</a:t>
            </a:r>
          </a:p>
          <a:p>
            <a:pPr marL="0" indent="0" algn="ctr">
              <a:buNone/>
            </a:pPr>
            <a:r>
              <a:rPr lang="en-US" sz="1800" dirty="0"/>
              <a:t>Epidemiologist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600" dirty="0"/>
              <a:t>Ryan White HIV Services Program</a:t>
            </a:r>
          </a:p>
          <a:p>
            <a:pPr marL="0" indent="0" algn="ctr">
              <a:buNone/>
            </a:pPr>
            <a:r>
              <a:rPr lang="en-US" sz="1600" dirty="0"/>
              <a:t>Health &amp; Hospital Corporation</a:t>
            </a:r>
          </a:p>
          <a:p>
            <a:pPr marL="0" indent="0" algn="ctr">
              <a:buNone/>
            </a:pPr>
            <a:r>
              <a:rPr lang="en-US" sz="1600" dirty="0"/>
              <a:t>Marion County Public Health Department</a:t>
            </a:r>
          </a:p>
          <a:p>
            <a:pPr marL="0" indent="0" algn="ctr">
              <a:buNone/>
            </a:pPr>
            <a:r>
              <a:rPr lang="en-US" sz="1600" dirty="0">
                <a:hlinkClick r:id="rId2"/>
              </a:rPr>
              <a:t>http://RyanWhiteIndy.org</a:t>
            </a: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323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562600"/>
          </a:xfrm>
        </p:spPr>
        <p:txBody>
          <a:bodyPr>
            <a:normAutofit/>
          </a:bodyPr>
          <a:lstStyle/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</a:t>
            </a:r>
            <a:r>
              <a:rPr lang="en-US" sz="1300" dirty="0"/>
              <a:t> U.S. Census Bureau and Marion County Public Health Department. (2021). Marion County Public Health Department estimates based on ARIMA projections calculated using U.S. Census Bureau data 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2</a:t>
            </a:r>
            <a:r>
              <a:rPr lang="en-US" sz="1300" dirty="0"/>
              <a:t> U.S. Census Bureau. (2002). Time series of Indiana intercensal population estimates by county: April 1, 1990 to April 1, 2000. Table CO-EST2001-12-18. Release date April 17, 2002.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3</a:t>
            </a:r>
            <a:r>
              <a:rPr lang="en-US" sz="1300" dirty="0"/>
              <a:t> U.S. Census Bureau. (2011). Intercensal estimates of the resident population for counties of Indiana: April 1, 2000 to July 1, 2010. Table CO-EST00INT-01-18.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4</a:t>
            </a:r>
            <a:r>
              <a:rPr lang="en-US" sz="1300" dirty="0"/>
              <a:t> Glenn, R. (2011). </a:t>
            </a:r>
            <a:r>
              <a:rPr lang="en-US" sz="1300" i="1" dirty="0"/>
              <a:t>Demographics &amp; trends: Indianapolis, Marion County &amp; the Indianapolis region</a:t>
            </a:r>
            <a:r>
              <a:rPr lang="en-US" sz="1300" dirty="0"/>
              <a:t>. Department of Metropolitan Development: City of Indianapolis.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5</a:t>
            </a:r>
            <a:r>
              <a:rPr lang="en-US" sz="1300" dirty="0"/>
              <a:t> Health Resources and Services Administration. (2022). About the Ryan White HIV/AIDS program – About Part A: Grants to emerging metropolitan &amp; transitional grant areas. Washington D.C.: U.S. Department of Health and Human Services. Available at </a:t>
            </a:r>
            <a:r>
              <a:rPr lang="en-US" sz="1300" dirty="0">
                <a:hlinkClick r:id="rId2"/>
              </a:rPr>
              <a:t>http://hab.hrsa.gov/abouthab/parta.html</a:t>
            </a:r>
            <a:endParaRPr lang="en-US" sz="1300" dirty="0"/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6</a:t>
            </a:r>
            <a:r>
              <a:rPr lang="en-US" sz="1300" dirty="0"/>
              <a:t> Ryan White HIV Services Program. (2022).</a:t>
            </a:r>
            <a:r>
              <a:rPr lang="en-US" sz="1300" dirty="0" err="1"/>
              <a:t>CAREWare</a:t>
            </a:r>
            <a:r>
              <a:rPr lang="en-US" sz="1300" dirty="0"/>
              <a:t>. Indianapolis: Marion County Public Health Department.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7</a:t>
            </a:r>
            <a:r>
              <a:rPr lang="en-US" sz="1300" dirty="0"/>
              <a:t> Centers for Disease Control and Prevention. (2022). Enhanced HIV/AIDS Reporting System (eHARS). Indianapolis: Indiana State Department of Health.</a:t>
            </a:r>
          </a:p>
        </p:txBody>
      </p:sp>
    </p:spTree>
    <p:extLst>
      <p:ext uri="{BB962C8B-B14F-4D97-AF65-F5344CB8AC3E}">
        <p14:creationId xmlns:p14="http://schemas.microsoft.com/office/powerpoint/2010/main" val="203569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Overview of Part A and Minority AIDS Initiative (MAI) Funding</a:t>
            </a:r>
            <a:endParaRPr lang="en-US" sz="4400" i="1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2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Overview of Part A and MAI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ym typeface="Wingdings" panose="05000000000000000000" pitchFamily="2" charset="2"/>
              </a:rPr>
              <a:t>Part A Funding = Formula + Supplemental</a:t>
            </a:r>
            <a:r>
              <a:rPr lang="en-US" sz="2800" baseline="30000" dirty="0">
                <a:sym typeface="Wingdings" panose="05000000000000000000" pitchFamily="2" charset="2"/>
              </a:rPr>
              <a:t>5</a:t>
            </a:r>
          </a:p>
          <a:p>
            <a:pPr lvl="2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Formula funds are based on the number of people living with HIV/AIDS (PLWH/A) in the TGA</a:t>
            </a:r>
          </a:p>
          <a:p>
            <a:pPr lvl="2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Supplemental funds are awarded competitively based on demonstrated need and other selective criteria </a:t>
            </a:r>
            <a:endParaRPr lang="en-US" sz="2200" baseline="30000" dirty="0">
              <a:sym typeface="Wingdings" panose="05000000000000000000" pitchFamily="2" charset="2"/>
            </a:endParaRPr>
          </a:p>
          <a:p>
            <a:pPr lvl="2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Includes core medical and support services designed to improve access and reduce disparities in health outcomes for PLWH/A </a:t>
            </a:r>
          </a:p>
          <a:p>
            <a:pPr lvl="1">
              <a:spcAft>
                <a:spcPts val="1200"/>
              </a:spcAft>
            </a:pPr>
            <a:r>
              <a:rPr lang="en-US" sz="2400" b="1" dirty="0">
                <a:sym typeface="Wingdings" panose="05000000000000000000" pitchFamily="2" charset="2"/>
              </a:rPr>
              <a:t>Core Medical</a:t>
            </a:r>
          </a:p>
          <a:p>
            <a:pPr lvl="2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Must account for at least 75% of Part A funds allocated for services (without a waiver)</a:t>
            </a:r>
          </a:p>
          <a:p>
            <a:pPr lvl="1">
              <a:spcAft>
                <a:spcPts val="1200"/>
              </a:spcAft>
            </a:pPr>
            <a:r>
              <a:rPr lang="en-US" sz="2200" b="1" dirty="0">
                <a:sym typeface="Wingdings" panose="05000000000000000000" pitchFamily="2" charset="2"/>
              </a:rPr>
              <a:t>Support Services</a:t>
            </a:r>
          </a:p>
          <a:p>
            <a:pPr lvl="2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Must be linked to the continuum of care and cannot exceed 25% of Part A funds allocated for services unless a waiver is obtained</a:t>
            </a:r>
          </a:p>
        </p:txBody>
      </p:sp>
    </p:spTree>
    <p:extLst>
      <p:ext uri="{BB962C8B-B14F-4D97-AF65-F5344CB8AC3E}">
        <p14:creationId xmlns:p14="http://schemas.microsoft.com/office/powerpoint/2010/main" val="2816788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Overview of Part A and MAI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b="1" dirty="0">
                <a:sym typeface="Wingdings" panose="05000000000000000000" pitchFamily="2" charset="2"/>
              </a:rPr>
              <a:t>MAI Funding</a:t>
            </a:r>
            <a:r>
              <a:rPr lang="en-US" sz="2800" baseline="30000" dirty="0">
                <a:sym typeface="Wingdings" panose="05000000000000000000" pitchFamily="2" charset="2"/>
              </a:rPr>
              <a:t>5</a:t>
            </a:r>
            <a:endParaRPr lang="en-US" sz="2600" dirty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Funding based on distribution of PLWH/A among racial/ethnic minorities residing in the TGA</a:t>
            </a: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Supports services for minority populations</a:t>
            </a:r>
          </a:p>
          <a:p>
            <a:pPr>
              <a:spcAft>
                <a:spcPts val="1200"/>
              </a:spcAft>
            </a:pPr>
            <a:r>
              <a:rPr lang="en-US" sz="2600" b="1" dirty="0">
                <a:sym typeface="Wingdings" panose="05000000000000000000" pitchFamily="2" charset="2"/>
              </a:rPr>
              <a:t>Data Sources</a:t>
            </a: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Utilization data collected using </a:t>
            </a:r>
            <a:r>
              <a:rPr lang="en-US" sz="2200" dirty="0" err="1">
                <a:sym typeface="Wingdings" panose="05000000000000000000" pitchFamily="2" charset="2"/>
              </a:rPr>
              <a:t>CAREWare</a:t>
            </a:r>
            <a:endParaRPr lang="en-US" sz="2200" dirty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Clinical and outcomes data collected using </a:t>
            </a:r>
            <a:r>
              <a:rPr lang="en-US" sz="2200" dirty="0" err="1">
                <a:sym typeface="Wingdings" panose="05000000000000000000" pitchFamily="2" charset="2"/>
              </a:rPr>
              <a:t>CAREWare</a:t>
            </a:r>
            <a:r>
              <a:rPr lang="en-US" sz="2200" dirty="0">
                <a:sym typeface="Wingdings" panose="05000000000000000000" pitchFamily="2" charset="2"/>
              </a:rPr>
              <a:t>, and the </a:t>
            </a:r>
            <a:r>
              <a:rPr lang="en-US" sz="2200" i="1" dirty="0">
                <a:sym typeface="Wingdings" panose="05000000000000000000" pitchFamily="2" charset="2"/>
              </a:rPr>
              <a:t>Enhanced HIV/AIDS Reporting System</a:t>
            </a:r>
            <a:r>
              <a:rPr lang="en-US" sz="2200" dirty="0">
                <a:sym typeface="Wingdings" panose="05000000000000000000" pitchFamily="2" charset="2"/>
              </a:rPr>
              <a:t> (eHARS) database</a:t>
            </a:r>
            <a:r>
              <a:rPr lang="en-US" sz="2200" baseline="30000" dirty="0">
                <a:sym typeface="Wingdings" panose="05000000000000000000" pitchFamily="2" charset="2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74814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All Parts Spending in the Indianapolis TGA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96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77177</TotalTime>
  <Words>3103</Words>
  <Application>Microsoft Office PowerPoint</Application>
  <PresentationFormat>On-screen Show (4:3)</PresentationFormat>
  <Paragraphs>469</Paragraphs>
  <Slides>59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Calibri</vt:lpstr>
      <vt:lpstr>Clarity</vt:lpstr>
      <vt:lpstr>Worksheet</vt:lpstr>
      <vt:lpstr>Ryan White Part A &amp; Minority AIDS Initiative Service Utilization in the Indianapolis Transitional Grant Area: FY 2021-2022 </vt:lpstr>
      <vt:lpstr>Objective</vt:lpstr>
      <vt:lpstr>PowerPoint Presentation</vt:lpstr>
      <vt:lpstr>TGA Location &amp; Population</vt:lpstr>
      <vt:lpstr>TGA Population Center</vt:lpstr>
      <vt:lpstr>PowerPoint Presentation</vt:lpstr>
      <vt:lpstr>Overview of Part A and MAI Funding</vt:lpstr>
      <vt:lpstr>Overview of Part A and MAI Funding</vt:lpstr>
      <vt:lpstr>PowerPoint Presentation</vt:lpstr>
      <vt:lpstr>PowerPoint Presentation</vt:lpstr>
      <vt:lpstr>PowerPoint Presentation</vt:lpstr>
      <vt:lpstr>PowerPoint Presentation</vt:lpstr>
      <vt:lpstr>Part A/MAI Service Units/Clients Comparison: FY 2021-2022 vs. 2020-2021</vt:lpstr>
      <vt:lpstr>PowerPoint Presentation</vt:lpstr>
      <vt:lpstr>Part A/MAI Utilization: FY 2021-2022</vt:lpstr>
      <vt:lpstr>Part A/MAI Utilization: FY 2021-2022 vs. FY 2020-2021</vt:lpstr>
      <vt:lpstr>PowerPoint Presentation</vt:lpstr>
      <vt:lpstr>Utilization in FY 2021-2022 v. FY 2020-2021</vt:lpstr>
      <vt:lpstr>Utilization in FY 2021-2022 v. FY 2020-2021</vt:lpstr>
      <vt:lpstr>Utilization in FY 2021-2022 v. FY 2020-2021</vt:lpstr>
      <vt:lpstr>Utilization in FY 2020-2021 v. FY 2019-2020</vt:lpstr>
      <vt:lpstr>Early Intervention Services (EIS)</vt:lpstr>
      <vt:lpstr>Medical Case Management (Including Treatment Adherence)</vt:lpstr>
      <vt:lpstr>Outpatient /Ambulatory Health Services</vt:lpstr>
      <vt:lpstr>Mental Health Services</vt:lpstr>
      <vt:lpstr>Oral Health Care</vt:lpstr>
      <vt:lpstr>AIDS Pharmaceutical Assistance (Local)</vt:lpstr>
      <vt:lpstr>Health Insurance Premium &amp; Cost Sharing Assistance</vt:lpstr>
      <vt:lpstr>Medical Nutrition Therapy</vt:lpstr>
      <vt:lpstr>PowerPoint Presentation</vt:lpstr>
      <vt:lpstr>Utilization in FY 2021-2022 v. FY 2020-2021</vt:lpstr>
      <vt:lpstr>Utilization in FY 2021-2022 v. FY 2020-2021</vt:lpstr>
      <vt:lpstr>Utilization in FY 2021-2022 v. FY 2020-2021</vt:lpstr>
      <vt:lpstr>Utilization in FY 2021-2022 v. FY 2020-2021</vt:lpstr>
      <vt:lpstr>Utilization in FY 2021-2022 v. FY 2020-2021</vt:lpstr>
      <vt:lpstr>Utilization in FY 2020-2021 v. FY 2019-2020</vt:lpstr>
      <vt:lpstr>Non-Medical Case Management</vt:lpstr>
      <vt:lpstr>Health Education/Risk Reduction (HE/RR)</vt:lpstr>
      <vt:lpstr>Emergency Financial: Food</vt:lpstr>
      <vt:lpstr>Medical Transportation Services</vt:lpstr>
      <vt:lpstr>Outreach Services</vt:lpstr>
      <vt:lpstr>Emergency Financial Housing</vt:lpstr>
      <vt:lpstr>Emergency Financial: Utilities</vt:lpstr>
      <vt:lpstr>Legal Services</vt:lpstr>
      <vt:lpstr>Linguistic Services</vt:lpstr>
      <vt:lpstr>Psycho-social Services</vt:lpstr>
      <vt:lpstr>Emergency Financial: Pharmacy</vt:lpstr>
      <vt:lpstr>Substance Abuse Services – Residential</vt:lpstr>
      <vt:lpstr>PowerPoint Presentation</vt:lpstr>
      <vt:lpstr>Client Status and Time Enrolled</vt:lpstr>
      <vt:lpstr>Part A/MAI Clients by Gender</vt:lpstr>
      <vt:lpstr>Part A/MAI Clients by Current Age</vt:lpstr>
      <vt:lpstr>Part A/MAI Clients by Race/Ethnicity</vt:lpstr>
      <vt:lpstr>Part A/MAI Clients by Exposure Category</vt:lpstr>
      <vt:lpstr>Part A/MAI Clients by County of Residence</vt:lpstr>
      <vt:lpstr>PowerPoint Presentation</vt:lpstr>
      <vt:lpstr>PowerPoint Presentation</vt:lpstr>
      <vt:lpstr>PowerPoint Presentation</vt:lpstr>
      <vt:lpstr>References</vt:lpstr>
    </vt:vector>
  </TitlesOfParts>
  <Company>Health &amp; Hospital Corporation d/b/a Marion County Public Health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Epidemiology of HIV/AIDS in the Indianapolis Transitional Grant Area: 2013</dc:title>
  <dc:creator>Tammie L. Nelson</dc:creator>
  <cp:keywords>RWHS</cp:keywords>
  <dc:description>Presented to the Ryan White Planning Council on June 5, 2014</dc:description>
  <cp:lastModifiedBy>Francesca Hail</cp:lastModifiedBy>
  <cp:revision>2378</cp:revision>
  <cp:lastPrinted>2015-06-30T17:33:16Z</cp:lastPrinted>
  <dcterms:created xsi:type="dcterms:W3CDTF">2013-05-01T21:28:56Z</dcterms:created>
  <dcterms:modified xsi:type="dcterms:W3CDTF">2022-06-02T14:00:39Z</dcterms:modified>
  <cp:contentStatus>In progress</cp:contentStatus>
</cp:coreProperties>
</file>