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595" r:id="rId2"/>
    <p:sldId id="579" r:id="rId3"/>
    <p:sldId id="418" r:id="rId4"/>
    <p:sldId id="258" r:id="rId5"/>
    <p:sldId id="535" r:id="rId6"/>
    <p:sldId id="583" r:id="rId7"/>
    <p:sldId id="283" r:id="rId8"/>
    <p:sldId id="522" r:id="rId9"/>
    <p:sldId id="523" r:id="rId10"/>
    <p:sldId id="669" r:id="rId11"/>
    <p:sldId id="668" r:id="rId12"/>
    <p:sldId id="665" r:id="rId13"/>
    <p:sldId id="584" r:id="rId14"/>
    <p:sldId id="624" r:id="rId15"/>
    <p:sldId id="524" r:id="rId16"/>
    <p:sldId id="533" r:id="rId17"/>
    <p:sldId id="520" r:id="rId18"/>
    <p:sldId id="647" r:id="rId19"/>
    <p:sldId id="648" r:id="rId20"/>
    <p:sldId id="649" r:id="rId21"/>
    <p:sldId id="534" r:id="rId22"/>
    <p:sldId id="603" r:id="rId23"/>
    <p:sldId id="601" r:id="rId24"/>
    <p:sldId id="604" r:id="rId25"/>
    <p:sldId id="605" r:id="rId26"/>
    <p:sldId id="602" r:id="rId27"/>
    <p:sldId id="600" r:id="rId28"/>
    <p:sldId id="607" r:id="rId29"/>
    <p:sldId id="536" r:id="rId30"/>
    <p:sldId id="650" r:id="rId31"/>
    <p:sldId id="651" r:id="rId32"/>
    <p:sldId id="652" r:id="rId33"/>
    <p:sldId id="653" r:id="rId34"/>
    <p:sldId id="656" r:id="rId35"/>
    <p:sldId id="657" r:id="rId36"/>
    <p:sldId id="610" r:id="rId37"/>
    <p:sldId id="621" r:id="rId38"/>
    <p:sldId id="617" r:id="rId39"/>
    <p:sldId id="614" r:id="rId40"/>
    <p:sldId id="618" r:id="rId41"/>
    <p:sldId id="613" r:id="rId42"/>
    <p:sldId id="616" r:id="rId43"/>
    <p:sldId id="619" r:id="rId44"/>
    <p:sldId id="620" r:id="rId45"/>
    <p:sldId id="658" r:id="rId46"/>
    <p:sldId id="659" r:id="rId47"/>
    <p:sldId id="667" r:id="rId48"/>
    <p:sldId id="670" r:id="rId49"/>
    <p:sldId id="553" r:id="rId50"/>
    <p:sldId id="554" r:id="rId51"/>
    <p:sldId id="555" r:id="rId52"/>
    <p:sldId id="626" r:id="rId53"/>
    <p:sldId id="630" r:id="rId54"/>
    <p:sldId id="666" r:id="rId55"/>
    <p:sldId id="424" r:id="rId56"/>
    <p:sldId id="507" r:id="rId57"/>
    <p:sldId id="491" r:id="rId58"/>
    <p:sldId id="270" r:id="rId59"/>
    <p:sldId id="508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07DB25-6490-0E7A-A99F-A2F90FAB04B0}" name="Jill Carr" initials="JC" userId="S::JCARR@marionhealth.org::c128ccad-6bf5-44b5-a6ce-c02cd1b674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91BFDB"/>
    <a:srgbClr val="ABDDA4"/>
    <a:srgbClr val="3B953F"/>
    <a:srgbClr val="6A3D9A"/>
    <a:srgbClr val="236C99"/>
    <a:srgbClr val="2B83BA"/>
    <a:srgbClr val="D95F0E"/>
    <a:srgbClr val="FDAE61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5226" autoAdjust="0"/>
  </p:normalViewPr>
  <p:slideViewPr>
    <p:cSldViewPr>
      <p:cViewPr varScale="1">
        <p:scale>
          <a:sx n="78" d="100"/>
          <a:sy n="78" d="100"/>
        </p:scale>
        <p:origin x="1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san1\S_drive\EPI\Data%20Requests\DR5217%20RWSP%20FY%2021-22%20Utilization%20Presentation\Graphics\DR5217%20Graphs_Demographics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540%20RWSP%20FY%2022-23%20Utilization%20Presentation\Graphics\DR5540%20NEW_Updated%20Chart%20in%20Microsoft%20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540%20RWSP%20FY%2022-23%20Utilization%20Presentation\Graphics\DR5540%20NEW_Updated%20Chart%20in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Graphs!$B$3:$B$6</c:f>
              <c:numCache>
                <c:formatCode>#,##0</c:formatCode>
                <c:ptCount val="4"/>
                <c:pt idx="0">
                  <c:v>12439</c:v>
                </c:pt>
                <c:pt idx="1">
                  <c:v>0</c:v>
                </c:pt>
                <c:pt idx="2">
                  <c:v>548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5-4D59-BBFB-39EA02CA4DCF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Graphs!$D$3:$D$6</c:f>
              <c:numCache>
                <c:formatCode>#,##0</c:formatCode>
                <c:ptCount val="4"/>
                <c:pt idx="0">
                  <c:v>15133</c:v>
                </c:pt>
                <c:pt idx="1">
                  <c:v>2132</c:v>
                </c:pt>
                <c:pt idx="2">
                  <c:v>154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5-4D59-BBFB-39EA02CA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9221248"/>
        <c:axId val="127460480"/>
      </c:barChart>
      <c:catAx>
        <c:axId val="7992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spc="-100" baseline="0"/>
            </a:pPr>
            <a:endParaRPr lang="en-US"/>
          </a:p>
        </c:txPr>
        <c:crossAx val="127460480"/>
        <c:crosses val="autoZero"/>
        <c:auto val="1"/>
        <c:lblAlgn val="ctr"/>
        <c:lblOffset val="100"/>
        <c:noMultiLvlLbl val="0"/>
      </c:catAx>
      <c:valAx>
        <c:axId val="12746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9922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Substance Abuse - Residential</c:v>
                </c:pt>
                <c:pt idx="1">
                  <c:v>Food bank/home-delivered meals</c:v>
                </c:pt>
                <c:pt idx="2">
                  <c:v>Housing</c:v>
                </c:pt>
              </c:strCache>
            </c:strRef>
          </c:cat>
          <c:val>
            <c:numRef>
              <c:f>Graphs!$C$22:$C$24</c:f>
              <c:numCache>
                <c:formatCode>#,##0</c:formatCode>
                <c:ptCount val="3"/>
                <c:pt idx="0" formatCode="General">
                  <c:v>88</c:v>
                </c:pt>
                <c:pt idx="1">
                  <c:v>7440</c:v>
                </c:pt>
                <c:pt idx="2">
                  <c:v>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E-4997-9C15-7462E654942C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Substance Abuse - Residential</c:v>
                </c:pt>
                <c:pt idx="1">
                  <c:v>Food bank/home-delivered meals</c:v>
                </c:pt>
                <c:pt idx="2">
                  <c:v>Housing</c:v>
                </c:pt>
              </c:strCache>
            </c:strRef>
          </c:cat>
          <c:val>
            <c:numRef>
              <c:f>Graphs!$E$22:$E$24</c:f>
              <c:numCache>
                <c:formatCode>#,##0</c:formatCode>
                <c:ptCount val="3"/>
                <c:pt idx="0" formatCode="General">
                  <c:v>332</c:v>
                </c:pt>
                <c:pt idx="1">
                  <c:v>0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E-4997-9C15-7462E6549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7376"/>
        <c:axId val="800223744"/>
      </c:barChart>
      <c:catAx>
        <c:axId val="80035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2000" b="1" spc="-100" baseline="0"/>
            </a:pPr>
            <a:endParaRPr lang="en-US"/>
          </a:p>
        </c:txPr>
        <c:crossAx val="800223744"/>
        <c:crosses val="autoZero"/>
        <c:auto val="1"/>
        <c:lblAlgn val="ctr"/>
        <c:lblOffset val="100"/>
        <c:noMultiLvlLbl val="0"/>
      </c:catAx>
      <c:valAx>
        <c:axId val="800223744"/>
        <c:scaling>
          <c:orientation val="minMax"/>
        </c:scaling>
        <c:delete val="0"/>
        <c:axPos val="l"/>
        <c:majorGridlines/>
        <c:title>
          <c:tx>
            <c:rich>
              <a:bodyPr rot="-5400000" vert="horz" anchor="t" anchorCtr="0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7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701165730441208E-2"/>
                  <c:y val="-0.1208188125463032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Male
69.2% (N=1,464)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96-4BE3-9556-FD467AE0077E}"/>
                </c:ext>
              </c:extLst>
            </c:dLbl>
            <c:dLbl>
              <c:idx val="1"/>
              <c:layout>
                <c:manualLayout>
                  <c:x val="-9.5125765529308834E-2"/>
                  <c:y val="9.38028579760863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Female
27.5%</a:t>
                    </a:r>
                  </a:p>
                  <a:p>
                    <a:r>
                      <a:rPr lang="en-US" b="1" dirty="0"/>
                      <a:t>(N=582)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96-4BE3-9556-FD467AE0077E}"/>
                </c:ext>
              </c:extLst>
            </c:dLbl>
            <c:dLbl>
              <c:idx val="2"/>
              <c:layout>
                <c:manualLayout>
                  <c:x val="3.2761037377468299E-2"/>
                  <c:y val="-6.80215635924297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Transgender
3.3% (N=69)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2422455571509"/>
                      <c:h val="0.247848578398668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296-4BE3-9556-FD467AE007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Sheet1!$K$18:$K$20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Sheet1!$M$18:$M$20</c:f>
              <c:numCache>
                <c:formatCode>0.00%</c:formatCode>
                <c:ptCount val="3"/>
                <c:pt idx="0">
                  <c:v>0.69187145557655949</c:v>
                </c:pt>
                <c:pt idx="1">
                  <c:v>0.27504725897920607</c:v>
                </c:pt>
                <c:pt idx="2">
                  <c:v>3.2608695652173912E-2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96-4BE3-9556-FD467AE0077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5.44489555993000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F8-4D4F-AB73-A4126D5EBA9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N=86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F8-4D4F-AB73-A4126D5EBA9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N=430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F8-4D4F-AB73-A4126D5EBA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N=513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F8-4D4F-AB73-A4126D5EBA9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="1" dirty="0"/>
                      <a:t>N=481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BF8-4D4F-AB73-A4126D5EBA9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BF8-4D4F-AB73-A4126D5EBA9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N=153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BF8-4D4F-AB73-A4126D5EB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Sheet1!$A$93:$A$99</c:f>
              <c:strCache>
                <c:ptCount val="7"/>
                <c:pt idx="0">
                  <c:v>&lt;18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45-54 years</c:v>
                </c:pt>
                <c:pt idx="5">
                  <c:v>55-64 years</c:v>
                </c:pt>
                <c:pt idx="6">
                  <c:v>65+ years</c:v>
                </c:pt>
              </c:strCache>
            </c:strRef>
          </c:cat>
          <c:val>
            <c:numRef>
              <c:f>Sheet1!$C$93:$C$99</c:f>
              <c:numCache>
                <c:formatCode>0.00%</c:formatCode>
                <c:ptCount val="7"/>
                <c:pt idx="0">
                  <c:v>2.3629489603024575E-3</c:v>
                </c:pt>
                <c:pt idx="1">
                  <c:v>4.0642722117202268E-2</c:v>
                </c:pt>
                <c:pt idx="2">
                  <c:v>0.20321361058601134</c:v>
                </c:pt>
                <c:pt idx="3">
                  <c:v>0.24243856332703215</c:v>
                </c:pt>
                <c:pt idx="4">
                  <c:v>0.22731568998109641</c:v>
                </c:pt>
                <c:pt idx="5">
                  <c:v>0.21172022684310018</c:v>
                </c:pt>
                <c:pt idx="6">
                  <c:v>7.2306238185255195E-2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F8-4D4F-AB73-A4126D5EBA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01179392"/>
        <c:axId val="1315126592"/>
      </c:barChart>
      <c:catAx>
        <c:axId val="130117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Current Age (Yrs.)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126592"/>
        <c:crosses val="autoZero"/>
        <c:auto val="1"/>
        <c:lblAlgn val="ctr"/>
        <c:lblOffset val="100"/>
        <c:noMultiLvlLbl val="0"/>
      </c:catAx>
      <c:valAx>
        <c:axId val="1315126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0117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N=1,220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86-4411-B041-47119ABA87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N=526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86-4411-B041-47119ABA87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N=290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386-4411-B041-47119ABA8742}"/>
                </c:ext>
              </c:extLst>
            </c:dLbl>
            <c:dLbl>
              <c:idx val="3"/>
              <c:layout>
                <c:manualLayout>
                  <c:x val="0"/>
                  <c:y val="-6.69718657852953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86-4411-B041-47119ABA8742}"/>
                </c:ext>
              </c:extLst>
            </c:dLbl>
            <c:dLbl>
              <c:idx val="4"/>
              <c:layout>
                <c:manualLayout>
                  <c:x val="0"/>
                  <c:y val="-6.56447457956644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N=42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386-4411-B041-47119ABA874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N=408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86-4411-B041-47119ABA874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386-4411-B041-47119ABA8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Sheet1!$H$2:$H$6</c:f>
              <c:strCache>
                <c:ptCount val="5"/>
                <c:pt idx="0">
                  <c:v>Black, Non-Hispanic</c:v>
                </c:pt>
                <c:pt idx="1">
                  <c:v>White, Non_Hispanic</c:v>
                </c:pt>
                <c:pt idx="2">
                  <c:v>Hispanic/Latino</c:v>
                </c:pt>
                <c:pt idx="3">
                  <c:v>Asian/Pacific Islander</c:v>
                </c:pt>
                <c:pt idx="4">
                  <c:v>Other/Unknown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>
                  <c:v>0.57655954631379958</c:v>
                </c:pt>
                <c:pt idx="1">
                  <c:v>0.24858223062381851</c:v>
                </c:pt>
                <c:pt idx="2">
                  <c:v>0.13705103969754254</c:v>
                </c:pt>
                <c:pt idx="3">
                  <c:v>1.7958412098298678E-2</c:v>
                </c:pt>
                <c:pt idx="4">
                  <c:v>1.9848771266540641E-2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86-4411-B041-47119ABA87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15314688"/>
        <c:axId val="1315124288"/>
      </c:barChart>
      <c:catAx>
        <c:axId val="131531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Race/Ethnicity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124288"/>
        <c:crosses val="autoZero"/>
        <c:auto val="1"/>
        <c:lblAlgn val="ctr"/>
        <c:lblOffset val="100"/>
        <c:noMultiLvlLbl val="0"/>
      </c:catAx>
      <c:valAx>
        <c:axId val="1315124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15314688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50270500257541"/>
          <c:y val="4.134032895777643E-2"/>
          <c:w val="0.84941715562699471"/>
          <c:h val="0.522597293549299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</a:t>
                    </a:r>
                  </a:p>
                  <a:p>
                    <a:r>
                      <a:rPr lang="en-US" sz="2000" b="1" dirty="0"/>
                      <a:t>1,101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470-4583-986E-52CADAF9B30E}"/>
                </c:ext>
              </c:extLst>
            </c:dLbl>
            <c:dLbl>
              <c:idx val="1"/>
              <c:layout>
                <c:manualLayout>
                  <c:x val="4.9413859843846254E-2"/>
                  <c:y val="-0.1912673057310355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N=786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470-4583-986E-52CADAF9B30E}"/>
                </c:ext>
              </c:extLst>
            </c:dLbl>
            <c:dLbl>
              <c:idx val="2"/>
              <c:layout>
                <c:manualLayout>
                  <c:x val="-1.1443691493019076E-7"/>
                  <c:y val="-6.514714287081353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N=98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70-4583-986E-52CADAF9B30E}"/>
                </c:ext>
              </c:extLst>
            </c:dLbl>
            <c:dLbl>
              <c:idx val="3"/>
              <c:layout>
                <c:manualLayout>
                  <c:x val="2.9066976378732024E-3"/>
                  <c:y val="-4.027139841158956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470-4583-986E-52CADAF9B30E}"/>
                </c:ext>
              </c:extLst>
            </c:dLbl>
            <c:dLbl>
              <c:idx val="4"/>
              <c:layout>
                <c:manualLayout>
                  <c:x val="0"/>
                  <c:y val="-4.957268072972360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470-4583-986E-52CADAF9B30E}"/>
                </c:ext>
              </c:extLst>
            </c:dLbl>
            <c:dLbl>
              <c:idx val="5"/>
              <c:layout>
                <c:manualLayout>
                  <c:x val="0"/>
                  <c:y val="-5.233304170312053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N=21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470-4583-986E-52CADAF9B30E}"/>
                </c:ext>
              </c:extLst>
            </c:dLbl>
            <c:dLbl>
              <c:idx val="6"/>
              <c:layout>
                <c:manualLayout>
                  <c:x val="-1.4619883040935672E-3"/>
                  <c:y val="-3.629989640735345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N=21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470-4583-986E-52CADAF9B30E}"/>
                </c:ext>
              </c:extLst>
            </c:dLbl>
            <c:dLbl>
              <c:idx val="7"/>
              <c:layout>
                <c:manualLayout>
                  <c:x val="-1.4533488189366545E-3"/>
                  <c:y val="-5.05072737160566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 &lt;</a:t>
                    </a:r>
                    <a:r>
                      <a:rPr lang="en-US" baseline="0"/>
                      <a:t> 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470-4583-986E-52CADAF9B30E}"/>
                </c:ext>
              </c:extLst>
            </c:dLbl>
            <c:dLbl>
              <c:idx val="8"/>
              <c:layout>
                <c:manualLayout>
                  <c:x val="0"/>
                  <c:y val="-6.42125921647187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</a:t>
                    </a:r>
                    <a:r>
                      <a:rPr lang="en-US" baseline="0"/>
                      <a:t> &lt; 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470-4583-986E-52CADAF9B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Sheet1!$C$2:$C$10</c:f>
              <c:strCache>
                <c:ptCount val="9"/>
                <c:pt idx="0">
                  <c:v>MSM</c:v>
                </c:pt>
                <c:pt idx="1">
                  <c:v>Hetero. Contact</c:v>
                </c:pt>
                <c:pt idx="2">
                  <c:v>Not specified</c:v>
                </c:pt>
                <c:pt idx="3">
                  <c:v>MSM and IDU</c:v>
                </c:pt>
                <c:pt idx="4">
                  <c:v>IDU</c:v>
                </c:pt>
                <c:pt idx="5">
                  <c:v>Perinatal exposure</c:v>
                </c:pt>
                <c:pt idx="6">
                  <c:v>Transfusion</c:v>
                </c:pt>
                <c:pt idx="7">
                  <c:v>Hemophilia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0.53511586452762927</c:v>
                </c:pt>
                <c:pt idx="1">
                  <c:v>0.360427807486631</c:v>
                </c:pt>
                <c:pt idx="2">
                  <c:v>2.8520499108734401E-2</c:v>
                </c:pt>
                <c:pt idx="3">
                  <c:v>1.3547237076648842E-2</c:v>
                </c:pt>
                <c:pt idx="4">
                  <c:v>2.2816399286987522E-2</c:v>
                </c:pt>
                <c:pt idx="5">
                  <c:v>2.1746880570409983E-2</c:v>
                </c:pt>
                <c:pt idx="6">
                  <c:v>1.3190730837789662E-2</c:v>
                </c:pt>
                <c:pt idx="7">
                  <c:v>1.4260249554367201E-3</c:v>
                </c:pt>
                <c:pt idx="8">
                  <c:v>3.2085561497326204E-3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70-4583-986E-52CADAF9B3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01177344"/>
        <c:axId val="1321119680"/>
      </c:barChart>
      <c:catAx>
        <c:axId val="130117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HIV Exposure Category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1119680"/>
        <c:crosses val="autoZero"/>
        <c:auto val="1"/>
        <c:lblAlgn val="ctr"/>
        <c:lblOffset val="100"/>
        <c:noMultiLvlLbl val="0"/>
      </c:catAx>
      <c:valAx>
        <c:axId val="1321119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01177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1798514400269"/>
          <c:y val="3.8255811392110088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Graphs!$C$3:$C$6</c:f>
              <c:numCache>
                <c:formatCode>#,##0</c:formatCode>
                <c:ptCount val="4"/>
                <c:pt idx="0">
                  <c:v>14529</c:v>
                </c:pt>
                <c:pt idx="1">
                  <c:v>0</c:v>
                </c:pt>
                <c:pt idx="2">
                  <c:v>2632</c:v>
                </c:pt>
                <c:pt idx="3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7-4E21-967A-E6128DDE779B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Graphs!$E$3:$E$6</c:f>
              <c:numCache>
                <c:formatCode>#,##0</c:formatCode>
                <c:ptCount val="4"/>
                <c:pt idx="0">
                  <c:v>16802</c:v>
                </c:pt>
                <c:pt idx="1">
                  <c:v>6239</c:v>
                </c:pt>
                <c:pt idx="2">
                  <c:v>2031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7-4E21-967A-E6128DDE7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9223296"/>
        <c:axId val="127461632"/>
      </c:barChart>
      <c:catAx>
        <c:axId val="79922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spc="-100" baseline="0"/>
            </a:pPr>
            <a:endParaRPr lang="en-US"/>
          </a:p>
        </c:txPr>
        <c:crossAx val="127461632"/>
        <c:crosses val="autoZero"/>
        <c:auto val="1"/>
        <c:lblAlgn val="ctr"/>
        <c:lblOffset val="100"/>
        <c:noMultiLvlLbl val="0"/>
      </c:catAx>
      <c:valAx>
        <c:axId val="127461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9922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ED8-4E3E-A125-6B46F5A6CD47}"/>
              </c:ext>
            </c:extLst>
          </c:dPt>
          <c:cat>
            <c:strRef>
              <c:f>Sheet1!$A$3:$A$6</c:f>
              <c:strCache>
                <c:ptCount val="4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Medical Nutrition Therapy</c:v>
                </c:pt>
              </c:strCache>
            </c:strRef>
          </c:cat>
          <c:val>
            <c:numRef>
              <c:f>Sheet1!$B$3:$B$6</c:f>
              <c:numCache>
                <c:formatCode>#,##0</c:formatCode>
                <c:ptCount val="4"/>
                <c:pt idx="0">
                  <c:v>103</c:v>
                </c:pt>
                <c:pt idx="1">
                  <c:v>45</c:v>
                </c:pt>
                <c:pt idx="2">
                  <c:v>1</c:v>
                </c:pt>
                <c:pt idx="3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8-4E3E-A125-6B46F5A6CD4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Medical Nutrition Therapy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68</c:v>
                </c:pt>
                <c:pt idx="1">
                  <c:v>7</c:v>
                </c:pt>
                <c:pt idx="2">
                  <c:v>6</c:v>
                </c:pt>
                <c:pt idx="3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8-4E3E-A125-6B46F5A6C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894608"/>
        <c:axId val="1273904688"/>
      </c:barChart>
      <c:catAx>
        <c:axId val="127389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904688"/>
        <c:crosses val="autoZero"/>
        <c:auto val="1"/>
        <c:lblAlgn val="ctr"/>
        <c:lblOffset val="100"/>
        <c:noMultiLvlLbl val="0"/>
      </c:catAx>
      <c:valAx>
        <c:axId val="127390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Part A/MAI Clients (N</a:t>
                </a:r>
                <a:endParaRPr lang="en-US" sz="2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89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UOS_1!$B$2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UOS_1!$A$3:$A$6</c:f>
              <c:strCache>
                <c:ptCount val="4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Medical Nutrition Therapy</c:v>
                </c:pt>
              </c:strCache>
            </c:strRef>
          </c:cat>
          <c:val>
            <c:numRef>
              <c:f>UOS_1!$B$3:$B$6</c:f>
              <c:numCache>
                <c:formatCode>#,##0</c:formatCode>
                <c:ptCount val="4"/>
                <c:pt idx="0">
                  <c:v>284</c:v>
                </c:pt>
                <c:pt idx="1">
                  <c:v>66</c:v>
                </c:pt>
                <c:pt idx="2">
                  <c:v>1</c:v>
                </c:pt>
                <c:pt idx="3">
                  <c:v>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2-4AC1-B4AF-C1BB181A93F2}"/>
            </c:ext>
          </c:extLst>
        </c:ser>
        <c:ser>
          <c:idx val="1"/>
          <c:order val="1"/>
          <c:tx>
            <c:strRef>
              <c:f>UOS_1!$C$2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UOS_1!$A$3:$A$6</c:f>
              <c:strCache>
                <c:ptCount val="4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Medical Nutrition Therapy</c:v>
                </c:pt>
              </c:strCache>
            </c:strRef>
          </c:cat>
          <c:val>
            <c:numRef>
              <c:f>UOS_1!$C$3:$C$6</c:f>
              <c:numCache>
                <c:formatCode>General</c:formatCode>
                <c:ptCount val="4"/>
                <c:pt idx="0">
                  <c:v>191</c:v>
                </c:pt>
                <c:pt idx="1">
                  <c:v>9</c:v>
                </c:pt>
                <c:pt idx="2">
                  <c:v>9</c:v>
                </c:pt>
                <c:pt idx="3" formatCode="#,##0">
                  <c:v>2248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2-4AC1-B4AF-C1BB181A9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887408"/>
        <c:axId val="1273900848"/>
      </c:barChart>
      <c:catAx>
        <c:axId val="127388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900848"/>
        <c:crosses val="autoZero"/>
        <c:auto val="1"/>
        <c:lblAlgn val="ctr"/>
        <c:lblOffset val="100"/>
        <c:noMultiLvlLbl val="0"/>
      </c:catAx>
      <c:valAx>
        <c:axId val="127390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Units of Service (N)</a:t>
                </a:r>
                <a:endParaRPr lang="en-US" sz="2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88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  <c:pt idx="5">
                  <c:v>Emergency $ Housing</c:v>
                </c:pt>
              </c:strCache>
            </c:strRef>
          </c:cat>
          <c:val>
            <c:numRef>
              <c:f>Sheet3!$B$2:$B$7</c:f>
              <c:numCache>
                <c:formatCode>#,##0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1080</c:v>
                </c:pt>
                <c:pt idx="3">
                  <c:v>673</c:v>
                </c:pt>
                <c:pt idx="4">
                  <c:v>175</c:v>
                </c:pt>
                <c:pt idx="5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D-4802-9B85-19CB39E7EBD7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  <c:pt idx="5">
                  <c:v>Emergency $ Housing</c:v>
                </c:pt>
              </c:strCache>
            </c:strRef>
          </c:cat>
          <c:val>
            <c:numRef>
              <c:f>Sheet3!$C$2:$C$7</c:f>
              <c:numCache>
                <c:formatCode>General</c:formatCode>
                <c:ptCount val="6"/>
                <c:pt idx="0" formatCode="#,##0">
                  <c:v>2030</c:v>
                </c:pt>
                <c:pt idx="1">
                  <c:v>8</c:v>
                </c:pt>
                <c:pt idx="2">
                  <c:v>726</c:v>
                </c:pt>
                <c:pt idx="3">
                  <c:v>403</c:v>
                </c:pt>
                <c:pt idx="4">
                  <c:v>171</c:v>
                </c:pt>
                <c:pt idx="5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D-4802-9B85-19CB39E7E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360304"/>
        <c:axId val="739371824"/>
      </c:barChart>
      <c:catAx>
        <c:axId val="7393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71824"/>
        <c:crosses val="autoZero"/>
        <c:auto val="1"/>
        <c:lblAlgn val="ctr"/>
        <c:lblOffset val="100"/>
        <c:noMultiLvlLbl val="0"/>
      </c:catAx>
      <c:valAx>
        <c:axId val="73937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A/MAI Clients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6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UOS_2!$B$2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UOS_2!$A$3:$A$8</c:f>
              <c:strCache>
                <c:ptCount val="6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  <c:pt idx="5">
                  <c:v>Emergency $ Housing</c:v>
                </c:pt>
              </c:strCache>
            </c:strRef>
          </c:cat>
          <c:val>
            <c:numRef>
              <c:f>UOS_2!$B$3:$B$8</c:f>
              <c:numCache>
                <c:formatCode>#,##0</c:formatCode>
                <c:ptCount val="6"/>
                <c:pt idx="0">
                  <c:v>0</c:v>
                </c:pt>
                <c:pt idx="1">
                  <c:v>29</c:v>
                </c:pt>
                <c:pt idx="2">
                  <c:v>3350</c:v>
                </c:pt>
                <c:pt idx="3">
                  <c:v>2661</c:v>
                </c:pt>
                <c:pt idx="4">
                  <c:v>139</c:v>
                </c:pt>
                <c:pt idx="5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D-482F-B4A9-D8C3F37621CB}"/>
            </c:ext>
          </c:extLst>
        </c:ser>
        <c:ser>
          <c:idx val="1"/>
          <c:order val="1"/>
          <c:tx>
            <c:strRef>
              <c:f>UOS_2!$C$2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UOS_2!$A$3:$A$8</c:f>
              <c:strCache>
                <c:ptCount val="6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  <c:pt idx="5">
                  <c:v>Emergency $ Housing</c:v>
                </c:pt>
              </c:strCache>
            </c:strRef>
          </c:cat>
          <c:val>
            <c:numRef>
              <c:f>UOS_2!$C$3:$C$8</c:f>
              <c:numCache>
                <c:formatCode>General</c:formatCode>
                <c:ptCount val="6"/>
                <c:pt idx="0" formatCode="#,##0">
                  <c:v>2030</c:v>
                </c:pt>
                <c:pt idx="1">
                  <c:v>38</c:v>
                </c:pt>
                <c:pt idx="2" formatCode="#,##0">
                  <c:v>2620</c:v>
                </c:pt>
                <c:pt idx="3" formatCode="#,##0">
                  <c:v>2312</c:v>
                </c:pt>
                <c:pt idx="4">
                  <c:v>210</c:v>
                </c:pt>
                <c:pt idx="5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D-482F-B4A9-D8C3F3762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6"/>
        <c:overlap val="-27"/>
        <c:axId val="739362224"/>
        <c:axId val="739387664"/>
      </c:barChart>
      <c:catAx>
        <c:axId val="73936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87664"/>
        <c:crosses val="autoZero"/>
        <c:auto val="1"/>
        <c:lblAlgn val="ctr"/>
        <c:lblOffset val="100"/>
        <c:noMultiLvlLbl val="0"/>
      </c:catAx>
      <c:valAx>
        <c:axId val="739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u="none" strike="noStrike" kern="1200" baseline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Units of Service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6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Utilities</c:v>
                </c:pt>
                <c:pt idx="1">
                  <c:v>Legal</c:v>
                </c:pt>
                <c:pt idx="2">
                  <c:v>Linguistic</c:v>
                </c:pt>
                <c:pt idx="3">
                  <c:v>Psycho- social</c:v>
                </c:pt>
                <c:pt idx="4">
                  <c:v>Emergency $ Pharmacy</c:v>
                </c:pt>
              </c:strCache>
            </c:strRef>
          </c:cat>
          <c:val>
            <c:numRef>
              <c:f>Graphs!$B$17:$B$21</c:f>
              <c:numCache>
                <c:formatCode>#,##0</c:formatCode>
                <c:ptCount val="5"/>
                <c:pt idx="0">
                  <c:v>242</c:v>
                </c:pt>
                <c:pt idx="1">
                  <c:v>1</c:v>
                </c:pt>
                <c:pt idx="2">
                  <c:v>237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E-4B33-A126-6FE3EB4EB066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Utilities</c:v>
                </c:pt>
                <c:pt idx="1">
                  <c:v>Legal</c:v>
                </c:pt>
                <c:pt idx="2">
                  <c:v>Linguistic</c:v>
                </c:pt>
                <c:pt idx="3">
                  <c:v>Psycho- social</c:v>
                </c:pt>
                <c:pt idx="4">
                  <c:v>Emergency $ Pharmacy</c:v>
                </c:pt>
              </c:strCache>
            </c:strRef>
          </c:cat>
          <c:val>
            <c:numRef>
              <c:f>Graphs!$D$17:$D$21</c:f>
              <c:numCache>
                <c:formatCode>#,##0</c:formatCode>
                <c:ptCount val="5"/>
                <c:pt idx="0">
                  <c:v>143</c:v>
                </c:pt>
                <c:pt idx="1">
                  <c:v>1</c:v>
                </c:pt>
                <c:pt idx="2">
                  <c:v>37</c:v>
                </c:pt>
                <c:pt idx="3">
                  <c:v>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E-4B33-A126-6FE3EB4EB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6352"/>
        <c:axId val="800085632"/>
      </c:barChart>
      <c:catAx>
        <c:axId val="80035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085632"/>
        <c:crosses val="autoZero"/>
        <c:auto val="1"/>
        <c:lblAlgn val="ctr"/>
        <c:lblOffset val="100"/>
        <c:noMultiLvlLbl val="0"/>
      </c:catAx>
      <c:valAx>
        <c:axId val="800085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845166794"/>
          <c:y val="3.334784032702959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Utilities</c:v>
                </c:pt>
                <c:pt idx="1">
                  <c:v>Legal</c:v>
                </c:pt>
                <c:pt idx="2">
                  <c:v>Linguistic</c:v>
                </c:pt>
                <c:pt idx="3">
                  <c:v>Psycho- social</c:v>
                </c:pt>
                <c:pt idx="4">
                  <c:v>Emergency $ Pharmacy</c:v>
                </c:pt>
              </c:strCache>
            </c:strRef>
          </c:cat>
          <c:val>
            <c:numRef>
              <c:f>Graphs!$C$17:$C$21</c:f>
              <c:numCache>
                <c:formatCode>#,##0</c:formatCode>
                <c:ptCount val="5"/>
                <c:pt idx="0">
                  <c:v>434</c:v>
                </c:pt>
                <c:pt idx="1">
                  <c:v>7</c:v>
                </c:pt>
                <c:pt idx="2">
                  <c:v>1070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6-4B87-89AF-61FD9189802B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Utilities</c:v>
                </c:pt>
                <c:pt idx="1">
                  <c:v>Legal</c:v>
                </c:pt>
                <c:pt idx="2">
                  <c:v>Linguistic</c:v>
                </c:pt>
                <c:pt idx="3">
                  <c:v>Psycho- social</c:v>
                </c:pt>
                <c:pt idx="4">
                  <c:v>Emergency $ Pharmacy</c:v>
                </c:pt>
              </c:strCache>
            </c:strRef>
          </c:cat>
          <c:val>
            <c:numRef>
              <c:f>Graphs!$E$17:$E$21</c:f>
              <c:numCache>
                <c:formatCode>#,##0</c:formatCode>
                <c:ptCount val="5"/>
                <c:pt idx="0">
                  <c:v>229</c:v>
                </c:pt>
                <c:pt idx="1">
                  <c:v>1</c:v>
                </c:pt>
                <c:pt idx="2">
                  <c:v>126</c:v>
                </c:pt>
                <c:pt idx="3">
                  <c:v>0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6-4B87-89AF-61FD9189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6864"/>
        <c:axId val="800219136"/>
      </c:barChart>
      <c:catAx>
        <c:axId val="8003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219136"/>
        <c:crosses val="autoZero"/>
        <c:auto val="1"/>
        <c:lblAlgn val="ctr"/>
        <c:lblOffset val="100"/>
        <c:noMultiLvlLbl val="0"/>
      </c:catAx>
      <c:valAx>
        <c:axId val="80021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6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91444511248883"/>
          <c:y val="7.8804179562407983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Substance Abuse - Residential</c:v>
                </c:pt>
                <c:pt idx="1">
                  <c:v>Food bank/home-delivered meals</c:v>
                </c:pt>
                <c:pt idx="2">
                  <c:v>Housing</c:v>
                </c:pt>
              </c:strCache>
            </c:strRef>
          </c:cat>
          <c:val>
            <c:numRef>
              <c:f>Graphs!$B$22:$B$24</c:f>
              <c:numCache>
                <c:formatCode>#,##0</c:formatCode>
                <c:ptCount val="3"/>
                <c:pt idx="0" formatCode="General">
                  <c:v>4</c:v>
                </c:pt>
                <c:pt idx="1">
                  <c:v>1163</c:v>
                </c:pt>
                <c:pt idx="2" formatCode="General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6-4901-A80C-D8B65720F9EF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Substance Abuse - Residential</c:v>
                </c:pt>
                <c:pt idx="1">
                  <c:v>Food bank/home-delivered meals</c:v>
                </c:pt>
                <c:pt idx="2">
                  <c:v>Housing</c:v>
                </c:pt>
              </c:strCache>
            </c:strRef>
          </c:cat>
          <c:val>
            <c:numRef>
              <c:f>Graphs!$D$22:$D$24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6-4901-A80C-D8B65720F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562240"/>
        <c:axId val="800221440"/>
      </c:barChart>
      <c:catAx>
        <c:axId val="12756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2000" b="1" spc="-100" baseline="0"/>
            </a:pPr>
            <a:endParaRPr lang="en-US"/>
          </a:p>
        </c:txPr>
        <c:crossAx val="800221440"/>
        <c:crosses val="autoZero"/>
        <c:auto val="1"/>
        <c:lblAlgn val="ctr"/>
        <c:lblOffset val="100"/>
        <c:noMultiLvlLbl val="0"/>
      </c:catAx>
      <c:valAx>
        <c:axId val="800221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2756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06/12/2023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1,761,042 to 1,979,981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6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4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4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updated to reflect correct NMCM</a:t>
            </a:r>
            <a:r>
              <a:rPr lang="en-US" baseline="0" dirty="0"/>
              <a:t>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and service units per client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03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3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4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82% of TGA population is most</a:t>
            </a:r>
            <a:r>
              <a:rPr lang="en-US" baseline="0" dirty="0"/>
              <a:t> recent estimate </a:t>
            </a:r>
            <a:r>
              <a:rPr lang="en-US" b="0" baseline="0" dirty="0"/>
              <a:t>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1,623,354/</a:t>
            </a:r>
            <a:r>
              <a:rPr lang="en-US" dirty="0"/>
              <a:t>1,979,981)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969,462/1,979,981)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88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54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0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6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1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82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7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380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slide has been added by request</a:t>
            </a:r>
            <a:endParaRPr lang="en-US" dirty="0"/>
          </a:p>
          <a:p>
            <a:r>
              <a:rPr lang="en-US" dirty="0"/>
              <a:t>Core services in</a:t>
            </a:r>
            <a:r>
              <a:rPr lang="en-US" baseline="0" dirty="0"/>
              <a:t> red tone and supportive services in blue 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3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have an</a:t>
            </a:r>
            <a:r>
              <a:rPr lang="en-US" baseline="0" dirty="0"/>
              <a:t> active client status?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1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Migrating</a:t>
            </a:r>
            <a:r>
              <a:rPr lang="en-US" baseline="0" dirty="0"/>
              <a:t> to new </a:t>
            </a:r>
            <a:r>
              <a:rPr lang="en-US" baseline="0"/>
              <a:t>data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6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updated to reflect</a:t>
            </a:r>
            <a:r>
              <a:rPr lang="en-US" baseline="0" dirty="0"/>
              <a:t> correct MCM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4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and service units per client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9922-E2AD-4131-B5E6-7D4CF87D7F32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A60-9A02-40BC-BE90-BFA7BD627AC1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F54B-CE91-42CA-A8BC-D07587E0C016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8FE-E5D5-4878-8D3A-20825D9E497A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2FA-F5DA-4ACB-83C6-CE958B9084AE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ADB4-9DB1-4F0F-84FC-E7749D90D516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E7C9-456E-4752-97E0-6BF5029CEE59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73B-1C17-4B2C-AE99-56C7E0CD6D36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F02D-45AE-4835-88C8-DF4139259F9C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49B4-74C8-4DD8-AE77-53E9F68E95BE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ED1A-629D-4FA5-AEE7-D61DE47F5188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2C3FB6-D269-46AE-ACFC-859B7006B50D}" type="datetime1">
              <a:rPr lang="en-US" smtClean="0"/>
              <a:t>06/12/2023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yanwhiteindy.org/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hab.hrsa.gov/abouthab/part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>
                <a:solidFill>
                  <a:schemeClr val="tx1"/>
                </a:solidFill>
              </a:rPr>
              <a:t>Ryan White Part A &amp; Minority AIDS Initiative Service Utilization in the Indianapolis Transitional Grant Area: FY 2022-2023</a:t>
            </a:r>
            <a:br>
              <a:rPr lang="en-US" sz="4000" cap="none" dirty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6576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June 1, 2023</a:t>
            </a:r>
            <a:endParaRPr lang="en-US" sz="1800" cap="none" dirty="0">
              <a:solidFill>
                <a:schemeClr val="tx1"/>
              </a:solidFill>
            </a:endParaRPr>
          </a:p>
          <a:p>
            <a:pPr algn="ctr"/>
            <a:r>
              <a:rPr lang="en-US" sz="2200" cap="none" dirty="0">
                <a:solidFill>
                  <a:schemeClr val="tx1"/>
                </a:solidFill>
              </a:rPr>
              <a:t>Maguette Diop, MD-MPH</a:t>
            </a:r>
          </a:p>
          <a:p>
            <a:pPr algn="ctr"/>
            <a:endParaRPr lang="en-US" sz="1800" cap="none" dirty="0">
              <a:solidFill>
                <a:schemeClr val="tx1"/>
              </a:solidFill>
            </a:endParaRPr>
          </a:p>
          <a:p>
            <a:pPr algn="ctr"/>
            <a:r>
              <a:rPr lang="en-US" sz="1800" u="sng" cap="none" dirty="0">
                <a:solidFill>
                  <a:schemeClr val="tx1"/>
                </a:solidFill>
              </a:rPr>
              <a:t>MDiop@MarionHealth.org</a:t>
            </a: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1A7E6-B493-3190-9100-D9AB7447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0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3718-3728-47AF-3DBE-E924460F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713E3-A79E-56D8-1E1C-DE2DBEE6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A379D5-A51A-2257-D319-84DE6CEB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6356C3-6CF3-6BCB-F8F1-ABC6F99CF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47650"/>
            <a:ext cx="89154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3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D2712-7A62-F21C-988A-0BB0E1F9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AFDD3-3A16-E45E-30FE-D4C67608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9144000" cy="64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000" dirty="0"/>
              <a:t>Part A/MAI Service Units/Clients Comparison: FY 2022-2023 vs. 2021-2022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939035"/>
              </p:ext>
            </p:extLst>
          </p:nvPr>
        </p:nvGraphicFramePr>
        <p:xfrm>
          <a:off x="0" y="1066800"/>
          <a:ext cx="9143999" cy="6248403"/>
        </p:xfrm>
        <a:graphic>
          <a:graphicData uri="http://schemas.openxmlformats.org/drawingml/2006/table">
            <a:tbl>
              <a:tblPr/>
              <a:tblGrid>
                <a:gridCol w="343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2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3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 Type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2022-2023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Clients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Clients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Case Mgt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Out/Amb/Health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Mental Health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Oral Health Care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AIDS Pharmaceutical Assistance (Local)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Insurance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Nutrition Therapy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Non-Med Case Mgt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HE/RR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Food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Transport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Outreach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Housing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17585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Bank/Home Delivered Meals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50263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Utilities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Linguistic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Psycho- social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Pharmacy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5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Substance Abuse - Residential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27FDF-7478-58CD-797E-EBA8CF29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6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Part A and MAI Service Utilization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CAF9A-36CD-2C91-78DB-D310B3EA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Utilization: FY 2022-2023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FY 2022-2023: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2,116 unique Ryan White enrolled clients utilized </a:t>
            </a:r>
            <a:r>
              <a:rPr lang="en-US" sz="2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22,759 units of  Part A/MAI services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number of clients above does not include </a:t>
            </a: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individuals receiving </a:t>
            </a:r>
            <a:r>
              <a:rPr lang="en-US" sz="2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only testing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  <a:r>
              <a:rPr lang="en-US" sz="2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outreach services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number of services above </a:t>
            </a: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excludes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14,529</a:t>
            </a: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EIS tests administered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175 </a:t>
            </a: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outreach services delivered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Core Medical accounted for 51% of Part A/MAI service units and 65% of dollars spent at an average cost of $137.6 per unit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 Services accounted for 49% of Part A/MAI service units and 35% of dollars spent at an average cost of $78.4 per 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B6C8-8A4C-5BB5-BA69-D3350E7B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0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Utilization: FY 2022-2023 vs. FY 2021-2022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clients decreased during FY </a:t>
            </a:r>
            <a:r>
              <a:rPr lang="en-US" sz="2600" dirty="0"/>
              <a:t>2022-2023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services utilized decreased during FY </a:t>
            </a:r>
            <a:r>
              <a:rPr lang="en-US" sz="2600" dirty="0"/>
              <a:t>2022-2023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non-EIS services utilized decreased during FY </a:t>
            </a:r>
            <a:r>
              <a:rPr lang="en-US" sz="2600" dirty="0"/>
              <a:t>2022-2023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cost per client increased during FY 2022-2023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clients decreased by 24.6% (2,116 v. 2,805)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EIS tests decreased by 13.5% (14,529 v. 16,802)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Units of non-EIS service decreased by 12% (22,900 v. 26,039)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Cost per client increased by 32.4% ($1,925 v. $1,454)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5CF76-C162-6ED6-B104-550FC680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7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Core Medical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A7C0C-F00D-399D-A0B7-CE0D2112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23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13826-F73A-BED5-50D7-6F94F4D6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449200"/>
              </p:ext>
            </p:extLst>
          </p:nvPr>
        </p:nvGraphicFramePr>
        <p:xfrm>
          <a:off x="0" y="1600200"/>
          <a:ext cx="90677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280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2D41F-0853-4836-1FEC-FD0DC530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514597"/>
              </p:ext>
            </p:extLst>
          </p:nvPr>
        </p:nvGraphicFramePr>
        <p:xfrm>
          <a:off x="41477" y="1752600"/>
          <a:ext cx="906104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4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30668-F8A3-BE2C-8395-B9AAD24B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47C5F3-0FFF-ED50-4AC9-6A712ADFB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375596"/>
              </p:ext>
            </p:extLst>
          </p:nvPr>
        </p:nvGraphicFramePr>
        <p:xfrm>
          <a:off x="152400" y="1709928"/>
          <a:ext cx="8839200" cy="507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To provide the Ryan White Planning Council with information necessary for FY 2024-2025 priority setting and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F06EE-6A62-53E9-5A4C-8684D545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4E319-EA50-EDDE-A3B8-FC17984D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485B36-1987-52DC-EABB-FC82739BF2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584114"/>
              </p:ext>
            </p:extLst>
          </p:nvPr>
        </p:nvGraphicFramePr>
        <p:xfrm>
          <a:off x="152400" y="1524000"/>
          <a:ext cx="8686800" cy="531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8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Early Intervention Services (EIS)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38.8% of Part A/MAI services utilized and 30.9%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12,439 clients, a decrease of 17.8% from FY21 (N=15,133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 1.0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$101 per client, an increase of 24.7% from FY21 ($81)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CE57-5A1D-C7B3-C39C-C8E164C9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6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Case Management (Including Treatment Adherence)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Part B during FY 2022-2023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C20D6-CB5E-FF9F-8632-C52FB877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Outpatient /Ambulatory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7% of Part A/MAI services utilized and 16.6%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548 clients, an increase of 255.8% from FY21 (N=154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4.8 service units per client, a decrease of 63.6% from FY21 (N=13.2)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$1,235 per client, a decrease of 50.6% from FY21 ($2,500.7)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65048-5202-2872-0CB9-A0F326BF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8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Mental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2.2% of Part A/MAI services utilized and 4.9%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72 clients, an increase of  2300% from FY21 (N=3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12 service unit per client, an increase of 1100% from FY21 (N=1)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$2,780 per client, an increase of 1,290% from FY21 ($200)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B3C4E-33BC-6849-4900-5CC69808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40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Oral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0.76% of Part A/MAI services utilized and 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103 clients, an increase of 51.5% from FY21 (N=68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2.8 service units per client, the same as for FY21 (N=2.8)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$506.4 per client, an increase of 3.5% from FY21 ($489.5)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E5027-D4D8-1AD8-3272-B53107CD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82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AIDS Pharmaceutical Assistance (Local)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0.18% of Part A/MAI services utilized and 2.46%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45 clients, an increase of 542.9% from FY21 (N=7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1.5 service units per client, an increase of 15.4% from FY21 (N=1.3)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$2,225 per client, a decrease of  27.7% from FY21 ($3,075.3)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28CCA-1EC5-6EF4-80D2-CAC3E022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Insurance Premium &amp; Cost Sharing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0.0027% of Part A/MAI services utilized and 0.04%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 client, a decrease of 83.3% from FY21 (N=6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 service unit per client, a decrease of 33.3% from FY21 (N=1.5)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$1,776 per client, a decrease of 51.2% from FY21 ($3,639.5)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DE821-5797-84AB-5934-925A206C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8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Medical Nutrition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2.4% of Part A/MAI services utilized and 1.9%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370 clients, an increase of 55.5% from FY21 (N=238)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2.4 service units per client, a decrease of 74.5% from FY21 (N=9.4)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$213.4 per client, an increase of 21.7% from FY21 ($175.3)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BDFC0-BEB2-0CD1-D173-2B1FC16C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3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Support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5BA85-277D-6536-0101-EAB7ABBA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7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The Indianapolis Transitional Grant Area 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42E9E-5F96-B4A7-87B5-016BA921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74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577143-98F3-22B9-5C07-BCABE727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FAF4E7-A41D-CD68-A2CD-B6321EF95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52201"/>
              </p:ext>
            </p:extLst>
          </p:nvPr>
        </p:nvGraphicFramePr>
        <p:xfrm>
          <a:off x="228600" y="16002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92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1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2022-2023 v. FY 202-2022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B34E4-E74E-35AF-9466-14C5683D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C766AF-A236-C9DA-B215-3EAF69CF1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394049"/>
              </p:ext>
            </p:extLst>
          </p:nvPr>
        </p:nvGraphicFramePr>
        <p:xfrm>
          <a:off x="2286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615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9906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AF1D64-4D86-9F71-0F3E-2249784F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046106"/>
              </p:ext>
            </p:extLst>
          </p:nvPr>
        </p:nvGraphicFramePr>
        <p:xfrm>
          <a:off x="76200" y="1198968"/>
          <a:ext cx="8991600" cy="560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45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0525"/>
            <a:ext cx="82296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17F1D-21DD-DC32-D0F1-DE36C401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135674"/>
              </p:ext>
            </p:extLst>
          </p:nvPr>
        </p:nvGraphicFramePr>
        <p:xfrm>
          <a:off x="152400" y="1230923"/>
          <a:ext cx="8915400" cy="560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882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7472"/>
            <a:ext cx="8229600" cy="1024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465C4-F491-654A-44E6-3380A4F5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643266"/>
              </p:ext>
            </p:extLst>
          </p:nvPr>
        </p:nvGraphicFramePr>
        <p:xfrm>
          <a:off x="76200" y="1295400"/>
          <a:ext cx="8983411" cy="554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522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47472"/>
            <a:ext cx="8229600" cy="7955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Utilization in FY 2022-2023 v. FY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F1140-9AC6-525B-3B05-4C03338E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74083"/>
              </p:ext>
            </p:extLst>
          </p:nvPr>
        </p:nvGraphicFramePr>
        <p:xfrm>
          <a:off x="380999" y="1143000"/>
          <a:ext cx="8610601" cy="569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6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Non-Medical 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Part B during FY 2022-2023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0C81E-AD57-DE6E-AE89-9C0BA8B5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9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Education/Risk Reduction (HE/RR)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0.08% of Part A/MAI services utilized and 3.7%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18 clients, an increase of 125% from FY21 (N=8)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1.6 service unit per client, a decrease of 66.3% from FY21 (N=4.75)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$8,406 per client, a decrease of 24.9% from FY21 ($11,195)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F8320-01F9-9C4E-BCF6-6EAF817D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67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 </a:t>
            </a:r>
            <a:r>
              <a:rPr lang="en-US" dirty="0">
                <a:solidFill>
                  <a:schemeClr val="tx1"/>
                </a:solidFill>
              </a:rPr>
              <a:t>Assistance-</a:t>
            </a:r>
            <a:r>
              <a:rPr lang="en-US" dirty="0"/>
              <a:t>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9% of Part A/MAI services utilized and 3.9%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1,080 clients, an increase of 48.8% from FY21 (N=726)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3.1 service units per client, a decrease of 13.9% from FY21 (3.6)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$147.8 per client, an increase of  23.5% from FY21 ($193.1)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433FC-CA44-8C18-5E8F-E2BAD667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83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Medical Transportation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7.1% of Part A/MAI services utilized and 1.4%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673 clients, an increase of 67% from FY21 (N=403)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3.95 service units per client, a decrease of 30.7% from FY21 (N=5.7)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$84.9 per client, a decrease of 9.2% from FY21 ($93.5)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15211-D3A0-372B-8B74-BACBED39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6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38200" y="1243449"/>
            <a:ext cx="797052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Location &amp;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876800"/>
            <a:ext cx="4495800" cy="1752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Ten Central Indiana counties with a 2022 estimated population of </a:t>
            </a:r>
            <a:r>
              <a:rPr lang="en-US" b="1" dirty="0">
                <a:solidFill>
                  <a:srgbClr val="C00000"/>
                </a:solidFill>
              </a:rPr>
              <a:t>2.02 million</a:t>
            </a:r>
            <a:r>
              <a:rPr lang="en-US" baseline="30000" dirty="0"/>
              <a:t>1</a:t>
            </a:r>
            <a:r>
              <a:rPr lang="en-US" dirty="0"/>
              <a:t> (14.9% increase since 2010 and 3% since 2020)</a:t>
            </a:r>
            <a:r>
              <a:rPr lang="en-US" baseline="30000" dirty="0"/>
              <a:t>2,</a:t>
            </a:r>
            <a:r>
              <a:rPr lang="en-US" sz="800" baseline="30000" dirty="0"/>
              <a:t> 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B12A9-8AE9-C8ED-7028-3D3C5630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Outreach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0.4% of Part A/MAI services utilized and 0.6%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175 clients, an increase of 2.3% from FY21 (N=171)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0.8 service unit per client, a decrease of 33.3% from FY21 (N=1.2)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$136.5 per client, a decrease of  50.6% from FY21 ($276.3)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154F9-40BD-3DB8-1061-D7951990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59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</a:t>
            </a:r>
            <a:r>
              <a:rPr lang="en-US" dirty="0">
                <a:solidFill>
                  <a:schemeClr val="tx1"/>
                </a:solidFill>
              </a:rPr>
              <a:t>Financial Assistance-</a:t>
            </a:r>
            <a:r>
              <a:rPr lang="en-US" dirty="0"/>
              <a:t>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1.02% of Part A/MAI services utilized and 8.3%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254 clients, an increase of 98.4% from FY21 (N=128)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1.5 service units per client, a 7.1% increase from FY21 (N=1.4)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$1,334 per client, an increase of 28.1% from FY21 ($1,041.6)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BA3E-1F7A-357C-276F-32D1CDB3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93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Financial </a:t>
            </a:r>
            <a:r>
              <a:rPr lang="en-US" dirty="0">
                <a:solidFill>
                  <a:schemeClr val="tx1"/>
                </a:solidFill>
              </a:rPr>
              <a:t>Assistance-</a:t>
            </a:r>
            <a:r>
              <a:rPr lang="en-US" dirty="0"/>
              <a:t>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1.2% of Part A/MAI services utilized and 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242 clients, an increase of  69.2% from FY21 (N=143)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1.8 service units per client, a12.5% increase from FY21 (N=1.6)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$678.1 per client, an increase of 19.7% from FY21 ($566.3)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A26F9-5AC9-E272-BCB7-E582E4A3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01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Other Professional Services-Legal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0.02% of Part A/MAI services utilized and 0.03%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 client the same as for FY21 (N=1)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7 service units per client an increase of 833.3% from FY21 (N=0.75)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$1,155 per client an increase of 831.5% from FY21 ($124)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8C4B-FF7F-27FE-D75C-BB3E4DAF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42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Linguistic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2.9% of Part A/MAI services utilized and 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237 clients, an increase of 540.5% from FY21 (N=37)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4.5 service units per client, an increase of 32.4% from FY21 (N=3.4)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$219 per client, a decrease of 18.3% from FY21 ($268)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DE5D-7470-8B9A-B313-F81F8B8F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76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Financial </a:t>
            </a:r>
            <a:r>
              <a:rPr lang="en-US" dirty="0">
                <a:solidFill>
                  <a:schemeClr val="tx1"/>
                </a:solidFill>
              </a:rPr>
              <a:t>Assistance-</a:t>
            </a:r>
            <a:r>
              <a:rPr lang="en-US" dirty="0"/>
              <a:t>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0.01% of Part A/MAI services utilized and 0.14%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 clients, a decrease of 75% from FY21 (N=8)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 service units per client, an increase of 42.9% from FY21 (N=1.4)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$2,797 per client, an increase of  119.4% from FY21 ($1,275)</a:t>
            </a:r>
          </a:p>
          <a:p>
            <a:pPr>
              <a:spcAft>
                <a:spcPts val="1200"/>
              </a:spcAft>
            </a:pPr>
            <a:endParaRPr lang="en-US" sz="26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AC60E-5DD1-1AE3-E054-9961717D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70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sz="3200" dirty="0"/>
              <a:t>Substance Abuse Services – Residential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0.24% of Part A/MAI services utilized and 0.05%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4 clients, a decrease of 60% from FY21 (N=10)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22 service units per client, 33.7% decrease from FY21 (N=33.2)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$467 per client, a decrease of 45.2% from FY21 ($851.6)</a:t>
            </a:r>
          </a:p>
          <a:p>
            <a:pPr>
              <a:spcAft>
                <a:spcPts val="1200"/>
              </a:spcAft>
            </a:pPr>
            <a:endParaRPr lang="en-US" sz="26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8782-72CB-3C39-4B4B-F484F538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57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6.9% of Part A/MAI services utilized and 6.9%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605 clients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4.3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$465 per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F723-B5F5-84AB-EF4E-4DC714F5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9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Food Bank/ Home Delivered Meals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19.9% of Part A/MAI services utilized and 11.6%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1,163 clients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6.4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$404 per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F723-B5F5-84AB-EF4E-4DC714F5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38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Part A/MAI Client Profile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3B009-9B68-E6FA-B6BB-15265349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9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Population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83% of the TGA’s population in orange</a:t>
            </a:r>
            <a:r>
              <a:rPr lang="en-US" baseline="30000" dirty="0">
                <a:sym typeface="Wingdings" panose="05000000000000000000" pitchFamily="2" charset="2"/>
              </a:rPr>
              <a:t>4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48% reside inside Indianapolis city limits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87E19-AC23-E11A-FAD8-9A694F77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Client Status and Time Enrolled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During FY 2022-2023, a total of 2,116 unique enrolled clients utilized Part A and/or MAI services, a decrease of 24.6% compared to FY 2021-2022 (N=2,805). This number does not include individuals receiving only- testing and/or outreach services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During this grant period, 378 initial applications were processed through RWISE, representing clients enrolled in the RWSP for the first time.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5023-692B-3646-393A-0B9ED01E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41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Enrolled Clients by Gender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D430E-F3E3-4F95-A21C-74E6C817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51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28925"/>
              </p:ext>
            </p:extLst>
          </p:nvPr>
        </p:nvGraphicFramePr>
        <p:xfrm>
          <a:off x="457200" y="1905000"/>
          <a:ext cx="8087065" cy="466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59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Enrolled Clients by Current 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1B081-08C0-132C-0081-23CE71E7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65235"/>
              </p:ext>
            </p:extLst>
          </p:nvPr>
        </p:nvGraphicFramePr>
        <p:xfrm>
          <a:off x="342714" y="1676744"/>
          <a:ext cx="8687171" cy="505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03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Enrolled Clients by Race/Ethnicity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43C54-22D7-BC54-1E29-D27D2F51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12569"/>
              </p:ext>
            </p:extLst>
          </p:nvPr>
        </p:nvGraphicFramePr>
        <p:xfrm>
          <a:off x="366712" y="1676400"/>
          <a:ext cx="8639175" cy="494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421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Enrolled Clients by Exposure Category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603D1-3972-E06D-41FE-4A85987F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20940"/>
              </p:ext>
            </p:extLst>
          </p:nvPr>
        </p:nvGraphicFramePr>
        <p:xfrm>
          <a:off x="198970" y="1828800"/>
          <a:ext cx="8746059" cy="489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904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Enrolled Clients by County of Residence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102" y="1562100"/>
            <a:ext cx="45720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FY 2022, 32.8% of PLWH/A in the TGA utilized Part A/MAI services (2,116 of 6,447) </a:t>
            </a:r>
            <a:endParaRPr lang="en-US" sz="26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35.8%</a:t>
            </a:r>
            <a:r>
              <a:rPr lang="en-US" sz="2200" dirty="0">
                <a:sym typeface="Wingdings" panose="05000000000000000000" pitchFamily="2" charset="2"/>
              </a:rPr>
              <a:t> of Marion County PLWH/A accessed services</a:t>
            </a:r>
            <a:endParaRPr lang="en-US" sz="22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17.3%</a:t>
            </a:r>
            <a:r>
              <a:rPr lang="en-US" sz="2200" dirty="0">
                <a:sym typeface="Wingdings" panose="05000000000000000000" pitchFamily="2" charset="2"/>
              </a:rPr>
              <a:t> of PLWH/A in the outlying counties accessed services</a:t>
            </a:r>
            <a:endParaRPr lang="en-US" sz="2200" i="1" dirty="0">
              <a:sym typeface="Wingdings" panose="05000000000000000000" pitchFamily="2" charset="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0AEECD-BFCB-38C8-7473-078B69365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03570"/>
              </p:ext>
            </p:extLst>
          </p:nvPr>
        </p:nvGraphicFramePr>
        <p:xfrm>
          <a:off x="108397" y="1516626"/>
          <a:ext cx="4408296" cy="5257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442">
                  <a:extLst>
                    <a:ext uri="{9D8B030D-6E8A-4147-A177-3AD203B41FA5}">
                      <a16:colId xmlns:a16="http://schemas.microsoft.com/office/drawing/2014/main" val="2903487234"/>
                    </a:ext>
                  </a:extLst>
                </a:gridCol>
                <a:gridCol w="1576771">
                  <a:extLst>
                    <a:ext uri="{9D8B030D-6E8A-4147-A177-3AD203B41FA5}">
                      <a16:colId xmlns:a16="http://schemas.microsoft.com/office/drawing/2014/main" val="1082077650"/>
                    </a:ext>
                  </a:extLst>
                </a:gridCol>
                <a:gridCol w="1610083">
                  <a:extLst>
                    <a:ext uri="{9D8B030D-6E8A-4147-A177-3AD203B41FA5}">
                      <a16:colId xmlns:a16="http://schemas.microsoft.com/office/drawing/2014/main" val="987368739"/>
                    </a:ext>
                  </a:extLst>
                </a:gridCol>
              </a:tblGrid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Marion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1,938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91.6%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5655537"/>
                  </a:ext>
                </a:extLst>
              </a:tr>
              <a:tr h="544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Hamilton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1.9%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0610710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Johnson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95500"/>
                  </a:ext>
                </a:extLst>
              </a:tr>
              <a:tr h="5064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Hendricks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2.0%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876159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Hancock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0.7%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5255522"/>
                  </a:ext>
                </a:extLst>
              </a:tr>
              <a:tr h="5064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Morgan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0442063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Putnam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0.2%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9077105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Boone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6826887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Shelby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0.2%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3891824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Brown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2844414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Other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1.3%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5352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091BD-4EE8-3AD5-C1DA-E11C773D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48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C56777-A3BF-E333-B71E-72F80505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CC8D4F-E22E-491A-6F33-F8B436EC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Maguette Diop, MD-MPH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Ryan White HIV Services Program</a:t>
            </a:r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>
                <a:hlinkClick r:id="rId2"/>
              </a:rPr>
              <a:t>http://RyanWhiteIndy.org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A8EF5A-6F3A-2BBE-6987-4108330C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</a:t>
            </a:r>
            <a:r>
              <a:rPr lang="en-US" sz="1300" dirty="0"/>
              <a:t> U.S. Census Bureau and Marion County Public Health Department. (2021). Marion County Public Health Department estimates based on ARIMA projections calculated using U.S. Census Bureau data 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</a:t>
            </a:r>
            <a:r>
              <a:rPr lang="en-US" sz="1300" dirty="0"/>
              <a:t> U.S. Census Bureau. (2002). Time series of Indiana intercensal population estimates by county: April 1, 1990 to April 1, 2000. Table CO-EST2001-12-18. Release date April 17, 2002.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3</a:t>
            </a:r>
            <a:r>
              <a:rPr lang="en-US" sz="1300" dirty="0"/>
              <a:t> U.S. Census Bureau. (2011). Intercensal estimates of the resident population for counties of Indiana: April 1, 2000 to July 1, 2010. Table CO-EST00INT-01-18.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4</a:t>
            </a:r>
            <a:r>
              <a:rPr lang="en-US" sz="1300" dirty="0"/>
              <a:t> Glenn,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5</a:t>
            </a:r>
            <a:r>
              <a:rPr lang="en-US" sz="1300" dirty="0"/>
              <a:t> Health Resources and Services Administration. (2022). About the Ryan White HIV/AIDS program – About Part A: Grants to emerging metropolitan &amp; transitional grant areas. Washington D.C.: U.S. Department of Health and Human Services. Available at </a:t>
            </a:r>
            <a:r>
              <a:rPr lang="en-US" sz="1300" dirty="0">
                <a:hlinkClick r:id="rId2"/>
              </a:rPr>
              <a:t>http://hab.hrsa.gov/abouthab/parta.html</a:t>
            </a:r>
            <a:endParaRPr lang="en-US" sz="1300" dirty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6</a:t>
            </a:r>
            <a:r>
              <a:rPr lang="en-US" sz="1300" dirty="0"/>
              <a:t> Ryan White HIV Services Program. (2022).</a:t>
            </a:r>
            <a:r>
              <a:rPr lang="en-US" sz="1300" dirty="0" err="1"/>
              <a:t>CAREWare</a:t>
            </a:r>
            <a:r>
              <a:rPr lang="en-US" sz="1300" dirty="0"/>
              <a:t>. Indianapolis: Marion County Public Health Department.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7</a:t>
            </a:r>
            <a:r>
              <a:rPr lang="en-US" sz="1300" dirty="0"/>
              <a:t> Centers for Disease Control and Prevention. (2022). Enhanced HIV/AIDS Reporting System (eHARS). Indianapolis: Indiana State Department of Health.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38F34-66A8-00AE-62AB-657B51AD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Overview of Part A and Minority AIDS Initiative (MAI) Funding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F390A-3271-E2CD-9974-2F6B9622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MAI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ym typeface="Wingdings" panose="05000000000000000000" pitchFamily="2" charset="2"/>
              </a:rPr>
              <a:t>Part A Funding = Formula + Supplemental</a:t>
            </a:r>
            <a:r>
              <a:rPr lang="en-US" sz="2800" baseline="30000" dirty="0">
                <a:sym typeface="Wingdings" panose="05000000000000000000" pitchFamily="2" charset="2"/>
              </a:rPr>
              <a:t>5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Formula funds are based on the number of people living with HIV/AIDS (PLWH/A) in the TGA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Supplemental funds are awarded competitively based on demonstrated need and other selective criteria </a:t>
            </a:r>
            <a:endParaRPr lang="en-US" sz="2200" baseline="30000" dirty="0">
              <a:sym typeface="Wingdings" panose="05000000000000000000" pitchFamily="2" charset="2"/>
            </a:endParaRP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Includes core medical and support services designed to improve access and reduce disparities in health outcomes for PLWH/A </a:t>
            </a:r>
          </a:p>
          <a:p>
            <a:pPr lvl="1">
              <a:spcAft>
                <a:spcPts val="1200"/>
              </a:spcAft>
            </a:pPr>
            <a:r>
              <a:rPr lang="en-US" sz="2400" b="1" dirty="0">
                <a:sym typeface="Wingdings" panose="05000000000000000000" pitchFamily="2" charset="2"/>
              </a:rPr>
              <a:t>Core Medical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Must account for at least 75% of Part A funds allocated for services (without a waiver)</a:t>
            </a: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Support Services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Must be linked to the continuum of care and cannot exceed 25% of Part A funds allocated for services unless a waiver is obtained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7DD89-2494-55F5-F922-CA3FADDF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8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MAI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sym typeface="Wingdings" panose="05000000000000000000" pitchFamily="2" charset="2"/>
              </a:rPr>
              <a:t>MAI Funding</a:t>
            </a:r>
            <a:r>
              <a:rPr lang="en-US" sz="2800" baseline="30000" dirty="0">
                <a:sym typeface="Wingdings" panose="05000000000000000000" pitchFamily="2" charset="2"/>
              </a:rPr>
              <a:t>5</a:t>
            </a:r>
            <a:endParaRPr lang="en-US" sz="26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Funding based on distribution of PLWH/A among racial/ethnic minorities residing in the TGA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Supports services for minority populations</a:t>
            </a:r>
          </a:p>
          <a:p>
            <a:pPr>
              <a:spcAft>
                <a:spcPts val="1200"/>
              </a:spcAft>
            </a:pPr>
            <a:r>
              <a:rPr lang="en-US" sz="2600" b="1" dirty="0">
                <a:sym typeface="Wingdings" panose="05000000000000000000" pitchFamily="2" charset="2"/>
              </a:rPr>
              <a:t>Data Sources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Utilization data collected using </a:t>
            </a:r>
            <a:r>
              <a:rPr lang="en-US" sz="2200" dirty="0" err="1">
                <a:sym typeface="Wingdings" panose="05000000000000000000" pitchFamily="2" charset="2"/>
              </a:rPr>
              <a:t>CAREWare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addition to other sources for a small number of services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Clinical and outcomes data collected using </a:t>
            </a:r>
            <a:r>
              <a:rPr lang="en-US" sz="2200" dirty="0" err="1">
                <a:sym typeface="Wingdings" panose="05000000000000000000" pitchFamily="2" charset="2"/>
              </a:rPr>
              <a:t>CAREWare</a:t>
            </a:r>
            <a:r>
              <a:rPr lang="en-US" sz="2200" dirty="0">
                <a:sym typeface="Wingdings" panose="05000000000000000000" pitchFamily="2" charset="2"/>
              </a:rPr>
              <a:t>, and the </a:t>
            </a:r>
            <a:r>
              <a:rPr lang="en-US" sz="2200" i="1" dirty="0">
                <a:sym typeface="Wingdings" panose="05000000000000000000" pitchFamily="2" charset="2"/>
              </a:rPr>
              <a:t>Enhanced HIV/AIDS Reporting System</a:t>
            </a:r>
            <a:r>
              <a:rPr lang="en-US" sz="2200" dirty="0">
                <a:sym typeface="Wingdings" panose="05000000000000000000" pitchFamily="2" charset="2"/>
              </a:rPr>
              <a:t> (eHARS) database</a:t>
            </a:r>
            <a:r>
              <a:rPr lang="en-US" sz="2200" baseline="30000" dirty="0">
                <a:sym typeface="Wingdings" panose="05000000000000000000" pitchFamily="2" charset="2"/>
              </a:rPr>
              <a:t>7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addition to other sources for a small number of service</a:t>
            </a:r>
            <a:endParaRPr lang="en-US" sz="2200" baseline="300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55303-6EDC-F645-977E-56C55296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1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All Parts Spending in the Indianapolis TGA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217E5-472A-0E99-228D-65AA431B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96762</TotalTime>
  <Words>3105</Words>
  <Application>Microsoft Office PowerPoint</Application>
  <PresentationFormat>On-screen Show (4:3)</PresentationFormat>
  <Paragraphs>521</Paragraphs>
  <Slides>59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Clarity</vt:lpstr>
      <vt:lpstr>Ryan White Part A &amp; Minority AIDS Initiative Service Utilization in the Indianapolis Transitional Grant Area: FY 2022-2023 </vt:lpstr>
      <vt:lpstr>Objective</vt:lpstr>
      <vt:lpstr>PowerPoint Presentation</vt:lpstr>
      <vt:lpstr>TGA Location &amp; Population</vt:lpstr>
      <vt:lpstr>TGA Population Center</vt:lpstr>
      <vt:lpstr>PowerPoint Presentation</vt:lpstr>
      <vt:lpstr>Overview of Part A and MAI Funding</vt:lpstr>
      <vt:lpstr>Overview of Part A and MAI Funding</vt:lpstr>
      <vt:lpstr>PowerPoint Presentation</vt:lpstr>
      <vt:lpstr>PowerPoint Presentation</vt:lpstr>
      <vt:lpstr>PowerPoint Presentation</vt:lpstr>
      <vt:lpstr>Part A/MAI Service Units/Clients Comparison: FY 2022-2023 vs. 2021-2022</vt:lpstr>
      <vt:lpstr>PowerPoint Presentation</vt:lpstr>
      <vt:lpstr>Part A/MAI Utilization: FY 2022-2023</vt:lpstr>
      <vt:lpstr>Part A/MAI Utilization: FY 2022-2023 vs. FY 2021-2022</vt:lpstr>
      <vt:lpstr>PowerPoint Presentation</vt:lpstr>
      <vt:lpstr>Utilization in FY 2022-2023 v. FY 2021-2022</vt:lpstr>
      <vt:lpstr>Utilization in FY 2022-2023 v. FY 2021-2022</vt:lpstr>
      <vt:lpstr>Utilization in FY 2022-2023 v. FY 2021-2022</vt:lpstr>
      <vt:lpstr>Utilization in FY 2022-2023 v. FY 2021-2022</vt:lpstr>
      <vt:lpstr>Early Intervention Services (EIS)</vt:lpstr>
      <vt:lpstr>Medical Case Management (Including Treatment Adherence)</vt:lpstr>
      <vt:lpstr>Outpatient /Ambulatory Health Services</vt:lpstr>
      <vt:lpstr>Mental Health Services</vt:lpstr>
      <vt:lpstr>Oral Health Care</vt:lpstr>
      <vt:lpstr>AIDS Pharmaceutical Assistance (Local)</vt:lpstr>
      <vt:lpstr>Health Insurance Premium &amp; Cost Sharing Assistance</vt:lpstr>
      <vt:lpstr>Medical Nutrition Therapy</vt:lpstr>
      <vt:lpstr>PowerPoint Presentation</vt:lpstr>
      <vt:lpstr>Utilization in FY 2022-2023 v. FY 2021-2022</vt:lpstr>
      <vt:lpstr>Utilization in FY 2022-2023 v. FY 202-2022</vt:lpstr>
      <vt:lpstr>Utilization in FY 2022-2023 v. FY 2021-2022</vt:lpstr>
      <vt:lpstr>Utilization in FY 2022-2023 v. FY 2021-2022</vt:lpstr>
      <vt:lpstr>Utilization in FY 2022-2023 v. FY 2021-2022</vt:lpstr>
      <vt:lpstr>Utilization in FY 2022-2023 v. FY 2021-2022</vt:lpstr>
      <vt:lpstr>Non-Medical Case Management</vt:lpstr>
      <vt:lpstr>Health Education/Risk Reduction (HE/RR)</vt:lpstr>
      <vt:lpstr>Emergency Financial Assistance-Food</vt:lpstr>
      <vt:lpstr>Medical Transportation Services</vt:lpstr>
      <vt:lpstr>Outreach Services</vt:lpstr>
      <vt:lpstr>Emergency Financial Assistance-Housing</vt:lpstr>
      <vt:lpstr>Emergency Financial Assistance-Utilities</vt:lpstr>
      <vt:lpstr>Other Professional Services-Legal </vt:lpstr>
      <vt:lpstr>Linguistic Services</vt:lpstr>
      <vt:lpstr>Emergency Financial Assistance-Pharmacy</vt:lpstr>
      <vt:lpstr>Substance Abuse Services – Residential</vt:lpstr>
      <vt:lpstr>Housing Services</vt:lpstr>
      <vt:lpstr>Food Bank/ Home Delivered Meals</vt:lpstr>
      <vt:lpstr>PowerPoint Presentation</vt:lpstr>
      <vt:lpstr>Client Status and Time Enrolled</vt:lpstr>
      <vt:lpstr>Part A/MAI Enrolled Clients by Gender</vt:lpstr>
      <vt:lpstr>Part A/MAI Enrolled Clients by Current Age</vt:lpstr>
      <vt:lpstr>Part A/MAI Enrolled Clients by Race/Ethnicity</vt:lpstr>
      <vt:lpstr>Part A/MAI Enrolled Clients by Exposure Category</vt:lpstr>
      <vt:lpstr>Part A/MAI Enrolled Clients by County of Residence</vt:lpstr>
      <vt:lpstr>PowerPoint Presentation</vt:lpstr>
      <vt:lpstr>PowerPoint Presentation</vt:lpstr>
      <vt:lpstr>PowerPoint Presentation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Maguette Diop</cp:lastModifiedBy>
  <cp:revision>2407</cp:revision>
  <cp:lastPrinted>2015-06-30T17:33:16Z</cp:lastPrinted>
  <dcterms:created xsi:type="dcterms:W3CDTF">2013-05-01T21:28:56Z</dcterms:created>
  <dcterms:modified xsi:type="dcterms:W3CDTF">2023-06-13T21:04:09Z</dcterms:modified>
  <cp:contentStatus>In progress</cp:contentStatus>
</cp:coreProperties>
</file>