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sldIdLst>
    <p:sldId id="288" r:id="rId2"/>
    <p:sldId id="368" r:id="rId3"/>
    <p:sldId id="390" r:id="rId4"/>
    <p:sldId id="391" r:id="rId5"/>
    <p:sldId id="371" r:id="rId6"/>
    <p:sldId id="367" r:id="rId7"/>
    <p:sldId id="374" r:id="rId8"/>
    <p:sldId id="369" r:id="rId9"/>
    <p:sldId id="375" r:id="rId10"/>
    <p:sldId id="372" r:id="rId11"/>
    <p:sldId id="385" r:id="rId12"/>
    <p:sldId id="386" r:id="rId13"/>
    <p:sldId id="392" r:id="rId14"/>
    <p:sldId id="425" r:id="rId15"/>
    <p:sldId id="393" r:id="rId16"/>
    <p:sldId id="411" r:id="rId17"/>
    <p:sldId id="412" r:id="rId18"/>
    <p:sldId id="395" r:id="rId19"/>
    <p:sldId id="413" r:id="rId20"/>
    <p:sldId id="396" r:id="rId21"/>
    <p:sldId id="409" r:id="rId22"/>
    <p:sldId id="417" r:id="rId23"/>
    <p:sldId id="420" r:id="rId24"/>
    <p:sldId id="422" r:id="rId25"/>
    <p:sldId id="423" r:id="rId26"/>
    <p:sldId id="424" r:id="rId27"/>
    <p:sldId id="402" r:id="rId28"/>
    <p:sldId id="407" r:id="rId29"/>
    <p:sldId id="42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68F"/>
    <a:srgbClr val="9A5C2E"/>
    <a:srgbClr val="A56331"/>
    <a:srgbClr val="BE7138"/>
    <a:srgbClr val="EB801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353" autoAdjust="0"/>
    <p:restoredTop sz="94660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Chronic</c:v>
          </c:tx>
          <c:spPr>
            <a:solidFill>
              <a:srgbClr val="FDAE6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'Proc 1 - Freq'!$B$7:$F$7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Freq'!$B$11:$F$11</c:f>
              <c:numCache>
                <c:formatCode>General</c:formatCode>
                <c:ptCount val="5"/>
                <c:pt idx="0">
                  <c:v>897</c:v>
                </c:pt>
                <c:pt idx="1">
                  <c:v>912</c:v>
                </c:pt>
                <c:pt idx="2">
                  <c:v>972</c:v>
                </c:pt>
                <c:pt idx="3">
                  <c:v>860</c:v>
                </c:pt>
                <c:pt idx="4">
                  <c:v>882</c:v>
                </c:pt>
              </c:numCache>
            </c:numRef>
          </c:val>
        </c:ser>
        <c:ser>
          <c:idx val="1"/>
          <c:order val="1"/>
          <c:tx>
            <c:v>Acute</c:v>
          </c:tx>
          <c:spPr>
            <a:solidFill>
              <a:srgbClr val="ABD9E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4.9105998745106356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+mj-lt"/>
                      </a:rPr>
                      <a:t>0.4%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3"/>
                  <c:y val="-6.619240303295422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+mj-lt"/>
                      </a:rPr>
                      <a:t>1.2%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+mj-lt"/>
                      </a:rPr>
                      <a:t>0.7%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+mj-lt"/>
                      </a:rPr>
                      <a:t>0.7%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8.2158527532543282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+mj-lt"/>
                      </a:rPr>
                      <a:t>2.2%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'Proc 1 - Freq'!$B$7:$F$7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Freq'!$B$10:$F$10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7</c:v>
                </c:pt>
                <c:pt idx="3">
                  <c:v>6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34208"/>
        <c:axId val="101935744"/>
      </c:barChart>
      <c:catAx>
        <c:axId val="10193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935744"/>
        <c:crosses val="autoZero"/>
        <c:auto val="1"/>
        <c:lblAlgn val="ctr"/>
        <c:lblOffset val="100"/>
        <c:noMultiLvlLbl val="0"/>
      </c:catAx>
      <c:valAx>
        <c:axId val="10193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Diagnoses (N)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1934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Acute HCV Diagnoses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'Proc 1 - Freq'!$A$41</c:f>
              <c:strCache>
                <c:ptCount val="1"/>
                <c:pt idx="0">
                  <c:v>20-24 Yrs. (N=7)</c:v>
                </c:pt>
              </c:strCache>
            </c:strRef>
          </c:tx>
          <c:spPr>
            <a:solidFill>
              <a:srgbClr val="7FBF7B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'Proc 1 - Freq'!$H$38:$L$38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Freq'!$H$41:$L$41</c:f>
              <c:numCache>
                <c:formatCode>#,##0.0</c:formatCode>
                <c:ptCount val="5"/>
                <c:pt idx="0">
                  <c:v>1.4581085415998367</c:v>
                </c:pt>
                <c:pt idx="1">
                  <c:v>1.4511892495900389</c:v>
                </c:pt>
                <c:pt idx="2">
                  <c:v>4.3108403264743069</c:v>
                </c:pt>
                <c:pt idx="3">
                  <c:v>0</c:v>
                </c:pt>
                <c:pt idx="4">
                  <c:v>2.8728202476371054</c:v>
                </c:pt>
              </c:numCache>
            </c:numRef>
          </c:val>
        </c:ser>
        <c:ser>
          <c:idx val="0"/>
          <c:order val="1"/>
          <c:tx>
            <c:strRef>
              <c:f>'Proc 1 - Freq'!$A$42</c:f>
              <c:strCache>
                <c:ptCount val="1"/>
                <c:pt idx="0">
                  <c:v>25-34 Yrs. (N=22)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'Proc 1 - Freq'!$H$38:$L$38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Freq'!$H$42:$L$42</c:f>
              <c:numCache>
                <c:formatCode>#,##0.0</c:formatCode>
                <c:ptCount val="5"/>
                <c:pt idx="0">
                  <c:v>1.3842650590735115</c:v>
                </c:pt>
                <c:pt idx="1">
                  <c:v>4.0737345961910583</c:v>
                </c:pt>
                <c:pt idx="2">
                  <c:v>1.3322320215288694</c:v>
                </c:pt>
                <c:pt idx="3">
                  <c:v>1.3114754098360655</c:v>
                </c:pt>
                <c:pt idx="4">
                  <c:v>6.557377049180328</c:v>
                </c:pt>
              </c:numCache>
            </c:numRef>
          </c:val>
        </c:ser>
        <c:ser>
          <c:idx val="1"/>
          <c:order val="2"/>
          <c:tx>
            <c:strRef>
              <c:f>'Proc 1 - Freq'!$A$43</c:f>
              <c:strCache>
                <c:ptCount val="1"/>
                <c:pt idx="0">
                  <c:v>35-44 Yrs. (N=9)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'Proc 1 - Freq'!$H$38:$L$38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Freq'!$B$43:$F$43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'Proc 1 - Freq'!$A$44</c:f>
              <c:strCache>
                <c:ptCount val="1"/>
                <c:pt idx="0">
                  <c:v>45-54 Yrs. (N=6)</c:v>
                </c:pt>
              </c:strCache>
            </c:strRef>
          </c:tx>
          <c:spPr>
            <a:solidFill>
              <a:srgbClr val="762A83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'Proc 1 - Freq'!$H$38:$L$38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Freq'!$H$44:$L$44</c:f>
              <c:numCache>
                <c:formatCode>#,##0.0</c:formatCode>
                <c:ptCount val="5"/>
                <c:pt idx="0">
                  <c:v>0.78490471256789429</c:v>
                </c:pt>
                <c:pt idx="1">
                  <c:v>1.5849242010000872</c:v>
                </c:pt>
                <c:pt idx="2">
                  <c:v>0</c:v>
                </c:pt>
                <c:pt idx="3">
                  <c:v>0.81486974307157001</c:v>
                </c:pt>
                <c:pt idx="4">
                  <c:v>1.62973948614314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22720"/>
        <c:axId val="123036800"/>
      </c:barChart>
      <c:catAx>
        <c:axId val="12302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036800"/>
        <c:crosses val="autoZero"/>
        <c:auto val="1"/>
        <c:lblAlgn val="ctr"/>
        <c:lblOffset val="100"/>
        <c:noMultiLvlLbl val="0"/>
      </c:catAx>
      <c:valAx>
        <c:axId val="123036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30227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Chronic HCV Diagnoses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'Proc 2 - Freq'!$A$58</c:f>
              <c:strCache>
                <c:ptCount val="1"/>
                <c:pt idx="0">
                  <c:v>&lt;15</c:v>
                </c:pt>
              </c:strCache>
            </c:strRef>
          </c:tx>
          <c:spPr>
            <a:ln w="25400"/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Freq'!$B$58:$F$58</c:f>
              <c:numCache>
                <c:formatCode>#,##0.0</c:formatCode>
                <c:ptCount val="5"/>
                <c:pt idx="0">
                  <c:v>2.1059725381181029</c:v>
                </c:pt>
                <c:pt idx="1">
                  <c:v>0</c:v>
                </c:pt>
                <c:pt idx="2">
                  <c:v>2.059138456469813</c:v>
                </c:pt>
                <c:pt idx="3">
                  <c:v>0.50928684563006421</c:v>
                </c:pt>
                <c:pt idx="4">
                  <c:v>1.5278605368901927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'Proc 2 - Freq'!$A$59</c:f>
              <c:strCache>
                <c:ptCount val="1"/>
                <c:pt idx="0">
                  <c:v>15-19</c:v>
                </c:pt>
              </c:strCache>
            </c:strRef>
          </c:tx>
          <c:spPr>
            <a:ln w="25400"/>
          </c:spPr>
          <c:marker>
            <c:symbol val="diamond"/>
            <c:size val="6"/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Freq'!$B$59:$F$59</c:f>
              <c:numCache>
                <c:formatCode>#,##0.0</c:formatCode>
                <c:ptCount val="5"/>
                <c:pt idx="0">
                  <c:v>7.9902838148811055</c:v>
                </c:pt>
                <c:pt idx="1">
                  <c:v>13.429804092732796</c:v>
                </c:pt>
                <c:pt idx="2">
                  <c:v>31.200707216030231</c:v>
                </c:pt>
                <c:pt idx="3">
                  <c:v>34.872367136281213</c:v>
                </c:pt>
                <c:pt idx="4">
                  <c:v>17.436183568140606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'Proc 2 - Freq'!$A$60</c:f>
              <c:strCache>
                <c:ptCount val="1"/>
                <c:pt idx="0">
                  <c:v>20-24</c:v>
                </c:pt>
              </c:strCache>
            </c:strRef>
          </c:tx>
          <c:spPr>
            <a:ln w="25400"/>
          </c:spPr>
          <c:marker>
            <c:symbol val="square"/>
            <c:size val="6"/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Freq'!$B$60:$F$60</c:f>
              <c:numCache>
                <c:formatCode>#,##0.0</c:formatCode>
                <c:ptCount val="5"/>
                <c:pt idx="0">
                  <c:v>46.659473331194775</c:v>
                </c:pt>
                <c:pt idx="1">
                  <c:v>53.694002234831444</c:v>
                </c:pt>
                <c:pt idx="2">
                  <c:v>64.662604897114619</c:v>
                </c:pt>
                <c:pt idx="3">
                  <c:v>83.311787181476049</c:v>
                </c:pt>
                <c:pt idx="4">
                  <c:v>103.42152891493579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'Proc 2 - Freq'!$A$61</c:f>
              <c:strCache>
                <c:ptCount val="1"/>
                <c:pt idx="0">
                  <c:v>25-34</c:v>
                </c:pt>
              </c:strCache>
            </c:strRef>
          </c:tx>
          <c:spPr>
            <a:ln w="25400"/>
          </c:spPr>
          <c:marker>
            <c:symbol val="triangle"/>
            <c:size val="6"/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Freq'!$B$61:$F$61</c:f>
              <c:numCache>
                <c:formatCode>#,##0.0</c:formatCode>
                <c:ptCount val="5"/>
                <c:pt idx="0">
                  <c:v>64.368325246918275</c:v>
                </c:pt>
                <c:pt idx="1">
                  <c:v>72.648266965407203</c:v>
                </c:pt>
                <c:pt idx="2">
                  <c:v>99.251285603900783</c:v>
                </c:pt>
                <c:pt idx="3">
                  <c:v>116.72131147540985</c:v>
                </c:pt>
                <c:pt idx="4">
                  <c:v>123.27868852459015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'Proc 2 - Freq'!$A$62</c:f>
              <c:strCache>
                <c:ptCount val="1"/>
                <c:pt idx="0">
                  <c:v>35-44</c:v>
                </c:pt>
              </c:strCache>
            </c:strRef>
          </c:tx>
          <c:spPr>
            <a:ln w="25400"/>
          </c:spPr>
          <c:marker>
            <c:symbol val="x"/>
            <c:size val="6"/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Freq'!$B$62:$F$62</c:f>
              <c:numCache>
                <c:formatCode>#,##0.0</c:formatCode>
                <c:ptCount val="5"/>
                <c:pt idx="0">
                  <c:v>111.79194929856857</c:v>
                </c:pt>
                <c:pt idx="1">
                  <c:v>91.173093806983175</c:v>
                </c:pt>
                <c:pt idx="2">
                  <c:v>133.70895177227433</c:v>
                </c:pt>
                <c:pt idx="3">
                  <c:v>101.82024553701834</c:v>
                </c:pt>
                <c:pt idx="4">
                  <c:v>93.474323771688958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'Proc 2 - Freq'!$A$63</c:f>
              <c:strCache>
                <c:ptCount val="1"/>
                <c:pt idx="0">
                  <c:v>45-54</c:v>
                </c:pt>
              </c:strCache>
            </c:strRef>
          </c:tx>
          <c:spPr>
            <a:ln w="25400"/>
          </c:spPr>
          <c:marker>
            <c:symbol val="star"/>
            <c:size val="6"/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Freq'!$B$63:$F$63</c:f>
              <c:numCache>
                <c:formatCode>#,##0.0</c:formatCode>
                <c:ptCount val="5"/>
                <c:pt idx="0">
                  <c:v>277.07136353646666</c:v>
                </c:pt>
                <c:pt idx="1">
                  <c:v>259.1351068635143</c:v>
                </c:pt>
                <c:pt idx="2">
                  <c:v>213.60657844019013</c:v>
                </c:pt>
                <c:pt idx="3">
                  <c:v>172.75238553117285</c:v>
                </c:pt>
                <c:pt idx="4">
                  <c:v>174.38212501731599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'Proc 2 - Freq'!$A$64</c:f>
              <c:strCache>
                <c:ptCount val="1"/>
                <c:pt idx="0">
                  <c:v>55-64</c:v>
                </c:pt>
              </c:strCache>
            </c:strRef>
          </c:tx>
          <c:spPr>
            <a:ln w="25400"/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Freq'!$B$64:$F$64</c:f>
              <c:numCache>
                <c:formatCode>#,##0.0</c:formatCode>
                <c:ptCount val="5"/>
                <c:pt idx="0">
                  <c:v>239.14160749310369</c:v>
                </c:pt>
                <c:pt idx="1">
                  <c:v>255.5948524385532</c:v>
                </c:pt>
                <c:pt idx="2">
                  <c:v>258.18633731852293</c:v>
                </c:pt>
                <c:pt idx="3">
                  <c:v>190.4833046985882</c:v>
                </c:pt>
                <c:pt idx="4">
                  <c:v>217.56181369985808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'Proc 2 - Freq'!$A$65</c:f>
              <c:strCache>
                <c:ptCount val="1"/>
                <c:pt idx="0">
                  <c:v>65+</c:v>
                </c:pt>
              </c:strCache>
            </c:strRef>
          </c:tx>
          <c:spPr>
            <a:ln w="25400"/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'Proc 2 - Freq'!$B$57:$F$57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Freq'!$B$65:$F$65</c:f>
              <c:numCache>
                <c:formatCode>#,##0.0</c:formatCode>
                <c:ptCount val="5"/>
                <c:pt idx="0">
                  <c:v>50.987492455932234</c:v>
                </c:pt>
                <c:pt idx="1">
                  <c:v>68.984689517416058</c:v>
                </c:pt>
                <c:pt idx="2">
                  <c:v>63.012602520504103</c:v>
                </c:pt>
                <c:pt idx="3">
                  <c:v>63.214813662180035</c:v>
                </c:pt>
                <c:pt idx="4">
                  <c:v>48.626779740138488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10944"/>
        <c:axId val="135021312"/>
      </c:lineChart>
      <c:catAx>
        <c:axId val="1350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021312"/>
        <c:crosses val="autoZero"/>
        <c:auto val="1"/>
        <c:lblAlgn val="ctr"/>
        <c:lblOffset val="100"/>
        <c:noMultiLvlLbl val="0"/>
      </c:catAx>
      <c:valAx>
        <c:axId val="135021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35010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86111111111111"/>
          <c:y val="0.83400550540938478"/>
          <c:w val="0.79888888888888898"/>
          <c:h val="0.145669291338582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 smtClean="0"/>
              <a:t>Rate of Newly Diagnosed HCV (any stage) among 15-24 Year Olds by Race/Ethnicity</a:t>
            </a:r>
            <a:endParaRPr lang="en-US" sz="1600" b="1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'Proc 2 - Freq'!$K$18</c:f>
              <c:strCache>
                <c:ptCount val="1"/>
                <c:pt idx="0">
                  <c:v>White</c:v>
                </c:pt>
              </c:strCache>
            </c:strRef>
          </c:tx>
          <c:spPr>
            <a:ln w="27769" cap="flat">
              <a:solidFill>
                <a:sysClr val="windowText" lastClr="000000"/>
              </a:solidFill>
              <a:prstDash val="sysDash"/>
              <a:miter lim="800000"/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'Proc 2 - Freq'!$L$17:$P$17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Freq'!$L$18:$P$18</c:f>
              <c:numCache>
                <c:formatCode>#,##0.0</c:formatCode>
                <c:ptCount val="5"/>
                <c:pt idx="0">
                  <c:v>45.847979215582754</c:v>
                </c:pt>
                <c:pt idx="1">
                  <c:v>57.899688789172764</c:v>
                </c:pt>
                <c:pt idx="2">
                  <c:v>74.372666557586754</c:v>
                </c:pt>
                <c:pt idx="3">
                  <c:v>93.088556211753584</c:v>
                </c:pt>
                <c:pt idx="4">
                  <c:v>106.82293335775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'Proc 2 - Freq'!$K$19</c:f>
              <c:strCache>
                <c:ptCount val="1"/>
                <c:pt idx="0">
                  <c:v>Black</c:v>
                </c:pt>
              </c:strCache>
            </c:strRef>
          </c:tx>
          <c:spPr>
            <a:ln w="27769" cap="flat">
              <a:solidFill>
                <a:sysClr val="windowText" lastClr="000000"/>
              </a:solidFill>
              <a:prstDash val="sysDot"/>
              <a:miter lim="800000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'Proc 2 - Freq'!$L$17:$P$17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Freq'!$L$19:$P$19</c:f>
              <c:numCache>
                <c:formatCode>#,##0.0</c:formatCode>
                <c:ptCount val="5"/>
                <c:pt idx="0">
                  <c:v>7.8021377857532963</c:v>
                </c:pt>
                <c:pt idx="1">
                  <c:v>10.249839846252403</c:v>
                </c:pt>
                <c:pt idx="2">
                  <c:v>27.866443735116786</c:v>
                </c:pt>
                <c:pt idx="3">
                  <c:v>32.443224357374596</c:v>
                </c:pt>
                <c:pt idx="4">
                  <c:v>12.478163214374845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'Proc 2 - Freq'!$K$20</c:f>
              <c:strCache>
                <c:ptCount val="1"/>
                <c:pt idx="0">
                  <c:v>Hispanic</c:v>
                </c:pt>
              </c:strCache>
            </c:strRef>
          </c:tx>
          <c:spPr>
            <a:ln w="27769" cap="flat">
              <a:solidFill>
                <a:sysClr val="windowText" lastClr="000000"/>
              </a:solidFill>
              <a:prstDash val="dashDot"/>
              <a:miter lim="800000"/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'Proc 2 - Freq'!$L$17:$P$17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Freq'!$L$20:$P$20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22.296544035674472</c:v>
                </c:pt>
                <c:pt idx="3">
                  <c:v>7.3168947098851254</c:v>
                </c:pt>
                <c:pt idx="4">
                  <c:v>29.267578839540501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'Proc 2 - Freq'!$K$21</c:f>
              <c:strCache>
                <c:ptCount val="1"/>
                <c:pt idx="0">
                  <c:v>Other</c:v>
                </c:pt>
              </c:strCache>
            </c:strRef>
          </c:tx>
          <c:spPr>
            <a:ln w="27769" cap="flat">
              <a:solidFill>
                <a:sysClr val="windowText" lastClr="000000"/>
              </a:solidFill>
              <a:miter lim="800000"/>
            </a:ln>
          </c:spPr>
          <c:marker>
            <c:symbol val="x"/>
            <c:size val="4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'Proc 2 - Freq'!$L$17:$P$17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Freq'!$L$21:$P$21</c:f>
              <c:numCache>
                <c:formatCode>#,##0.0</c:formatCode>
                <c:ptCount val="5"/>
                <c:pt idx="0">
                  <c:v>15.05797319680771</c:v>
                </c:pt>
                <c:pt idx="1">
                  <c:v>0</c:v>
                </c:pt>
                <c:pt idx="2">
                  <c:v>14.035087719298245</c:v>
                </c:pt>
                <c:pt idx="3">
                  <c:v>0</c:v>
                </c:pt>
                <c:pt idx="4">
                  <c:v>38.940809968847354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1920"/>
        <c:axId val="135692288"/>
      </c:lineChart>
      <c:catAx>
        <c:axId val="1356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5692288"/>
        <c:crosses val="autoZero"/>
        <c:auto val="1"/>
        <c:lblAlgn val="ctr"/>
        <c:lblOffset val="100"/>
        <c:noMultiLvlLbl val="0"/>
      </c:catAx>
      <c:valAx>
        <c:axId val="135692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5681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Acute </a:t>
            </a:r>
            <a:r>
              <a:rPr lang="en-US" sz="1800" dirty="0" smtClean="0"/>
              <a:t>HCV Diagnoses, Marion County: 2001-2014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Acute HCV Dx</c:v>
          </c:tx>
          <c:spPr>
            <a:ln w="25400" cap="sq">
              <a:solidFill>
                <a:schemeClr val="tx1"/>
              </a:solidFill>
              <a:bevel/>
            </a:ln>
          </c:spPr>
          <c:marker>
            <c:symbol val="none"/>
          </c:marker>
          <c:trendline>
            <c:name>3-Yr Moving Avg</c:name>
            <c:spPr>
              <a:ln w="12700" cap="sq">
                <a:prstDash val="sysDash"/>
                <a:bevel/>
              </a:ln>
            </c:spPr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'Job 1 - Freq (2)'!$A$5:$A$18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'Job 1 - Freq (2)'!$B$5:$B$18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11</c:v>
                </c:pt>
                <c:pt idx="11">
                  <c:v>7</c:v>
                </c:pt>
                <c:pt idx="12">
                  <c:v>6</c:v>
                </c:pt>
                <c:pt idx="13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02560"/>
        <c:axId val="119690368"/>
      </c:lineChart>
      <c:catAx>
        <c:axId val="1196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400"/>
            </a:pPr>
            <a:endParaRPr lang="en-US"/>
          </a:p>
        </c:txPr>
        <c:crossAx val="119690368"/>
        <c:crosses val="autoZero"/>
        <c:auto val="1"/>
        <c:lblAlgn val="ctr"/>
        <c:lblOffset val="100"/>
        <c:noMultiLvlLbl val="0"/>
      </c:catAx>
      <c:valAx>
        <c:axId val="1196903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9602560"/>
        <c:crosses val="autoZero"/>
        <c:crossBetween val="between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 1 - Freq'!$A$18</c:f>
              <c:strCache>
                <c:ptCount val="1"/>
                <c:pt idx="0">
                  <c:v>Marion County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Freq'!$B$15:$F$15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Freq'!$B$18:$F$18</c:f>
              <c:numCache>
                <c:formatCode>#,##0.0</c:formatCode>
                <c:ptCount val="5"/>
                <c:pt idx="0">
                  <c:v>0.44277518200827326</c:v>
                </c:pt>
                <c:pt idx="1">
                  <c:v>1.2075968822044132</c:v>
                </c:pt>
                <c:pt idx="2">
                  <c:v>0.7617911669225923</c:v>
                </c:pt>
                <c:pt idx="3">
                  <c:v>0.64635600642477875</c:v>
                </c:pt>
                <c:pt idx="4">
                  <c:v>2.1545200214159288</c:v>
                </c:pt>
              </c:numCache>
            </c:numRef>
          </c:val>
        </c:ser>
        <c:ser>
          <c:idx val="1"/>
          <c:order val="1"/>
          <c:tx>
            <c:strRef>
              <c:f>'Proc 1 - Freq'!$A$19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Freq'!$B$15:$F$15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Freq'!$B$19:$F$19</c:f>
              <c:numCache>
                <c:formatCode>General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26912"/>
        <c:axId val="119528448"/>
      </c:barChart>
      <c:catAx>
        <c:axId val="11952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528448"/>
        <c:crosses val="autoZero"/>
        <c:auto val="1"/>
        <c:lblAlgn val="ctr"/>
        <c:lblOffset val="100"/>
        <c:noMultiLvlLbl val="0"/>
      </c:catAx>
      <c:valAx>
        <c:axId val="119528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19526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Chronic HCV </a:t>
            </a:r>
            <a:r>
              <a:rPr lang="en-US" sz="1800" dirty="0" smtClean="0"/>
              <a:t>Diagnoses, Marion County: </a:t>
            </a:r>
            <a:r>
              <a:rPr lang="en-US" sz="1800" dirty="0"/>
              <a:t>2001-2014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Chronic HCV Dx</c:v>
          </c:tx>
          <c:spPr>
            <a:ln w="25400" cap="sq">
              <a:solidFill>
                <a:schemeClr val="tx1"/>
              </a:solidFill>
              <a:beve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'Job 1 - Freq (2)'!$A$87:$A$100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'Job 1 - Freq (2)'!$B$87:$B$100</c:f>
              <c:numCache>
                <c:formatCode>General</c:formatCode>
                <c:ptCount val="14"/>
                <c:pt idx="0">
                  <c:v>1227</c:v>
                </c:pt>
                <c:pt idx="1">
                  <c:v>1148</c:v>
                </c:pt>
                <c:pt idx="2">
                  <c:v>1016</c:v>
                </c:pt>
                <c:pt idx="3">
                  <c:v>584</c:v>
                </c:pt>
                <c:pt idx="4">
                  <c:v>642</c:v>
                </c:pt>
                <c:pt idx="5">
                  <c:v>258</c:v>
                </c:pt>
                <c:pt idx="6">
                  <c:v>359</c:v>
                </c:pt>
                <c:pt idx="7">
                  <c:v>738</c:v>
                </c:pt>
                <c:pt idx="8">
                  <c:v>907</c:v>
                </c:pt>
                <c:pt idx="9">
                  <c:v>900</c:v>
                </c:pt>
                <c:pt idx="10">
                  <c:v>915</c:v>
                </c:pt>
                <c:pt idx="11">
                  <c:v>972</c:v>
                </c:pt>
                <c:pt idx="12">
                  <c:v>868</c:v>
                </c:pt>
                <c:pt idx="13">
                  <c:v>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74912"/>
        <c:axId val="119984896"/>
      </c:lineChart>
      <c:catAx>
        <c:axId val="1199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984896"/>
        <c:crosses val="autoZero"/>
        <c:auto val="1"/>
        <c:lblAlgn val="ctr"/>
        <c:lblOffset val="100"/>
        <c:noMultiLvlLbl val="0"/>
      </c:catAx>
      <c:valAx>
        <c:axId val="11998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Diagnoses (N)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9974912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 2 - Freq'!$Q$10</c:f>
              <c:strCache>
                <c:ptCount val="1"/>
                <c:pt idx="0">
                  <c:v>Marion County (N=4,523)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2 - Freq'!$R$7:$V$7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Freq'!$R$10:$V$10</c:f>
              <c:numCache>
                <c:formatCode>#,##0.0</c:formatCode>
                <c:ptCount val="5"/>
                <c:pt idx="0">
                  <c:v>99.292334565355276</c:v>
                </c:pt>
                <c:pt idx="1">
                  <c:v>100.12075968822045</c:v>
                </c:pt>
                <c:pt idx="2">
                  <c:v>105.78014489267996</c:v>
                </c:pt>
                <c:pt idx="3">
                  <c:v>92.644360920884949</c:v>
                </c:pt>
                <c:pt idx="4">
                  <c:v>95.014332944442472</c:v>
                </c:pt>
              </c:numCache>
            </c:numRef>
          </c:val>
        </c:ser>
        <c:ser>
          <c:idx val="1"/>
          <c:order val="1"/>
          <c:tx>
            <c:strRef>
              <c:f>'Proc 2 - Freq'!$AE$11</c:f>
              <c:strCache>
                <c:ptCount val="1"/>
                <c:pt idx="0">
                  <c:v>Indiana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2 - Freq'!$R$7:$V$7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Freq'!$AF$14:$AJ$14</c:f>
              <c:numCache>
                <c:formatCode>0.0</c:formatCode>
                <c:ptCount val="5"/>
                <c:pt idx="0">
                  <c:v>90.620597880908008</c:v>
                </c:pt>
                <c:pt idx="1">
                  <c:v>82.467073649977991</c:v>
                </c:pt>
                <c:pt idx="2">
                  <c:v>85.764323009299133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31040"/>
        <c:axId val="120232576"/>
      </c:barChart>
      <c:catAx>
        <c:axId val="12023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232576"/>
        <c:crosses val="autoZero"/>
        <c:auto val="1"/>
        <c:lblAlgn val="ctr"/>
        <c:lblOffset val="100"/>
        <c:noMultiLvlLbl val="0"/>
      </c:catAx>
      <c:valAx>
        <c:axId val="12023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0231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Acute HCV Diagnoses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 1 - Freq'!$A$16</c:f>
              <c:strCache>
                <c:ptCount val="1"/>
                <c:pt idx="0">
                  <c:v>Female (N=27)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Freq'!$B$15:$F$15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Freq'!$B$16:$F$16</c:f>
              <c:numCache>
                <c:formatCode>#,##0.0</c:formatCode>
                <c:ptCount val="5"/>
                <c:pt idx="0">
                  <c:v>0.42761905983673504</c:v>
                </c:pt>
                <c:pt idx="1">
                  <c:v>1.4837298424702829</c:v>
                </c:pt>
                <c:pt idx="2">
                  <c:v>0.21027354485450123</c:v>
                </c:pt>
                <c:pt idx="3">
                  <c:v>0.8325372196170745</c:v>
                </c:pt>
                <c:pt idx="4">
                  <c:v>2.7057459637554921</c:v>
                </c:pt>
              </c:numCache>
            </c:numRef>
          </c:val>
        </c:ser>
        <c:ser>
          <c:idx val="1"/>
          <c:order val="1"/>
          <c:tx>
            <c:strRef>
              <c:f>'Proc 1 - Freq'!$A$17</c:f>
              <c:strCache>
                <c:ptCount val="1"/>
                <c:pt idx="0">
                  <c:v>Male (N=21)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Freq'!$B$15:$F$15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Freq'!$B$17:$F$17</c:f>
              <c:numCache>
                <c:formatCode>#,##0.0</c:formatCode>
                <c:ptCount val="5"/>
                <c:pt idx="0">
                  <c:v>0.45904514020386195</c:v>
                </c:pt>
                <c:pt idx="1">
                  <c:v>0.91092103225571375</c:v>
                </c:pt>
                <c:pt idx="2">
                  <c:v>1.3534363749560134</c:v>
                </c:pt>
                <c:pt idx="3">
                  <c:v>0.44660601756948071</c:v>
                </c:pt>
                <c:pt idx="4">
                  <c:v>1.5631210614931825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01792"/>
        <c:axId val="121203328"/>
      </c:barChart>
      <c:catAx>
        <c:axId val="12120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203328"/>
        <c:crosses val="autoZero"/>
        <c:auto val="1"/>
        <c:lblAlgn val="ctr"/>
        <c:lblOffset val="100"/>
        <c:noMultiLvlLbl val="0"/>
      </c:catAx>
      <c:valAx>
        <c:axId val="121203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1201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Chronic HCV Diagnoses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 2 - Freq'!$Q$8</c:f>
              <c:strCache>
                <c:ptCount val="1"/>
                <c:pt idx="0">
                  <c:v>Female (N=1,815)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2 - Freq'!$R$7:$V$7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Freq'!$R$8:$V$8</c:f>
              <c:numCache>
                <c:formatCode>#,##0.0</c:formatCode>
                <c:ptCount val="5"/>
                <c:pt idx="0">
                  <c:v>73.336668762000059</c:v>
                </c:pt>
                <c:pt idx="1">
                  <c:v>70.159225408237674</c:v>
                </c:pt>
                <c:pt idx="2">
                  <c:v>79.693673499855961</c:v>
                </c:pt>
                <c:pt idx="3">
                  <c:v>80.756110302856229</c:v>
                </c:pt>
                <c:pt idx="4">
                  <c:v>77.842230034196476</c:v>
                </c:pt>
              </c:numCache>
            </c:numRef>
          </c:val>
        </c:ser>
        <c:ser>
          <c:idx val="1"/>
          <c:order val="1"/>
          <c:tx>
            <c:strRef>
              <c:f>'Proc 2 - Freq'!$Q$9</c:f>
              <c:strCache>
                <c:ptCount val="1"/>
                <c:pt idx="0">
                  <c:v>Male (N=2,703)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2 - Freq'!$R$7:$V$7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Freq'!$R$9:$V$9</c:f>
              <c:numCache>
                <c:formatCode>#,##0.0</c:formatCode>
                <c:ptCount val="5"/>
                <c:pt idx="0">
                  <c:v>126.92598126636783</c:v>
                </c:pt>
                <c:pt idx="1">
                  <c:v>131.85581941901455</c:v>
                </c:pt>
                <c:pt idx="2">
                  <c:v>133.53905566232663</c:v>
                </c:pt>
                <c:pt idx="3">
                  <c:v>105.17571713761272</c:v>
                </c:pt>
                <c:pt idx="4">
                  <c:v>113.4379284626481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96256"/>
        <c:axId val="121697792"/>
      </c:barChart>
      <c:catAx>
        <c:axId val="1216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697792"/>
        <c:crosses val="autoZero"/>
        <c:auto val="1"/>
        <c:lblAlgn val="ctr"/>
        <c:lblOffset val="100"/>
        <c:noMultiLvlLbl val="0"/>
      </c:catAx>
      <c:valAx>
        <c:axId val="12169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1696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Acute HCV Diagnoses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 1 - Freq'!$O$27</c:f>
              <c:strCache>
                <c:ptCount val="1"/>
                <c:pt idx="0">
                  <c:v>White (N=38)</c:v>
                </c:pt>
              </c:strCache>
            </c:strRef>
          </c:tx>
          <c:spPr>
            <a:solidFill>
              <a:srgbClr val="FDAE6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Freq'!$P$26:$T$26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Freq'!$P$27:$T$27</c:f>
              <c:numCache>
                <c:formatCode>#,##0.0</c:formatCode>
                <c:ptCount val="5"/>
                <c:pt idx="0">
                  <c:v>0.55602405730754612</c:v>
                </c:pt>
                <c:pt idx="1">
                  <c:v>1.8537914669978774</c:v>
                </c:pt>
                <c:pt idx="2">
                  <c:v>0.74152071067344905</c:v>
                </c:pt>
                <c:pt idx="3">
                  <c:v>0.92554371065282293</c:v>
                </c:pt>
                <c:pt idx="4">
                  <c:v>2.9591434759208948</c:v>
                </c:pt>
              </c:numCache>
            </c:numRef>
          </c:val>
        </c:ser>
        <c:ser>
          <c:idx val="1"/>
          <c:order val="1"/>
          <c:tx>
            <c:strRef>
              <c:f>'Proc 1 - Freq'!$O$28</c:f>
              <c:strCache>
                <c:ptCount val="1"/>
                <c:pt idx="0">
                  <c:v>Black (N=5)</c:v>
                </c:pt>
              </c:strCache>
            </c:strRef>
          </c:tx>
          <c:spPr>
            <a:solidFill>
              <a:srgbClr val="ABD9E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'Proc 1 - Freq'!$P$26:$T$26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1 - Freq'!$P$28:$T$28</c:f>
              <c:numCache>
                <c:formatCode>#,##0.0</c:formatCode>
                <c:ptCount val="5"/>
                <c:pt idx="0">
                  <c:v>0.41753827782161934</c:v>
                </c:pt>
                <c:pt idx="1">
                  <c:v>0.41471405465931238</c:v>
                </c:pt>
                <c:pt idx="2">
                  <c:v>0.41100845033373884</c:v>
                </c:pt>
                <c:pt idx="3">
                  <c:v>0.40861190449922563</c:v>
                </c:pt>
                <c:pt idx="4">
                  <c:v>0.4060237686314157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10624"/>
        <c:axId val="121612160"/>
      </c:barChart>
      <c:catAx>
        <c:axId val="1216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612160"/>
        <c:crosses val="autoZero"/>
        <c:auto val="1"/>
        <c:lblAlgn val="ctr"/>
        <c:lblOffset val="100"/>
        <c:noMultiLvlLbl val="0"/>
      </c:catAx>
      <c:valAx>
        <c:axId val="121612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1610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Chronic HCV Diagnoses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'Proc 2 - Freq'!$M$19</c:f>
              <c:strCache>
                <c:ptCount val="1"/>
                <c:pt idx="0">
                  <c:v>White (N=2,669)</c:v>
                </c:pt>
              </c:strCache>
            </c:strRef>
          </c:tx>
          <c:spPr>
            <a:ln w="25400"/>
          </c:spPr>
          <c:marker>
            <c:symbol val="diamond"/>
            <c:size val="6"/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'Proc 2 - Freq'!$N$18:$R$18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Freq'!$N$19:$R$19</c:f>
              <c:numCache>
                <c:formatCode>#,##0.0</c:formatCode>
                <c:ptCount val="5"/>
                <c:pt idx="0">
                  <c:v>94.894772447154551</c:v>
                </c:pt>
                <c:pt idx="1">
                  <c:v>97.694810310788142</c:v>
                </c:pt>
                <c:pt idx="2">
                  <c:v>103.99827967195125</c:v>
                </c:pt>
                <c:pt idx="3">
                  <c:v>98.107633329199231</c:v>
                </c:pt>
                <c:pt idx="4">
                  <c:v>99.686145845085136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'Proc 2 - Freq'!$M$20</c:f>
              <c:strCache>
                <c:ptCount val="1"/>
                <c:pt idx="0">
                  <c:v>Black (N=1,324)</c:v>
                </c:pt>
              </c:strCache>
            </c:strRef>
          </c:tx>
          <c:spPr>
            <a:ln w="25400"/>
          </c:spPr>
          <c:marker>
            <c:symbol val="square"/>
            <c:size val="6"/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'Proc 2 - Freq'!$N$18:$R$18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Freq'!$N$20:$R$20</c:f>
              <c:numCache>
                <c:formatCode>#,##0.0</c:formatCode>
                <c:ptCount val="5"/>
                <c:pt idx="0">
                  <c:v>121.0861005682696</c:v>
                </c:pt>
                <c:pt idx="1">
                  <c:v>117.36407746858542</c:v>
                </c:pt>
                <c:pt idx="2">
                  <c:v>127.00161115312531</c:v>
                </c:pt>
                <c:pt idx="3">
                  <c:v>94.79796184382036</c:v>
                </c:pt>
                <c:pt idx="4">
                  <c:v>85.264991412597297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'Proc 2 - Freq'!$M$21</c:f>
              <c:strCache>
                <c:ptCount val="1"/>
                <c:pt idx="0">
                  <c:v>Hispanic (N=100)</c:v>
                </c:pt>
              </c:strCache>
            </c:strRef>
          </c:tx>
          <c:spPr>
            <a:ln w="25400"/>
          </c:spPr>
          <c:marker>
            <c:symbol val="triangle"/>
            <c:size val="6"/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'Proc 2 - Freq'!$N$18:$R$18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Freq'!$N$21:$R$21</c:f>
              <c:numCache>
                <c:formatCode>#,##0.0</c:formatCode>
                <c:ptCount val="5"/>
                <c:pt idx="0">
                  <c:v>97.838240775251592</c:v>
                </c:pt>
                <c:pt idx="1">
                  <c:v>86.825389571813744</c:v>
                </c:pt>
                <c:pt idx="2">
                  <c:v>116.79619064732043</c:v>
                </c:pt>
                <c:pt idx="3">
                  <c:v>79.589671029359735</c:v>
                </c:pt>
                <c:pt idx="4">
                  <c:v>69.768455936859539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'Proc 2 - Freq'!$M$22</c:f>
              <c:strCache>
                <c:ptCount val="1"/>
                <c:pt idx="0">
                  <c:v>Asian/PI (N=68)</c:v>
                </c:pt>
              </c:strCache>
            </c:strRef>
          </c:tx>
          <c:spPr>
            <a:ln w="25400"/>
          </c:spPr>
          <c:marker>
            <c:symbol val="x"/>
            <c:size val="6"/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'Proc 2 - Freq'!$N$18:$R$18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Freq'!$N$22:$R$22</c:f>
              <c:numCache>
                <c:formatCode>#,##0.0</c:formatCode>
                <c:ptCount val="5"/>
                <c:pt idx="0">
                  <c:v>65.15011672729247</c:v>
                </c:pt>
                <c:pt idx="1">
                  <c:v>47.405846721095607</c:v>
                </c:pt>
                <c:pt idx="2">
                  <c:v>71.680917515744198</c:v>
                </c:pt>
                <c:pt idx="3">
                  <c:v>59.627329192546583</c:v>
                </c:pt>
                <c:pt idx="4">
                  <c:v>101.74418604651163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'Proc 2 - Freq'!$M$23</c:f>
              <c:strCache>
                <c:ptCount val="1"/>
                <c:pt idx="0">
                  <c:v>Other (N=17)</c:v>
                </c:pt>
              </c:strCache>
            </c:strRef>
          </c:tx>
          <c:spPr>
            <a:ln w="25400"/>
          </c:spPr>
          <c:marker>
            <c:symbol val="star"/>
            <c:size val="6"/>
          </c:marker>
          <c:cat>
            <c:numRef>
              <c:f>'Proc 2 - Freq'!$N$18:$R$18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'Proc 2 - Freq'!$N$23:$R$23</c:f>
              <c:numCache>
                <c:formatCode>#,##0.0</c:formatCode>
                <c:ptCount val="5"/>
                <c:pt idx="0">
                  <c:v>2.3678166362796866</c:v>
                </c:pt>
                <c:pt idx="1">
                  <c:v>5.8555551651852111</c:v>
                </c:pt>
                <c:pt idx="2">
                  <c:v>3.4733478442087713</c:v>
                </c:pt>
                <c:pt idx="3">
                  <c:v>3.4322979234597564</c:v>
                </c:pt>
                <c:pt idx="4">
                  <c:v>4.5286778525009623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00192"/>
        <c:axId val="121801728"/>
      </c:lineChart>
      <c:catAx>
        <c:axId val="1218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801728"/>
        <c:crosses val="autoZero"/>
        <c:auto val="1"/>
        <c:lblAlgn val="ctr"/>
        <c:lblOffset val="100"/>
        <c:noMultiLvlLbl val="0"/>
      </c:catAx>
      <c:valAx>
        <c:axId val="12180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 per 100,000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121800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0.85714</cdr:x>
      <cdr:y>0.52721</cdr:y>
    </cdr:from>
    <cdr:to>
      <cdr:x>1</cdr:x>
      <cdr:y>0.73129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2600" y="2362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0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7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2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0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pPr/>
              <a:t>06/06/2016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tad.org/Docs/031236_HIV%20VH%20CoInfection%20Final.pdf" TargetMode="External"/><Relationship Id="rId2" Type="http://schemas.openxmlformats.org/officeDocument/2006/relationships/hyperlink" Target="http://www.hepb.org/hepb/hbv_hcv_co-infecti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hiv/pdf/library_factsheets_hiv_and_viral_hepatitis.pdf" TargetMode="External"/><Relationship Id="rId4" Type="http://schemas.openxmlformats.org/officeDocument/2006/relationships/hyperlink" Target="https://aidsinfo.nih.gov/guidelines/html/1/adult-and-adolescent-arv-guidelines/26/hiv-hc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vhr.org/sites/default/files/.users/u27/Indiana.pptx" TargetMode="External"/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canys.org/clientuploads/2015_PDFs/Conference%20&amp;%20Trainings/2015%20Conference/Presentations/Monday/HepCure_CHCANYS%20Oct%2019%202015%20Final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v/pdf/library_factsheets_hiv_and_viral_hepatitis.pdf" TargetMode="External"/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canys.org/clientuploads/2015_PDFs/Conference%20&amp;%20Trainings/2015%20Conference/Presentations/Monday/HepCure_CHCANYS%20Oct%2019%202015%20Fin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vhr.org/sites/default/files/.users/u27/Indiana.pptx" TargetMode="External"/><Relationship Id="rId2" Type="http://schemas.openxmlformats.org/officeDocument/2006/relationships/hyperlink" Target="https://www.nastad.org/Docs/031236_HIV%20VH%20CoInfection%20Final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ha.confex.com/apha/143am/webprogram/Paper330708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sdh/files/2014_ISDH_Annual_Report_of_Infectious_Diseases_Final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561042/" TargetMode="External"/><Relationship Id="rId2" Type="http://schemas.openxmlformats.org/officeDocument/2006/relationships/hyperlink" Target="http://www.drugabuse.gov/related-topics/viral-hepatitis-very-real-consequence-substance-us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patitis/hcv/hcvfaq.htm" TargetMode="External"/><Relationship Id="rId2" Type="http://schemas.openxmlformats.org/officeDocument/2006/relationships/hyperlink" Target="http://www.annals.org/content/156/4/271.ful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Tnelson@MarionHealth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als.org/content/156/4/271.f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epatitis/hcv/hcvfaq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nographs.iarc.fr/ENG/Monographs/vol96/mono96-6B-05.pdf" TargetMode="External"/><Relationship Id="rId2" Type="http://schemas.openxmlformats.org/officeDocument/2006/relationships/hyperlink" Target="http://epic.iarc.fr/research/cancerworkinggroups/livercanc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3429000" y="5703065"/>
            <a:ext cx="2286000" cy="1078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Hepatitis C Epidemiology: Marion County (IN)</a:t>
            </a:r>
            <a:endParaRPr lang="en-US" sz="32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0333" y="3741003"/>
            <a:ext cx="3983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Tammie Nelson, MPH, CPH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6569" y="48768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23,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Common Co-Infections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Hepatitis B virus (HBV)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9%-30% of people with chronic HBV are co-infected with HCV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HBV/HCV co-infection increases risk for severe </a:t>
            </a:r>
            <a:r>
              <a:rPr lang="en-US" dirty="0"/>
              <a:t>liver </a:t>
            </a:r>
            <a:r>
              <a:rPr lang="en-US" dirty="0" smtClean="0"/>
              <a:t>disease and progression </a:t>
            </a:r>
            <a:r>
              <a:rPr lang="en-US" dirty="0"/>
              <a:t>to </a:t>
            </a:r>
            <a:r>
              <a:rPr lang="en-US" dirty="0" smtClean="0"/>
              <a:t>HCC</a:t>
            </a:r>
          </a:p>
          <a:p>
            <a:pPr>
              <a:spcAft>
                <a:spcPts val="600"/>
              </a:spcAft>
            </a:pPr>
            <a:r>
              <a:rPr lang="en-US" dirty="0"/>
              <a:t>HIV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25% </a:t>
            </a:r>
            <a:r>
              <a:rPr lang="en-US" dirty="0"/>
              <a:t>of people living with HIV (PLWH) are </a:t>
            </a:r>
            <a:r>
              <a:rPr lang="en-US" dirty="0" smtClean="0"/>
              <a:t>HCV co-infected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HIV </a:t>
            </a:r>
            <a:r>
              <a:rPr lang="en-US" dirty="0"/>
              <a:t>co-infection triples </a:t>
            </a:r>
            <a:r>
              <a:rPr lang="en-US" dirty="0" smtClean="0"/>
              <a:t>risk </a:t>
            </a:r>
            <a:r>
              <a:rPr lang="en-US" dirty="0"/>
              <a:t>for </a:t>
            </a:r>
            <a:r>
              <a:rPr lang="en-US" dirty="0" smtClean="0"/>
              <a:t>HCV-related liver disease, the leading cause of non-AIDS related death among PLWH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Current guidelines call for </a:t>
            </a:r>
            <a:r>
              <a:rPr lang="en-US" dirty="0" smtClean="0"/>
              <a:t>HCV screening in all PLWH (annually for those at </a:t>
            </a:r>
            <a:r>
              <a:rPr lang="en-US" dirty="0"/>
              <a:t>increased </a:t>
            </a:r>
            <a:r>
              <a:rPr lang="en-US" dirty="0" smtClean="0"/>
              <a:t>risk)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169" y="5683872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Hepatitis B Foundation. </a:t>
            </a:r>
            <a:r>
              <a:rPr lang="en-US" sz="1050" dirty="0"/>
              <a:t>(</a:t>
            </a:r>
            <a:r>
              <a:rPr lang="en-US" sz="1050" dirty="0" smtClean="0"/>
              <a:t>2014). HBV/HCV co-infection. </a:t>
            </a:r>
            <a:r>
              <a:rPr lang="en-US" sz="1050" dirty="0"/>
              <a:t>Retrieved from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www.hepb.org/hepb/hbv_hcv_co-infection.htm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6169" y="58490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National Alliance of State &amp; Territorial AIDS Directors. (</a:t>
            </a:r>
            <a:r>
              <a:rPr lang="en-US" sz="1050" dirty="0"/>
              <a:t>2011). HIV and viral hepatitis co-infection</a:t>
            </a:r>
            <a:r>
              <a:rPr lang="en-US" sz="1050" dirty="0" smtClean="0"/>
              <a:t>. </a:t>
            </a:r>
            <a:r>
              <a:rPr lang="en-US" sz="1050" dirty="0"/>
              <a:t>Retrieved from </a:t>
            </a: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www.nastad.org/Docs/031236_HIV%20VH%20CoInfection%20Final.pdf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U.S</a:t>
            </a:r>
            <a:r>
              <a:rPr lang="en-US" sz="1050" dirty="0"/>
              <a:t>. Department of Health &amp; Human </a:t>
            </a:r>
            <a:r>
              <a:rPr lang="en-US" sz="1050" dirty="0" smtClean="0"/>
              <a:t>Services. </a:t>
            </a:r>
            <a:r>
              <a:rPr lang="en-US" sz="1050" dirty="0"/>
              <a:t>(</a:t>
            </a:r>
            <a:r>
              <a:rPr lang="en-US" sz="1050" dirty="0" smtClean="0"/>
              <a:t>2015). </a:t>
            </a:r>
            <a:r>
              <a:rPr lang="en-US" sz="1050" dirty="0"/>
              <a:t>Guidelines for the </a:t>
            </a:r>
            <a:r>
              <a:rPr lang="en-US" sz="1050" dirty="0" smtClean="0"/>
              <a:t>use </a:t>
            </a:r>
            <a:r>
              <a:rPr lang="en-US" sz="1050" dirty="0"/>
              <a:t>of </a:t>
            </a:r>
            <a:r>
              <a:rPr lang="en-US" sz="1050" dirty="0" smtClean="0"/>
              <a:t>antiretroviral agents </a:t>
            </a:r>
            <a:r>
              <a:rPr lang="en-US" sz="1050" dirty="0"/>
              <a:t>in </a:t>
            </a:r>
            <a:r>
              <a:rPr lang="en-US" sz="1050" dirty="0" smtClean="0"/>
              <a:t>HIV-1-infected adults </a:t>
            </a:r>
            <a:r>
              <a:rPr lang="en-US" sz="1050" dirty="0"/>
              <a:t>and adolescents: Considerations for </a:t>
            </a:r>
            <a:r>
              <a:rPr lang="en-US" sz="1050" dirty="0" smtClean="0"/>
              <a:t>antiretroviral use </a:t>
            </a:r>
            <a:r>
              <a:rPr lang="en-US" sz="1050" dirty="0"/>
              <a:t>in </a:t>
            </a:r>
            <a:r>
              <a:rPr lang="en-US" sz="1050" dirty="0" smtClean="0"/>
              <a:t>patients </a:t>
            </a:r>
            <a:r>
              <a:rPr lang="en-US" sz="1050" dirty="0"/>
              <a:t>with </a:t>
            </a:r>
            <a:r>
              <a:rPr lang="en-US" sz="1050" dirty="0" err="1" smtClean="0"/>
              <a:t>coinfections</a:t>
            </a:r>
            <a:r>
              <a:rPr lang="en-US" sz="1050" dirty="0" smtClean="0"/>
              <a:t>. </a:t>
            </a:r>
            <a:r>
              <a:rPr lang="en-US" sz="1050" dirty="0" smtClean="0">
                <a:hlinkClick r:id="rId4"/>
              </a:rPr>
              <a:t>https</a:t>
            </a:r>
            <a:r>
              <a:rPr lang="en-US" sz="1050" dirty="0">
                <a:hlinkClick r:id="rId4"/>
              </a:rPr>
              <a:t>://</a:t>
            </a:r>
            <a:r>
              <a:rPr lang="en-US" sz="1050" dirty="0" smtClean="0">
                <a:hlinkClick r:id="rId4"/>
              </a:rPr>
              <a:t>aidsinfo.nih.gov/guidelines/html/1/adult-and-adolescent-arv-guidelines/26/hiv-hcv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6169" y="6201772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2014). HIV and viral hepatitis. </a:t>
            </a:r>
            <a:r>
              <a:rPr lang="en-US" sz="1050" dirty="0"/>
              <a:t>Retrieved from </a:t>
            </a:r>
            <a:r>
              <a:rPr lang="en-US" sz="1050" dirty="0">
                <a:hlinkClick r:id="rId5"/>
              </a:rPr>
              <a:t>http://</a:t>
            </a:r>
            <a:r>
              <a:rPr lang="en-US" sz="1050" dirty="0" smtClean="0">
                <a:hlinkClick r:id="rId5"/>
              </a:rPr>
              <a:t>www.cdc.gov/hiv/pdf/library_factsheets_hiv_and_viral_hepatitis.pdf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981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Groups Most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Prevalence of HCV among various risk groups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1.3% to 1.62% of the U.S</a:t>
            </a:r>
            <a:r>
              <a:rPr lang="en-US" dirty="0"/>
              <a:t>. </a:t>
            </a:r>
            <a:r>
              <a:rPr lang="en-US" dirty="0" smtClean="0"/>
              <a:t>general population 18+ years of age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Most are ‘Baby Boomers’ (born 1945-1965) who were likely infected during the 1970s and </a:t>
            </a:r>
            <a:r>
              <a:rPr lang="en-US" dirty="0" smtClean="0"/>
              <a:t>1980s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20% of the those with severe mental illness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29% of those incarcerated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19% to 69% of the homeless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33% to 90% of intravenous drug users (IDU) (see next slide)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6169" y="53340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National Viral Hepatitis Round Table. (2014</a:t>
            </a:r>
            <a:r>
              <a:rPr lang="en-US" sz="1050" dirty="0"/>
              <a:t>). NVHR hepatitis C state specific resources pages: </a:t>
            </a:r>
            <a:r>
              <a:rPr lang="en-US" sz="1050" dirty="0" smtClean="0"/>
              <a:t>Indiana. Retrieved from </a:t>
            </a:r>
            <a:r>
              <a:rPr lang="en-US" sz="1050" u="sng" dirty="0">
                <a:hlinkClick r:id="rId3"/>
              </a:rPr>
              <a:t>NVHR hepatitis C state specific resources pages: </a:t>
            </a:r>
            <a:r>
              <a:rPr lang="en-US" sz="1050" u="sng" dirty="0" smtClean="0">
                <a:hlinkClick r:id="rId3"/>
              </a:rPr>
              <a:t>Indiana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15000"/>
            <a:ext cx="9041631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Weiss, J. J., </a:t>
            </a:r>
            <a:r>
              <a:rPr lang="en-US" sz="1050" dirty="0" err="1" smtClean="0"/>
              <a:t>Parrella</a:t>
            </a:r>
            <a:r>
              <a:rPr lang="en-US" sz="1050" dirty="0" smtClean="0"/>
              <a:t>, K., and </a:t>
            </a:r>
            <a:r>
              <a:rPr lang="en-US" sz="1050" dirty="0" err="1" smtClean="0"/>
              <a:t>Perumalswami</a:t>
            </a:r>
            <a:r>
              <a:rPr lang="en-US" sz="1050" dirty="0" smtClean="0"/>
              <a:t>, P. V.. (2015, October). </a:t>
            </a:r>
            <a:r>
              <a:rPr lang="en-US" sz="1050" dirty="0" err="1" smtClean="0"/>
              <a:t>HepCure</a:t>
            </a:r>
            <a:r>
              <a:rPr lang="en-US" sz="1050" dirty="0" smtClean="0"/>
              <a:t>: An innovative web-based toolkit to support the treatment of hepatitis C at community health centers in New York state. </a:t>
            </a:r>
            <a:r>
              <a:rPr lang="en-US" sz="1050" dirty="0"/>
              <a:t>Presented </a:t>
            </a:r>
            <a:r>
              <a:rPr lang="en-US" sz="1050" dirty="0" smtClean="0"/>
              <a:t>October 19, 2015 at the Statewide Conference &amp; Clinical Forum of the </a:t>
            </a:r>
            <a:r>
              <a:rPr lang="en-US" sz="1050" dirty="0"/>
              <a:t>Community Health Care Association of New York </a:t>
            </a:r>
            <a:r>
              <a:rPr lang="en-US" sz="1050" dirty="0" smtClean="0"/>
              <a:t>State. </a:t>
            </a:r>
            <a:r>
              <a:rPr lang="en-US" sz="1050" dirty="0" err="1" smtClean="0"/>
              <a:t>Retreived</a:t>
            </a:r>
            <a:r>
              <a:rPr lang="en-US" sz="1050" dirty="0"/>
              <a:t> from </a:t>
            </a:r>
            <a:r>
              <a:rPr lang="en-US" sz="1050" dirty="0">
                <a:hlinkClick r:id="rId4"/>
              </a:rPr>
              <a:t>http://www.chcanys.org/clientuploads/2015_PDFs/Conference%20&amp;%</a:t>
            </a:r>
            <a:r>
              <a:rPr lang="en-US" sz="1050" dirty="0" smtClean="0">
                <a:hlinkClick r:id="rId4"/>
              </a:rPr>
              <a:t>20Trainings/2015%20Conference/Presentations/Monday/HepCure_CHCANYS%20Oct%2019%202015%20Final.pdf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55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HCV Prevalence among 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Risk of HCV among IDU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IDU ≤ 30 years old and &lt; 9 yrs use = 1 of 3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IDU &gt; 30 years old and &lt; 9 yrs use = 2 of 3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IDU &gt; 10 yrs use = 9 of 10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IDU and living with HIV = About 8 of 10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6169" y="6172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2014). HIV and viral hepatitis. </a:t>
            </a:r>
            <a:r>
              <a:rPr lang="en-US" sz="1050" dirty="0"/>
              <a:t>Retrieved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www.cdc.gov/hiv/pdf/library_factsheets_hiv_and_viral_hepatitis.pdf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34000"/>
            <a:ext cx="9041631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Weiss, J. J., </a:t>
            </a:r>
            <a:r>
              <a:rPr lang="en-US" sz="1050" dirty="0" err="1" smtClean="0"/>
              <a:t>Parrella</a:t>
            </a:r>
            <a:r>
              <a:rPr lang="en-US" sz="1050" dirty="0" smtClean="0"/>
              <a:t>, K., and </a:t>
            </a:r>
            <a:r>
              <a:rPr lang="en-US" sz="1050" dirty="0" err="1" smtClean="0"/>
              <a:t>Perumalswami</a:t>
            </a:r>
            <a:r>
              <a:rPr lang="en-US" sz="1050" dirty="0" smtClean="0"/>
              <a:t>, P. V.. (2015, October). </a:t>
            </a:r>
            <a:r>
              <a:rPr lang="en-US" sz="1050" dirty="0" err="1" smtClean="0"/>
              <a:t>HepCure</a:t>
            </a:r>
            <a:r>
              <a:rPr lang="en-US" sz="1050" dirty="0" smtClean="0"/>
              <a:t>: An innovative web-based toolkit to support the treatment of hepatitis C at community health centers in New York state. </a:t>
            </a:r>
            <a:r>
              <a:rPr lang="en-US" sz="1050" dirty="0"/>
              <a:t>Presented </a:t>
            </a:r>
            <a:r>
              <a:rPr lang="en-US" sz="1050" dirty="0" smtClean="0"/>
              <a:t>October 19, 2015 at the Statewide Conference &amp; Clinical Forum of the </a:t>
            </a:r>
            <a:r>
              <a:rPr lang="en-US" sz="1050" dirty="0"/>
              <a:t>Community Health Care Association of New York </a:t>
            </a:r>
            <a:r>
              <a:rPr lang="en-US" sz="1050" dirty="0" smtClean="0"/>
              <a:t>State. </a:t>
            </a:r>
            <a:r>
              <a:rPr lang="en-US" sz="1050" dirty="0" err="1" smtClean="0"/>
              <a:t>Retreived</a:t>
            </a:r>
            <a:r>
              <a:rPr lang="en-US" sz="1050" dirty="0"/>
              <a:t> from </a:t>
            </a:r>
            <a:r>
              <a:rPr lang="en-US" sz="1050" dirty="0">
                <a:hlinkClick r:id="rId4"/>
              </a:rPr>
              <a:t>http://www.chcanys.org/clientuploads/2015_PDFs/Conference%20&amp;%</a:t>
            </a:r>
            <a:r>
              <a:rPr lang="en-US" sz="1050" dirty="0" smtClean="0">
                <a:hlinkClick r:id="rId4"/>
              </a:rPr>
              <a:t>20Trainings/2015%20Conference/Presentations/Monday/HepCure_CHCANYS%20Oct%2019%202015%20Final.pdf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048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Marion County HCV</a:t>
            </a:r>
            <a:endParaRPr lang="en-US" sz="4400" i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781800" y="5703065"/>
            <a:ext cx="2286000" cy="1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HCV Prevalence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 estimated </a:t>
            </a:r>
            <a:r>
              <a:rPr lang="en-US" b="1" dirty="0" smtClean="0">
                <a:solidFill>
                  <a:srgbClr val="C00000"/>
                </a:solidFill>
              </a:rPr>
              <a:t>10,425 to 12,651 residents were living with chronic HCV</a:t>
            </a:r>
            <a:r>
              <a:rPr lang="en-US" dirty="0" smtClean="0"/>
              <a:t> at EOY 2014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9,045-11,271 </a:t>
            </a:r>
            <a:r>
              <a:rPr lang="en-US" dirty="0" smtClean="0"/>
              <a:t>HIV-negative residents 18+ years of age (rate 95% CI: 1,273.7-1,650.0 </a:t>
            </a:r>
            <a:r>
              <a:rPr lang="en-US" dirty="0"/>
              <a:t>per </a:t>
            </a:r>
            <a:r>
              <a:rPr lang="en-US" dirty="0" smtClean="0"/>
              <a:t>100,000)</a:t>
            </a:r>
          </a:p>
          <a:p>
            <a:pPr marL="457200" lvl="2">
              <a:spcAft>
                <a:spcPts val="600"/>
              </a:spcAft>
            </a:pPr>
            <a:r>
              <a:rPr lang="en-US" sz="2000" dirty="0" smtClean="0"/>
              <a:t>1,380 HIV-positive residents (rate 95% CI: 23,884.1-26,168.8)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169" y="5791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U.S. Census Bureau. </a:t>
            </a:r>
            <a:r>
              <a:rPr lang="en-US" sz="1050" dirty="0"/>
              <a:t>(2015). Annual Estimates of the Resident Population for Selected Age Groups by Sex for the United States, States, Counties, and Puerto Rico Commonwealth and </a:t>
            </a:r>
            <a:r>
              <a:rPr lang="en-US" sz="1050" dirty="0" err="1"/>
              <a:t>Municipios</a:t>
            </a:r>
            <a:r>
              <a:rPr lang="en-US" sz="1050" dirty="0"/>
              <a:t>: April 1, 2010 to July 1, </a:t>
            </a:r>
            <a:r>
              <a:rPr lang="en-US" sz="1050" dirty="0" smtClean="0"/>
              <a:t>2014.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National Alliance of State &amp; Territorial AIDS Directors. (</a:t>
            </a:r>
            <a:r>
              <a:rPr lang="en-US" sz="1050" dirty="0"/>
              <a:t>2011). HIV and viral hepatitis co-infection</a:t>
            </a:r>
            <a:r>
              <a:rPr lang="en-US" sz="1050" dirty="0" smtClean="0"/>
              <a:t>. </a:t>
            </a:r>
            <a:r>
              <a:rPr lang="en-US" sz="1050" dirty="0"/>
              <a:t>Retrieved from </a:t>
            </a:r>
            <a:r>
              <a:rPr lang="en-US" sz="1050" dirty="0">
                <a:hlinkClick r:id="rId2"/>
              </a:rPr>
              <a:t>https://</a:t>
            </a:r>
            <a:r>
              <a:rPr lang="en-US" sz="1050" dirty="0" smtClean="0">
                <a:hlinkClick r:id="rId2"/>
              </a:rPr>
              <a:t>www.nastad.org/Docs/031236_HIV%20VH%20CoInfection%20Final.pdf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6169" y="6153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National Viral Hepatitis Round Table. (2014</a:t>
            </a:r>
            <a:r>
              <a:rPr lang="en-US" sz="1050" dirty="0"/>
              <a:t>). NVHR hepatitis C state specific resources pages: </a:t>
            </a:r>
            <a:r>
              <a:rPr lang="en-US" sz="1050" dirty="0" smtClean="0"/>
              <a:t>Indiana. Retrieved from </a:t>
            </a:r>
            <a:r>
              <a:rPr lang="en-US" sz="1050" u="sng" dirty="0">
                <a:hlinkClick r:id="rId3"/>
              </a:rPr>
              <a:t>NVHR hepatitis C state specific resources pages: </a:t>
            </a:r>
            <a:r>
              <a:rPr lang="en-US" sz="1050" u="sng" dirty="0" smtClean="0">
                <a:hlinkClick r:id="rId3"/>
              </a:rPr>
              <a:t>Indiana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420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HCV Incidence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Most HCV diagnosed in Marion County is among residents with chronic infection; however, the percentage diagnosed at acute vs. chronic increased during 2014 and 2015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30856"/>
              </p:ext>
            </p:extLst>
          </p:nvPr>
        </p:nvGraphicFramePr>
        <p:xfrm>
          <a:off x="1371600" y="3048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5-Point Star 7"/>
          <p:cNvSpPr/>
          <p:nvPr/>
        </p:nvSpPr>
        <p:spPr>
          <a:xfrm>
            <a:off x="6858000" y="3200400"/>
            <a:ext cx="91440" cy="9144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3720" y="3215640"/>
            <a:ext cx="126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2.1% tentatively reported for 2015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32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HCV Incidence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Acute HCV diagnoses have been increasing since 2002 (r=0.75, P=0.002)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049078"/>
              </p:ext>
            </p:extLst>
          </p:nvPr>
        </p:nvGraphicFramePr>
        <p:xfrm>
          <a:off x="1371600" y="2286000"/>
          <a:ext cx="594360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7391400" y="3429000"/>
            <a:ext cx="91440" cy="9144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7120" y="3444240"/>
            <a:ext cx="126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 cases tentatively reported for 2015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169" y="6705600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00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HCV Incidence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 rate in 2014 (95% CI: 1.5-3.4 per 100,000) was at least 1.4 times that of 2013 (RR 95% CI: 1.4-8.6</a:t>
            </a:r>
            <a:r>
              <a:rPr lang="en-US" sz="2000" dirty="0" smtClean="0"/>
              <a:t>) and the 2012 U.S. rate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189887"/>
              </p:ext>
            </p:extLst>
          </p:nvPr>
        </p:nvGraphicFramePr>
        <p:xfrm>
          <a:off x="1828800" y="2971800"/>
          <a:ext cx="5486400" cy="329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97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HCV Incidence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No change in the trend of chronic HCV diagnoses during the 2000s (r=-0.07, P=0.83)</a:t>
            </a: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58573"/>
              </p:ext>
            </p:extLst>
          </p:nvPr>
        </p:nvGraphicFramePr>
        <p:xfrm>
          <a:off x="1615440" y="2319486"/>
          <a:ext cx="594360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7559040" y="3831253"/>
            <a:ext cx="91440" cy="9144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0480" y="3770293"/>
            <a:ext cx="126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985 cases tentatively reported for 2015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15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HCV Incidence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The rate of newly diagnosed chronic HCV in 2014 was 95.1 (95</a:t>
            </a:r>
            <a:r>
              <a:rPr lang="en-US" sz="2000" dirty="0"/>
              <a:t>% CI: </a:t>
            </a:r>
            <a:r>
              <a:rPr lang="en-US" sz="2000" dirty="0" smtClean="0"/>
              <a:t>89.0-101.5) which was not significantly different than during 2013 and was not significantly different than the 2012 U.S. rate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00523"/>
              </p:ext>
            </p:extLst>
          </p:nvPr>
        </p:nvGraphicFramePr>
        <p:xfrm>
          <a:off x="1828800" y="2895600"/>
          <a:ext cx="5486400" cy="329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13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Hepatitis C Infection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CDC estimates </a:t>
            </a:r>
            <a:r>
              <a:rPr lang="en-US" b="1" dirty="0" smtClean="0">
                <a:solidFill>
                  <a:srgbClr val="C00000"/>
                </a:solidFill>
              </a:rPr>
              <a:t>29,718 acute (first 6-months after infection) HCV virus infections</a:t>
            </a:r>
            <a:r>
              <a:rPr lang="en-US" dirty="0" smtClean="0"/>
              <a:t> occurred during 2013 in the U.S.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number </a:t>
            </a:r>
            <a:r>
              <a:rPr lang="en-US" dirty="0" smtClean="0"/>
              <a:t>reported was 2,138 but is adjusted for </a:t>
            </a:r>
            <a:r>
              <a:rPr lang="en-US" dirty="0"/>
              <a:t>asymptomatic infection and </a:t>
            </a:r>
            <a:r>
              <a:rPr lang="en-US" dirty="0" smtClean="0"/>
              <a:t>underreporting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Only </a:t>
            </a:r>
            <a:r>
              <a:rPr lang="en-US" b="1" dirty="0">
                <a:solidFill>
                  <a:srgbClr val="C00000"/>
                </a:solidFill>
              </a:rPr>
              <a:t>20%-30% experience symptoms</a:t>
            </a:r>
            <a:r>
              <a:rPr lang="en-US" dirty="0"/>
              <a:t> during acute </a:t>
            </a:r>
            <a:r>
              <a:rPr lang="en-US" dirty="0" smtClean="0"/>
              <a:t>infection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rgbClr val="C00000"/>
                </a:solidFill>
              </a:rPr>
              <a:t>2.7 million people were living with chronic HCV infection</a:t>
            </a:r>
            <a:r>
              <a:rPr lang="en-US" dirty="0" smtClean="0"/>
              <a:t> at year-end 2014 in the U.S.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0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Females are more often diagnosed during acute infection; whereas, males tend to be diagnosed more often during the chronic stage of disease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Both genders realized an increase in acute diagnoses; though the largest increase in 2014 was among females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12734"/>
              </p:ext>
            </p:extLst>
          </p:nvPr>
        </p:nvGraphicFramePr>
        <p:xfrm>
          <a:off x="0" y="3505200"/>
          <a:ext cx="4572000" cy="27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13748"/>
              </p:ext>
            </p:extLst>
          </p:nvPr>
        </p:nvGraphicFramePr>
        <p:xfrm>
          <a:off x="4572000" y="3505200"/>
          <a:ext cx="4572000" cy="269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635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80% of acute HCV diagnosed 2010-2014 was among White residents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Averaged risk for chronic HCV diagnoses was slightly higher among African Americans than their White peers with a relative risk of 1.37 (95</a:t>
            </a:r>
            <a:r>
              <a:rPr lang="en-US" sz="2000" dirty="0"/>
              <a:t>% CI: 1.29-1.46)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47782"/>
              </p:ext>
            </p:extLst>
          </p:nvPr>
        </p:nvGraphicFramePr>
        <p:xfrm>
          <a:off x="0" y="3124200"/>
          <a:ext cx="4572000" cy="269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941027"/>
              </p:ext>
            </p:extLst>
          </p:nvPr>
        </p:nvGraphicFramePr>
        <p:xfrm>
          <a:off x="4572000" y="31242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576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Age was the most significant demographical difference in HCV diagnoses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Ages 25-44 </a:t>
            </a:r>
            <a:r>
              <a:rPr lang="en-US" sz="2000" dirty="0"/>
              <a:t>accounted for most acute HCV diagnoses during </a:t>
            </a:r>
            <a:r>
              <a:rPr lang="en-US" sz="2000" dirty="0" smtClean="0"/>
              <a:t>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287031"/>
              </p:ext>
            </p:extLst>
          </p:nvPr>
        </p:nvGraphicFramePr>
        <p:xfrm>
          <a:off x="0" y="3124200"/>
          <a:ext cx="43891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00373006"/>
              </p:ext>
            </p:extLst>
          </p:nvPr>
        </p:nvGraphicFramePr>
        <p:xfrm>
          <a:off x="4572000" y="3124200"/>
          <a:ext cx="45720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54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When combining incidence by race/ethnicity and age, differences are more pronounced</a:t>
            </a:r>
          </a:p>
        </p:txBody>
      </p:sp>
    </p:spTree>
    <p:extLst>
      <p:ext uri="{BB962C8B-B14F-4D97-AF65-F5344CB8AC3E}">
        <p14:creationId xmlns:p14="http://schemas.microsoft.com/office/powerpoint/2010/main" val="914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Among 15-24 year old county residents, there is a significant increasing trend in new HCV diagnoses (any stage) among White residents, though this trend is not found among 15-24 year olds of other racial/ethnic groups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20461"/>
              </p:ext>
            </p:extLst>
          </p:nvPr>
        </p:nvGraphicFramePr>
        <p:xfrm>
          <a:off x="1691640" y="3048000"/>
          <a:ext cx="5760720" cy="34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69" y="6696417"/>
            <a:ext cx="90416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Marion County Public Health Department. (2015). Insight (Internal database).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167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of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It also became clear - </a:t>
            </a:r>
            <a:r>
              <a:rPr lang="en-US" sz="2000" dirty="0"/>
              <a:t>assuming similar age at diagnosis - that African American residents </a:t>
            </a:r>
            <a:r>
              <a:rPr lang="en-US" sz="2000" dirty="0" smtClean="0"/>
              <a:t>are </a:t>
            </a:r>
            <a:r>
              <a:rPr lang="en-US" sz="2000" dirty="0"/>
              <a:t>being diagnosed later in the disease stage than their White </a:t>
            </a:r>
            <a:r>
              <a:rPr lang="en-US" sz="2000" dirty="0" smtClean="0"/>
              <a:t>peers at all ages over 39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2490625"/>
            <a:ext cx="6309360" cy="37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69" y="6373252"/>
            <a:ext cx="9041631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 and graphic: </a:t>
            </a:r>
            <a:r>
              <a:rPr lang="en-US" sz="1050" dirty="0" err="1" smtClean="0"/>
              <a:t>Kirbiyik</a:t>
            </a:r>
            <a:r>
              <a:rPr lang="en-US" sz="1050" dirty="0" smtClean="0"/>
              <a:t>, U., Nelson, T., Mulanya, K., Dixon, B. </a:t>
            </a:r>
            <a:r>
              <a:rPr lang="en-US" sz="1050" dirty="0"/>
              <a:t>(2015). Racial differences in age at Hepatitis C diagnosis in Marion County, Indiana: </a:t>
            </a:r>
            <a:r>
              <a:rPr lang="en-US" sz="1050" dirty="0" smtClean="0"/>
              <a:t>2009-2013. Presented November 2, 2015 at the annual meeting of the American Public Health Association: Chicago. Available </a:t>
            </a:r>
            <a:r>
              <a:rPr lang="en-US" sz="1050" dirty="0"/>
              <a:t>at </a:t>
            </a: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apha.confex.com/apha/143am/webprogram/Paper330708.html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18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Factors for HCV in Marion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Residents newly diagnosed with chronic HCV are not interviewed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Risk factors for residents diagnosed with acute HCV were captured and have been reported statewide by ISDH</a:t>
            </a:r>
            <a:endParaRPr lang="en-US" sz="1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1979"/>
              </p:ext>
            </p:extLst>
          </p:nvPr>
        </p:nvGraphicFramePr>
        <p:xfrm>
          <a:off x="762000" y="3352800"/>
          <a:ext cx="7620000" cy="1710589"/>
        </p:xfrm>
        <a:graphic>
          <a:graphicData uri="http://schemas.openxmlformats.org/drawingml/2006/table">
            <a:tbl>
              <a:tblPr firstRow="1" firstCol="1" bandRow="1"/>
              <a:tblGrid>
                <a:gridCol w="6731248"/>
                <a:gridCol w="888752"/>
              </a:tblGrid>
              <a:tr h="30850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Risk(s)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Reported by Indiana Residents Diagnosed with Acute HCV: 2014</a:t>
                      </a:r>
                      <a:endParaRPr lang="en-US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Non-injection use of street drugs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43.4%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Injection of non-prescribed medications and/or street drugs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49.2%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Sexual contact with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 confirmed or suspected case of HCV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20.5%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Note: </a:t>
                      </a:r>
                      <a:r>
                        <a:rPr lang="en-US" sz="1400" i="1" dirty="0" smtClean="0"/>
                        <a:t>More than one risk factor can be reported resulting in a total greater than 100%</a:t>
                      </a:r>
                      <a:endParaRPr lang="en-US" sz="1400" i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Indiana State Department of </a:t>
            </a:r>
            <a:r>
              <a:rPr lang="en-US" sz="1050" dirty="0" err="1" smtClean="0"/>
              <a:t>Helath</a:t>
            </a:r>
            <a:r>
              <a:rPr lang="en-US" sz="1050" dirty="0" smtClean="0"/>
              <a:t>. (2015). Annual report of infectious diseases: 2014. </a:t>
            </a:r>
            <a:r>
              <a:rPr lang="en-US" sz="1050" dirty="0"/>
              <a:t>Retrieved from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www.in.gov/isdh/files/2014_ISDH_Annual_Report_of_Infectious_Diseases_Final.pdf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977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 </a:t>
            </a:r>
            <a:r>
              <a:rPr lang="en-US" dirty="0"/>
              <a:t>factors </a:t>
            </a:r>
            <a:r>
              <a:rPr lang="en-US" u="sng" dirty="0"/>
              <a:t>may</a:t>
            </a:r>
            <a:r>
              <a:rPr lang="en-US" dirty="0"/>
              <a:t> be contributing to </a:t>
            </a:r>
            <a:r>
              <a:rPr lang="en-US" dirty="0" smtClean="0"/>
              <a:t>the increasing trends noted: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1. Risk awareness is assumed to have increased due </a:t>
            </a:r>
            <a:r>
              <a:rPr lang="en-US" dirty="0"/>
              <a:t>to media coverage of the southeast Indiana </a:t>
            </a:r>
            <a:r>
              <a:rPr lang="en-US" dirty="0" smtClean="0"/>
              <a:t>outbreak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2. Testing may have increased due to the availability </a:t>
            </a:r>
            <a:r>
              <a:rPr lang="en-US" dirty="0"/>
              <a:t>of new medication that is </a:t>
            </a:r>
            <a:r>
              <a:rPr lang="en-US" dirty="0" smtClean="0"/>
              <a:t>considered to be </a:t>
            </a:r>
            <a:r>
              <a:rPr lang="en-US" dirty="0"/>
              <a:t>a ‘cure’ for </a:t>
            </a:r>
            <a:r>
              <a:rPr lang="en-US" dirty="0" smtClean="0"/>
              <a:t>HCV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The combination of high prevalence of substance use and increasing HCV incidence among young adults in Marion County is worrisome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suggests that </a:t>
            </a:r>
            <a:r>
              <a:rPr lang="en-US" b="1" dirty="0">
                <a:solidFill>
                  <a:srgbClr val="C00000"/>
                </a:solidFill>
              </a:rPr>
              <a:t>secondary transmission of HCV is more likely to occur during the first three years after </a:t>
            </a:r>
            <a:r>
              <a:rPr lang="en-US" b="1" dirty="0" smtClean="0">
                <a:solidFill>
                  <a:srgbClr val="C00000"/>
                </a:solidFill>
              </a:rPr>
              <a:t>infection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Injection </a:t>
            </a:r>
            <a:r>
              <a:rPr lang="en-US" b="1" dirty="0">
                <a:solidFill>
                  <a:srgbClr val="C00000"/>
                </a:solidFill>
              </a:rPr>
              <a:t>drug users are thought to infect about 20 </a:t>
            </a:r>
            <a:r>
              <a:rPr lang="en-US" b="1" dirty="0" smtClean="0">
                <a:solidFill>
                  <a:srgbClr val="C00000"/>
                </a:solidFill>
              </a:rPr>
              <a:t>others</a:t>
            </a:r>
            <a:r>
              <a:rPr lang="en-US" dirty="0" smtClean="0"/>
              <a:t>, on average, during the initial three-year period following infection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32" y="6010617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</a:t>
            </a:r>
            <a:r>
              <a:rPr lang="en-US" sz="1050" dirty="0"/>
              <a:t>National Institute on Drug Abuse. (2013). </a:t>
            </a:r>
            <a:r>
              <a:rPr lang="en-US" sz="1050" i="1" dirty="0"/>
              <a:t>Viral hepatitis - A very real consequence of substance use</a:t>
            </a:r>
            <a:r>
              <a:rPr lang="en-US" sz="1050" dirty="0"/>
              <a:t>. Retrieved from </a:t>
            </a:r>
            <a:r>
              <a:rPr lang="en-US" sz="1050" u="sng" dirty="0">
                <a:hlinkClick r:id="rId2"/>
              </a:rPr>
              <a:t>http://</a:t>
            </a:r>
            <a:r>
              <a:rPr lang="en-US" sz="1050" u="sng" dirty="0" smtClean="0">
                <a:hlinkClick r:id="rId2"/>
              </a:rPr>
              <a:t>www.drugabuse.gov/related-topics/viral-hepatitis-very-real-consequence-substance-use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373252"/>
            <a:ext cx="9041631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err="1"/>
              <a:t>Magiorkinis</a:t>
            </a:r>
            <a:r>
              <a:rPr lang="en-US" sz="1050" dirty="0"/>
              <a:t>, G., </a:t>
            </a:r>
            <a:r>
              <a:rPr lang="en-US" sz="1050" dirty="0" err="1"/>
              <a:t>Sypsa</a:t>
            </a:r>
            <a:r>
              <a:rPr lang="en-US" sz="1050" dirty="0"/>
              <a:t>, V., </a:t>
            </a:r>
            <a:r>
              <a:rPr lang="en-US" sz="1050" dirty="0" err="1"/>
              <a:t>Magiorkinis</a:t>
            </a:r>
            <a:r>
              <a:rPr lang="en-US" sz="1050" dirty="0"/>
              <a:t>, E., </a:t>
            </a:r>
            <a:r>
              <a:rPr lang="en-US" sz="1050" dirty="0" err="1"/>
              <a:t>Paraskevis</a:t>
            </a:r>
            <a:r>
              <a:rPr lang="en-US" sz="1050" dirty="0"/>
              <a:t>, D., </a:t>
            </a:r>
            <a:r>
              <a:rPr lang="en-US" sz="1050" dirty="0" err="1"/>
              <a:t>Katsoulidou</a:t>
            </a:r>
            <a:r>
              <a:rPr lang="en-US" sz="1050" dirty="0"/>
              <a:t>, A., </a:t>
            </a:r>
            <a:r>
              <a:rPr lang="en-US" sz="1050" dirty="0" err="1"/>
              <a:t>Belshaw</a:t>
            </a:r>
            <a:r>
              <a:rPr lang="en-US" sz="1050" dirty="0"/>
              <a:t>, R. ... </a:t>
            </a:r>
            <a:r>
              <a:rPr lang="en-US" sz="1050" dirty="0" err="1"/>
              <a:t>Hatzakis</a:t>
            </a:r>
            <a:r>
              <a:rPr lang="en-US" sz="1050" dirty="0"/>
              <a:t>, A. (2013). Integrating </a:t>
            </a:r>
            <a:r>
              <a:rPr lang="en-US" sz="1050" dirty="0" err="1"/>
              <a:t>phylodynamics</a:t>
            </a:r>
            <a:r>
              <a:rPr lang="en-US" sz="1050" dirty="0"/>
              <a:t> and epidemiology to estimate transmission diversity in viral epidemics. </a:t>
            </a:r>
            <a:r>
              <a:rPr lang="en-US" sz="1050" i="1" dirty="0" err="1"/>
              <a:t>PLoS</a:t>
            </a:r>
            <a:r>
              <a:rPr lang="en-US" sz="1050" i="1" dirty="0"/>
              <a:t> </a:t>
            </a:r>
            <a:r>
              <a:rPr lang="en-US" sz="1050" i="1" dirty="0" err="1"/>
              <a:t>Comput</a:t>
            </a:r>
            <a:r>
              <a:rPr lang="en-US" sz="1050" i="1" dirty="0"/>
              <a:t> </a:t>
            </a:r>
            <a:r>
              <a:rPr lang="en-US" sz="1050" i="1" dirty="0" err="1"/>
              <a:t>Biol</a:t>
            </a:r>
            <a:r>
              <a:rPr lang="en-US" sz="1050" i="1" dirty="0"/>
              <a:t>, 9</a:t>
            </a:r>
            <a:r>
              <a:rPr lang="en-US" sz="1050" dirty="0"/>
              <a:t>(1), e1002876. </a:t>
            </a:r>
            <a:r>
              <a:rPr lang="en-US" sz="1050" dirty="0" err="1"/>
              <a:t>doi</a:t>
            </a:r>
            <a:r>
              <a:rPr lang="en-US" sz="1050" dirty="0"/>
              <a:t>: 10.1371/journal.pcbi.1002876. Retrieved from </a:t>
            </a:r>
            <a:r>
              <a:rPr lang="en-US" sz="1050" u="sng" dirty="0">
                <a:hlinkClick r:id="rId3"/>
              </a:rPr>
              <a:t>http://www.ncbi.nlm.nih.gov/pmc/articles/PMC3561042</a:t>
            </a:r>
            <a:r>
              <a:rPr lang="en-US" sz="1050" u="sng" dirty="0" smtClean="0">
                <a:hlinkClick r:id="rId3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539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Outreach </a:t>
            </a:r>
            <a:r>
              <a:rPr lang="en-US" dirty="0"/>
              <a:t>and prevention programs should </a:t>
            </a:r>
            <a:r>
              <a:rPr lang="en-US" dirty="0" smtClean="0"/>
              <a:t>target HCV among all Marion County residents, especially </a:t>
            </a:r>
            <a:r>
              <a:rPr lang="en-US" dirty="0"/>
              <a:t>young </a:t>
            </a:r>
            <a:r>
              <a:rPr lang="en-US" dirty="0" smtClean="0"/>
              <a:t>adult injection drug users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HCV </a:t>
            </a:r>
            <a:r>
              <a:rPr lang="en-US" dirty="0"/>
              <a:t>screening and early initiation of HCV treatment should </a:t>
            </a:r>
            <a:r>
              <a:rPr lang="en-US" dirty="0" smtClean="0"/>
              <a:t>be </a:t>
            </a:r>
            <a:r>
              <a:rPr lang="en-US" dirty="0"/>
              <a:t>undertaken in order to safeguard the health of those </a:t>
            </a:r>
            <a:r>
              <a:rPr lang="en-US" dirty="0" smtClean="0"/>
              <a:t>affected and to prevent secondary transmission of the virus</a:t>
            </a:r>
          </a:p>
          <a:p>
            <a:pPr lvl="1">
              <a:spcAft>
                <a:spcPts val="600"/>
              </a:spcAft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HCV Mortality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Age-adjusted HCV mortality increased significantly in the U.S. between 1999 and 2007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HCV mortality surpassed that of HIV beginning </a:t>
            </a:r>
            <a:r>
              <a:rPr lang="en-US" dirty="0"/>
              <a:t>in </a:t>
            </a:r>
            <a:r>
              <a:rPr lang="en-US" dirty="0" smtClean="0"/>
              <a:t>2007 causing at least 15,106 U.S. deaths (vs. 12,734 caused by HIV)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Ly, K. N., Xing, J., </a:t>
            </a:r>
            <a:r>
              <a:rPr lang="en-US" sz="1050" dirty="0" err="1" smtClean="0"/>
              <a:t>Klevens</a:t>
            </a:r>
            <a:r>
              <a:rPr lang="en-US" sz="1050" dirty="0" smtClean="0"/>
              <a:t>, M., </a:t>
            </a:r>
            <a:r>
              <a:rPr lang="en-US" sz="1050" dirty="0" err="1" smtClean="0"/>
              <a:t>Jiles</a:t>
            </a:r>
            <a:r>
              <a:rPr lang="en-US" sz="1050" dirty="0" smtClean="0"/>
              <a:t>, R. B., Ward, J. W., and Holmberg, S. D. (2012</a:t>
            </a:r>
            <a:r>
              <a:rPr lang="en-US" sz="1050" dirty="0"/>
              <a:t>). The increasing burden of mortality from viral hepatitis in the United States between 1999 and 2007. </a:t>
            </a:r>
            <a:r>
              <a:rPr lang="en-US" sz="1050" dirty="0" smtClean="0"/>
              <a:t>Annals of Internal Medicine, 156(4): 271-278. Retrieved </a:t>
            </a:r>
            <a:r>
              <a:rPr lang="en-US" sz="1050" dirty="0"/>
              <a:t>from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www.annals.org/content/156/4/271.full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6169" y="6172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3"/>
              </a:rPr>
              <a:t>http://www.cdc.gov/hepatitis/hcv/hcvfaq.htm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171700" y="4114800"/>
            <a:ext cx="4800600" cy="769441"/>
          </a:xfrm>
          <a:prstGeom prst="rect">
            <a:avLst/>
          </a:prstGeom>
          <a:solidFill>
            <a:srgbClr val="5B768F"/>
          </a:solidFill>
          <a:ln>
            <a:noFill/>
          </a:ln>
          <a:effectLst>
            <a:outerShdw blurRad="149987" dist="215900" dir="9000000" sx="95000" sy="95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HCV caused at least 15,106 deaths among U.S. residents in 2007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763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5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52700" y="1673352"/>
            <a:ext cx="4038600" cy="3279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Tammie Nelson, MPH, CPH</a:t>
            </a:r>
          </a:p>
          <a:p>
            <a:pPr marL="0" indent="0" algn="ctr">
              <a:buNone/>
            </a:pPr>
            <a:r>
              <a:rPr lang="en-US" sz="1600" dirty="0" smtClean="0"/>
              <a:t>Epidemiologist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Marion </a:t>
            </a:r>
            <a:r>
              <a:rPr lang="en-US" sz="1600" dirty="0"/>
              <a:t>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</a:t>
            </a:r>
            <a:r>
              <a:rPr lang="en-US" sz="1600" dirty="0" smtClean="0"/>
              <a:t>Meadows Drive, H108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Indianapolis, IN </a:t>
            </a:r>
            <a:r>
              <a:rPr lang="en-US" sz="1600" dirty="0" smtClean="0"/>
              <a:t>46205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Office: </a:t>
            </a:r>
            <a:r>
              <a:rPr lang="en-US" sz="1600" dirty="0" smtClean="0"/>
              <a:t>317-221-3556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TNelson@MarionHealth.org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3429000" y="5703065"/>
            <a:ext cx="2286000" cy="1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1547"/>
          <a:stretch/>
        </p:blipFill>
        <p:spPr bwMode="auto">
          <a:xfrm>
            <a:off x="914400" y="1542015"/>
            <a:ext cx="7315200" cy="45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3023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Footnote: In cases of co-infected decedents more than one type of infection was counted.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Ly, K. N., Xing, J., </a:t>
            </a:r>
            <a:r>
              <a:rPr lang="en-US" sz="1050" dirty="0" err="1" smtClean="0"/>
              <a:t>Klevens</a:t>
            </a:r>
            <a:r>
              <a:rPr lang="en-US" sz="1050" dirty="0" smtClean="0"/>
              <a:t>, M., </a:t>
            </a:r>
            <a:r>
              <a:rPr lang="en-US" sz="1050" dirty="0" err="1" smtClean="0"/>
              <a:t>Jiles</a:t>
            </a:r>
            <a:r>
              <a:rPr lang="en-US" sz="1050" dirty="0" smtClean="0"/>
              <a:t>, R. B., Ward, J. W., and Holmberg, S. D. (2012</a:t>
            </a:r>
            <a:r>
              <a:rPr lang="en-US" sz="1050" dirty="0"/>
              <a:t>). The increasing burden of mortality from viral hepatitis in the United States between 1999 and 2007. </a:t>
            </a:r>
            <a:r>
              <a:rPr lang="en-US" sz="1050" dirty="0" smtClean="0"/>
              <a:t>Annals of Internal Medicine, 156(4): 271-278. Retrieved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www.annals.org/content/156/4/271.full</a:t>
            </a:r>
            <a:endParaRPr lang="en-US" sz="10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Annual Age-Adjusted HBV, HCV, and HIV Mortality Rates in the United States: 1999-2007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1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Modes of HCV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Transmission occurs primarily by percutaneous exposure </a:t>
            </a:r>
            <a:r>
              <a:rPr lang="en-US" dirty="0"/>
              <a:t>to infectious </a:t>
            </a:r>
            <a:r>
              <a:rPr lang="en-US" dirty="0" smtClean="0"/>
              <a:t>blood (e.g., needle puncture)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Predominate modes of transmission:</a:t>
            </a:r>
          </a:p>
          <a:p>
            <a:pPr lvl="2">
              <a:spcAft>
                <a:spcPts val="600"/>
              </a:spcAft>
            </a:pPr>
            <a:r>
              <a:rPr lang="en-US" b="1" dirty="0" smtClean="0"/>
              <a:t>Intravenous drug use (currently the most common mode of transmission in the U.S.)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Needle-stick </a:t>
            </a:r>
            <a:r>
              <a:rPr lang="en-US" dirty="0"/>
              <a:t>injuries in health care </a:t>
            </a:r>
            <a:r>
              <a:rPr lang="en-US" dirty="0" smtClean="0"/>
              <a:t>settings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Perinatal transmission (mother-to-child)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Receipt </a:t>
            </a:r>
            <a:r>
              <a:rPr lang="en-US" dirty="0"/>
              <a:t>of donated </a:t>
            </a:r>
            <a:r>
              <a:rPr lang="en-US" dirty="0" smtClean="0"/>
              <a:t>blood/blood products </a:t>
            </a:r>
            <a:r>
              <a:rPr lang="en-US" dirty="0"/>
              <a:t>and organs </a:t>
            </a:r>
            <a:r>
              <a:rPr lang="en-US" dirty="0" smtClean="0"/>
              <a:t>(once common but rare since July </a:t>
            </a:r>
            <a:r>
              <a:rPr lang="en-US" dirty="0"/>
              <a:t>1992</a:t>
            </a:r>
            <a:r>
              <a:rPr lang="en-US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Receipt of clotting factor concentrates </a:t>
            </a:r>
            <a:r>
              <a:rPr lang="en-US" dirty="0" smtClean="0"/>
              <a:t>pre-1987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96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Modes of HCV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dirty="0" smtClean="0"/>
              <a:t>Though considered inefficient methods of HCV transmission, infection is possible via: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Sex with an HCV-infected person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Sharing contaminated personal items (i.e., razor or toothbrush)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Invasive health care procedures such as </a:t>
            </a:r>
            <a:r>
              <a:rPr lang="en-US" dirty="0" smtClean="0"/>
              <a:t>injections or chronic hemodialysis (usually recognized in the context of outbreaks)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Very limited data suggest a risk by non-injection cocaine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896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Against 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No current vaccine</a:t>
            </a:r>
          </a:p>
          <a:p>
            <a:pPr>
              <a:spcAft>
                <a:spcPts val="600"/>
              </a:spcAft>
            </a:pPr>
            <a:r>
              <a:rPr lang="en-US" dirty="0"/>
              <a:t>No </a:t>
            </a:r>
            <a:r>
              <a:rPr lang="en-US" dirty="0" smtClean="0"/>
              <a:t>effective pre- </a:t>
            </a:r>
            <a:r>
              <a:rPr lang="en-US" dirty="0"/>
              <a:t>or </a:t>
            </a:r>
            <a:r>
              <a:rPr lang="en-US" dirty="0" smtClean="0"/>
              <a:t>post-exposure prophylaxis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Prior infection offers no protection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May later be infected with the same or different HCV genotype(s)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Six genotypes (1–6</a:t>
            </a:r>
            <a:r>
              <a:rPr lang="en-US" dirty="0"/>
              <a:t>) </a:t>
            </a:r>
            <a:r>
              <a:rPr lang="en-US" dirty="0" smtClean="0"/>
              <a:t>and 50+ </a:t>
            </a:r>
            <a:r>
              <a:rPr lang="en-US" dirty="0"/>
              <a:t>subtypes have been </a:t>
            </a:r>
            <a:r>
              <a:rPr lang="en-US" dirty="0" smtClean="0"/>
              <a:t>identified to date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Genotype </a:t>
            </a:r>
            <a:r>
              <a:rPr lang="en-US" dirty="0"/>
              <a:t>1 is </a:t>
            </a:r>
            <a:r>
              <a:rPr lang="en-US" dirty="0" smtClean="0"/>
              <a:t>most </a:t>
            </a:r>
            <a:r>
              <a:rPr lang="en-US" dirty="0"/>
              <a:t>common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51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Outcomes of Chronic 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Of every </a:t>
            </a:r>
            <a:r>
              <a:rPr lang="en-US" dirty="0"/>
              <a:t>100 persons infected with HCV, </a:t>
            </a:r>
            <a:r>
              <a:rPr lang="en-US" dirty="0" smtClean="0"/>
              <a:t>approximately: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15–25  clear the virus</a:t>
            </a:r>
          </a:p>
          <a:p>
            <a:pPr>
              <a:spcAft>
                <a:spcPts val="600"/>
              </a:spcAft>
            </a:pPr>
            <a:r>
              <a:rPr lang="en-US" dirty="0"/>
              <a:t>75–85  </a:t>
            </a:r>
            <a:r>
              <a:rPr lang="en-US" dirty="0" smtClean="0"/>
              <a:t>go on to develop </a:t>
            </a:r>
            <a:r>
              <a:rPr lang="en-US" dirty="0"/>
              <a:t>chronic HCV infection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60–70  develop </a:t>
            </a:r>
            <a:r>
              <a:rPr lang="en-US" dirty="0"/>
              <a:t>chronic liver disease</a:t>
            </a:r>
          </a:p>
          <a:p>
            <a:pPr>
              <a:spcAft>
                <a:spcPts val="600"/>
              </a:spcAft>
            </a:pPr>
            <a:r>
              <a:rPr lang="en-US" dirty="0"/>
              <a:t>5–20 </a:t>
            </a:r>
            <a:r>
              <a:rPr lang="en-US" dirty="0" smtClean="0"/>
              <a:t>   develop </a:t>
            </a:r>
            <a:r>
              <a:rPr lang="en-US" dirty="0"/>
              <a:t>cirrhosis over a period of 20–30 years</a:t>
            </a:r>
          </a:p>
          <a:p>
            <a:pPr>
              <a:spcAft>
                <a:spcPts val="600"/>
              </a:spcAft>
            </a:pPr>
            <a:r>
              <a:rPr lang="en-US" dirty="0"/>
              <a:t>1–5 </a:t>
            </a:r>
            <a:r>
              <a:rPr lang="en-US" dirty="0" smtClean="0"/>
              <a:t>     die from liver-related complications (e.g., liver cancer, cirrhosis)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69" y="6553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Source: Centers for Disease Control and Prevention. </a:t>
            </a:r>
            <a:r>
              <a:rPr lang="en-US" sz="1050" dirty="0"/>
              <a:t>(</a:t>
            </a:r>
            <a:r>
              <a:rPr lang="en-US" sz="1050" dirty="0" smtClean="0"/>
              <a:t>2015). Hepatitis C facts for health professionals. </a:t>
            </a:r>
            <a:r>
              <a:rPr lang="en-US" sz="1050" dirty="0"/>
              <a:t>Retrieved from </a:t>
            </a:r>
            <a:r>
              <a:rPr lang="en-US" sz="1050" dirty="0" smtClean="0">
                <a:hlinkClick r:id="rId2"/>
              </a:rPr>
              <a:t>http://www.cdc.gov/hepatitis/hcv/hcvfaq.htm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250359"/>
            <a:ext cx="4724400" cy="769441"/>
          </a:xfrm>
          <a:prstGeom prst="rect">
            <a:avLst/>
          </a:prstGeom>
          <a:solidFill>
            <a:srgbClr val="5B768F"/>
          </a:solidFill>
          <a:ln>
            <a:noFill/>
          </a:ln>
          <a:effectLst>
            <a:outerShdw blurRad="149987" dist="215900" dir="9000000" sx="95000" sy="95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HCV is the number one cause of liver transplants in the U.S.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0508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 smtClean="0"/>
              <a:t>Outcomes of Chronic 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Hepatocellular </a:t>
            </a:r>
            <a:r>
              <a:rPr lang="en-US" dirty="0"/>
              <a:t>carcinoma </a:t>
            </a:r>
            <a:r>
              <a:rPr lang="en-US" dirty="0" smtClean="0"/>
              <a:t>(HCC)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Late </a:t>
            </a:r>
            <a:r>
              <a:rPr lang="en-US" dirty="0"/>
              <a:t>complication of chronic </a:t>
            </a:r>
            <a:r>
              <a:rPr lang="en-US" dirty="0" smtClean="0"/>
              <a:t>progressive liver disease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Sixth most common cancer worldwide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One of the most lethal cancers - Third most </a:t>
            </a:r>
            <a:r>
              <a:rPr lang="en-US" dirty="0"/>
              <a:t>common cause of cancer-related deaths </a:t>
            </a:r>
            <a:r>
              <a:rPr lang="en-US" dirty="0" smtClean="0"/>
              <a:t>worldwide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9" y="6172200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Sources: International Agency for Research on Cancer. (2013). EPIC study: The liver cancer working group. </a:t>
            </a:r>
            <a:r>
              <a:rPr lang="en-US" sz="1050" dirty="0"/>
              <a:t>Retrieved from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epic.iarc.fr/research/cancerworkinggroups/livercancer.php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6169" y="6534835"/>
            <a:ext cx="904163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/>
              <a:t>International Agency for Research on Cancer. (2010</a:t>
            </a:r>
            <a:r>
              <a:rPr lang="en-US" sz="1050" dirty="0"/>
              <a:t>). IARC </a:t>
            </a:r>
            <a:r>
              <a:rPr lang="en-US" sz="1050" dirty="0" smtClean="0"/>
              <a:t>monographs on the evaluation of carcinogenic risks to humans. </a:t>
            </a:r>
            <a:r>
              <a:rPr lang="en-US" sz="1050" dirty="0"/>
              <a:t>Retrieved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monographs.iarc.fr/ENG/Monographs/vol96/mono96-6B-05.pdf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412159"/>
            <a:ext cx="3810000" cy="769441"/>
          </a:xfrm>
          <a:prstGeom prst="rect">
            <a:avLst/>
          </a:prstGeom>
          <a:solidFill>
            <a:srgbClr val="5B768F"/>
          </a:solidFill>
          <a:ln>
            <a:noFill/>
          </a:ln>
          <a:effectLst>
            <a:outerShdw blurRad="149987" dist="215900" dir="9000000" sx="95000" sy="95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Chronic HCV increases risk for HCC 20-fold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358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2616</Words>
  <Application>Microsoft Office PowerPoint</Application>
  <PresentationFormat>On-screen Show (4:3)</PresentationFormat>
  <Paragraphs>198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Hepatitis C Epidemiology: Marion County (IN)</vt:lpstr>
      <vt:lpstr>Hepatitis C Infection in the U.S.</vt:lpstr>
      <vt:lpstr>Increasing HCV Mortality in the U.S.</vt:lpstr>
      <vt:lpstr>PowerPoint Presentation</vt:lpstr>
      <vt:lpstr>Modes of HCV Transmission</vt:lpstr>
      <vt:lpstr>Modes of HCV Transmission</vt:lpstr>
      <vt:lpstr>Protection Against HCV</vt:lpstr>
      <vt:lpstr>Outcomes of Chronic HCV</vt:lpstr>
      <vt:lpstr>Outcomes of Chronic HCV</vt:lpstr>
      <vt:lpstr>Common Co-Infections</vt:lpstr>
      <vt:lpstr>Groups Most at Risk</vt:lpstr>
      <vt:lpstr>HCV Prevalence among IDU</vt:lpstr>
      <vt:lpstr>PowerPoint Presentation</vt:lpstr>
      <vt:lpstr>HCV Prevalence in Marion County</vt:lpstr>
      <vt:lpstr>HCV Incidence in Marion County</vt:lpstr>
      <vt:lpstr>Acute HCV Incidence in Marion County</vt:lpstr>
      <vt:lpstr>Acute HCV Incidence in Marion County</vt:lpstr>
      <vt:lpstr>Chronic HCV Incidence in Marion County</vt:lpstr>
      <vt:lpstr>Chronic HCV Incidence in Marion County</vt:lpstr>
      <vt:lpstr>Demographics of HCV in Marion County</vt:lpstr>
      <vt:lpstr>Demographics of HCV in Marion County</vt:lpstr>
      <vt:lpstr>Demographics of HCV in Marion County</vt:lpstr>
      <vt:lpstr>Demographics of HCV in Marion County</vt:lpstr>
      <vt:lpstr>Demographics of HCV in Marion County</vt:lpstr>
      <vt:lpstr>Demographics of HCV in Marion County</vt:lpstr>
      <vt:lpstr>Risk Factors for HCV in Marion County</vt:lpstr>
      <vt:lpstr>Discussion</vt:lpstr>
      <vt:lpstr>Discussion</vt:lpstr>
      <vt:lpstr>Discussion</vt:lpstr>
      <vt:lpstr>PowerPoint Presentation</vt:lpstr>
      <vt:lpstr>PowerPoint Presentation</vt:lpstr>
      <vt:lpstr>PowerPoint Presentation</vt:lpstr>
    </vt:vector>
  </TitlesOfParts>
  <Company>Health and Hosptial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L. Nelson</dc:creator>
  <cp:lastModifiedBy>Jill Carr</cp:lastModifiedBy>
  <cp:revision>629</cp:revision>
  <dcterms:created xsi:type="dcterms:W3CDTF">2015-09-01T14:17:31Z</dcterms:created>
  <dcterms:modified xsi:type="dcterms:W3CDTF">2016-06-06T16:39:53Z</dcterms:modified>
</cp:coreProperties>
</file>