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319" r:id="rId3"/>
    <p:sldId id="314" r:id="rId4"/>
    <p:sldId id="313" r:id="rId5"/>
    <p:sldId id="315" r:id="rId6"/>
    <p:sldId id="298" r:id="rId7"/>
    <p:sldId id="311" r:id="rId8"/>
    <p:sldId id="312" r:id="rId9"/>
    <p:sldId id="296" r:id="rId10"/>
    <p:sldId id="292" r:id="rId11"/>
    <p:sldId id="272" r:id="rId12"/>
    <p:sldId id="293" r:id="rId13"/>
    <p:sldId id="320" r:id="rId14"/>
    <p:sldId id="287" r:id="rId15"/>
    <p:sldId id="274" r:id="rId16"/>
    <p:sldId id="316" r:id="rId17"/>
    <p:sldId id="300" r:id="rId18"/>
    <p:sldId id="302" r:id="rId19"/>
    <p:sldId id="301" r:id="rId20"/>
    <p:sldId id="304" r:id="rId21"/>
    <p:sldId id="295" r:id="rId22"/>
    <p:sldId id="317" r:id="rId23"/>
    <p:sldId id="318" r:id="rId24"/>
    <p:sldId id="276" r:id="rId25"/>
    <p:sldId id="354" r:id="rId26"/>
    <p:sldId id="359" r:id="rId27"/>
    <p:sldId id="357" r:id="rId28"/>
    <p:sldId id="350" r:id="rId29"/>
    <p:sldId id="356" r:id="rId30"/>
    <p:sldId id="330" r:id="rId31"/>
    <p:sldId id="331" r:id="rId32"/>
    <p:sldId id="333" r:id="rId33"/>
    <p:sldId id="334" r:id="rId34"/>
    <p:sldId id="336" r:id="rId35"/>
    <p:sldId id="337" r:id="rId36"/>
    <p:sldId id="339" r:id="rId37"/>
    <p:sldId id="340" r:id="rId38"/>
    <p:sldId id="341" r:id="rId39"/>
    <p:sldId id="332" r:id="rId40"/>
    <p:sldId id="342" r:id="rId41"/>
    <p:sldId id="352" r:id="rId42"/>
    <p:sldId id="363" r:id="rId43"/>
    <p:sldId id="362" r:id="rId44"/>
    <p:sldId id="310" r:id="rId45"/>
    <p:sldId id="277" r:id="rId46"/>
    <p:sldId id="278" r:id="rId47"/>
    <p:sldId id="27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2" d="100"/>
          <a:sy n="92"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'DR2645'!$B$9:$E$9</c:f>
              <c:strCache>
                <c:ptCount val="1"/>
                <c:pt idx="0">
                  <c:v>Drug Overdose Death</c:v>
                </c:pt>
              </c:strCache>
            </c:strRef>
          </c:tx>
          <c:spPr>
            <a:ln w="25400" cap="sq">
              <a:solidFill>
                <a:srgbClr val="C00000"/>
              </a:solidFill>
              <a:bevel/>
            </a:ln>
          </c:spPr>
          <c:marker>
            <c:symbol val="none"/>
          </c:marker>
          <c:trendline>
            <c:spPr>
              <a:ln w="12700" cap="flat">
                <a:prstDash val="sysDash"/>
                <a:bevel/>
              </a:ln>
            </c:spPr>
            <c:trendlineType val="linear"/>
            <c:dispRSqr val="0"/>
            <c:dispEq val="0"/>
          </c:trendline>
          <c:cat>
            <c:numRef>
              <c:f>'DR2645'!$A$12:$A$27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'DR2645'!$D$12:$D$26</c:f>
              <c:numCache>
                <c:formatCode>General</c:formatCode>
                <c:ptCount val="15"/>
                <c:pt idx="0">
                  <c:v>28</c:v>
                </c:pt>
                <c:pt idx="1">
                  <c:v>46</c:v>
                </c:pt>
                <c:pt idx="2">
                  <c:v>59</c:v>
                </c:pt>
                <c:pt idx="3">
                  <c:v>58</c:v>
                </c:pt>
                <c:pt idx="4">
                  <c:v>85</c:v>
                </c:pt>
                <c:pt idx="5">
                  <c:v>87</c:v>
                </c:pt>
                <c:pt idx="6">
                  <c:v>106</c:v>
                </c:pt>
                <c:pt idx="7">
                  <c:v>117</c:v>
                </c:pt>
                <c:pt idx="8">
                  <c:v>131</c:v>
                </c:pt>
                <c:pt idx="9">
                  <c:v>135</c:v>
                </c:pt>
                <c:pt idx="10">
                  <c:v>126</c:v>
                </c:pt>
                <c:pt idx="11">
                  <c:v>135</c:v>
                </c:pt>
                <c:pt idx="12">
                  <c:v>179</c:v>
                </c:pt>
                <c:pt idx="13">
                  <c:v>183</c:v>
                </c:pt>
                <c:pt idx="14">
                  <c:v>223</c:v>
                </c:pt>
              </c:numCache>
            </c:numRef>
          </c:val>
          <c:smooth val="0"/>
        </c:ser>
        <c:dLbls>
          <c:showLegendKey val="0"/>
          <c:showVal val="0"/>
          <c:showCatName val="0"/>
          <c:showSerName val="0"/>
          <c:showPercent val="0"/>
          <c:showBubbleSize val="0"/>
        </c:dLbls>
        <c:marker val="1"/>
        <c:smooth val="0"/>
        <c:axId val="77536256"/>
        <c:axId val="77538048"/>
      </c:lineChart>
      <c:catAx>
        <c:axId val="77536256"/>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77538048"/>
        <c:crosses val="autoZero"/>
        <c:auto val="1"/>
        <c:lblAlgn val="ctr"/>
        <c:lblOffset val="0"/>
        <c:noMultiLvlLbl val="0"/>
      </c:catAx>
      <c:valAx>
        <c:axId val="77538048"/>
        <c:scaling>
          <c:orientation val="minMax"/>
        </c:scaling>
        <c:delete val="0"/>
        <c:axPos val="l"/>
        <c:majorGridlines/>
        <c:title>
          <c:tx>
            <c:rich>
              <a:bodyPr rot="-5400000" vert="horz"/>
              <a:lstStyle/>
              <a:p>
                <a:pPr>
                  <a:defRPr sz="1400"/>
                </a:pPr>
                <a:r>
                  <a:rPr lang="en-US" sz="1400" dirty="0" smtClean="0"/>
                  <a:t>Drug Overdose </a:t>
                </a:r>
                <a:r>
                  <a:rPr lang="en-US" sz="1400" dirty="0"/>
                  <a:t>Deaths (N)</a:t>
                </a:r>
              </a:p>
            </c:rich>
          </c:tx>
          <c:overlay val="0"/>
        </c:title>
        <c:numFmt formatCode="#,##0" sourceLinked="0"/>
        <c:majorTickMark val="out"/>
        <c:minorTickMark val="none"/>
        <c:tickLblPos val="nextTo"/>
        <c:txPr>
          <a:bodyPr/>
          <a:lstStyle/>
          <a:p>
            <a:pPr>
              <a:defRPr sz="1400"/>
            </a:pPr>
            <a:endParaRPr lang="en-US"/>
          </a:p>
        </c:txPr>
        <c:crossAx val="77536256"/>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I-EMS Naloxone Report: 2011-2015 YTD</a:t>
            </a:r>
          </a:p>
        </c:rich>
      </c:tx>
      <c:overlay val="0"/>
    </c:title>
    <c:autoTitleDeleted val="0"/>
    <c:plotArea>
      <c:layout/>
      <c:lineChart>
        <c:grouping val="standard"/>
        <c:varyColors val="0"/>
        <c:ser>
          <c:idx val="0"/>
          <c:order val="0"/>
          <c:marker>
            <c:symbol val="none"/>
          </c:marker>
          <c:trendline>
            <c:spPr>
              <a:ln>
                <a:prstDash val="sysDash"/>
              </a:ln>
            </c:spPr>
            <c:trendlineType val="linear"/>
            <c:dispRSqr val="0"/>
            <c:dispEq val="0"/>
          </c:trendline>
          <c:cat>
            <c:numRef>
              <c:f>Sheet1!$K$2:$K$60</c:f>
              <c:numCache>
                <c:formatCode>mmm\-yy</c:formatCode>
                <c:ptCount val="59"/>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numCache>
            </c:numRef>
          </c:cat>
          <c:val>
            <c:numRef>
              <c:f>Sheet1!$L$2:$L$60</c:f>
              <c:numCache>
                <c:formatCode>General</c:formatCode>
                <c:ptCount val="59"/>
                <c:pt idx="0">
                  <c:v>30</c:v>
                </c:pt>
                <c:pt idx="1">
                  <c:v>42</c:v>
                </c:pt>
                <c:pt idx="2">
                  <c:v>42</c:v>
                </c:pt>
                <c:pt idx="3">
                  <c:v>52</c:v>
                </c:pt>
                <c:pt idx="4">
                  <c:v>45</c:v>
                </c:pt>
                <c:pt idx="5">
                  <c:v>61</c:v>
                </c:pt>
                <c:pt idx="6">
                  <c:v>66</c:v>
                </c:pt>
                <c:pt idx="7">
                  <c:v>35</c:v>
                </c:pt>
                <c:pt idx="8">
                  <c:v>45</c:v>
                </c:pt>
                <c:pt idx="9">
                  <c:v>50</c:v>
                </c:pt>
                <c:pt idx="10">
                  <c:v>41</c:v>
                </c:pt>
                <c:pt idx="11">
                  <c:v>56</c:v>
                </c:pt>
                <c:pt idx="12">
                  <c:v>42</c:v>
                </c:pt>
                <c:pt idx="13">
                  <c:v>50</c:v>
                </c:pt>
                <c:pt idx="14">
                  <c:v>52</c:v>
                </c:pt>
                <c:pt idx="15">
                  <c:v>48</c:v>
                </c:pt>
                <c:pt idx="16">
                  <c:v>48</c:v>
                </c:pt>
                <c:pt idx="17">
                  <c:v>48</c:v>
                </c:pt>
                <c:pt idx="18">
                  <c:v>50</c:v>
                </c:pt>
                <c:pt idx="19">
                  <c:v>50</c:v>
                </c:pt>
                <c:pt idx="20">
                  <c:v>39</c:v>
                </c:pt>
                <c:pt idx="21">
                  <c:v>31</c:v>
                </c:pt>
                <c:pt idx="22">
                  <c:v>43</c:v>
                </c:pt>
                <c:pt idx="23">
                  <c:v>35</c:v>
                </c:pt>
                <c:pt idx="24">
                  <c:v>42</c:v>
                </c:pt>
                <c:pt idx="25">
                  <c:v>28</c:v>
                </c:pt>
                <c:pt idx="26">
                  <c:v>51</c:v>
                </c:pt>
                <c:pt idx="27">
                  <c:v>48</c:v>
                </c:pt>
                <c:pt idx="28">
                  <c:v>61</c:v>
                </c:pt>
                <c:pt idx="29">
                  <c:v>67</c:v>
                </c:pt>
                <c:pt idx="30">
                  <c:v>48</c:v>
                </c:pt>
                <c:pt idx="31">
                  <c:v>59</c:v>
                </c:pt>
                <c:pt idx="32">
                  <c:v>43</c:v>
                </c:pt>
                <c:pt idx="33">
                  <c:v>67</c:v>
                </c:pt>
                <c:pt idx="34">
                  <c:v>63</c:v>
                </c:pt>
                <c:pt idx="35">
                  <c:v>52</c:v>
                </c:pt>
                <c:pt idx="36">
                  <c:v>48</c:v>
                </c:pt>
                <c:pt idx="37">
                  <c:v>62</c:v>
                </c:pt>
                <c:pt idx="38">
                  <c:v>73</c:v>
                </c:pt>
                <c:pt idx="39">
                  <c:v>82</c:v>
                </c:pt>
                <c:pt idx="40">
                  <c:v>103</c:v>
                </c:pt>
                <c:pt idx="41">
                  <c:v>111</c:v>
                </c:pt>
                <c:pt idx="42">
                  <c:v>89</c:v>
                </c:pt>
                <c:pt idx="43">
                  <c:v>126</c:v>
                </c:pt>
                <c:pt idx="44">
                  <c:v>106</c:v>
                </c:pt>
                <c:pt idx="45">
                  <c:v>101</c:v>
                </c:pt>
                <c:pt idx="46">
                  <c:v>94</c:v>
                </c:pt>
                <c:pt idx="47">
                  <c:v>68</c:v>
                </c:pt>
                <c:pt idx="48">
                  <c:v>45</c:v>
                </c:pt>
                <c:pt idx="49">
                  <c:v>71</c:v>
                </c:pt>
                <c:pt idx="50">
                  <c:v>88</c:v>
                </c:pt>
                <c:pt idx="51">
                  <c:v>107</c:v>
                </c:pt>
                <c:pt idx="52">
                  <c:v>86</c:v>
                </c:pt>
                <c:pt idx="53">
                  <c:v>99</c:v>
                </c:pt>
                <c:pt idx="54">
                  <c:v>121</c:v>
                </c:pt>
                <c:pt idx="55">
                  <c:v>133</c:v>
                </c:pt>
                <c:pt idx="56">
                  <c:v>110</c:v>
                </c:pt>
                <c:pt idx="57">
                  <c:v>137</c:v>
                </c:pt>
                <c:pt idx="58">
                  <c:v>110</c:v>
                </c:pt>
              </c:numCache>
            </c:numRef>
          </c:val>
          <c:smooth val="0"/>
        </c:ser>
        <c:dLbls>
          <c:showLegendKey val="0"/>
          <c:showVal val="0"/>
          <c:showCatName val="0"/>
          <c:showSerName val="0"/>
          <c:showPercent val="0"/>
          <c:showBubbleSize val="0"/>
        </c:dLbls>
        <c:marker val="1"/>
        <c:smooth val="0"/>
        <c:axId val="89948544"/>
        <c:axId val="89950080"/>
      </c:lineChart>
      <c:dateAx>
        <c:axId val="89948544"/>
        <c:scaling>
          <c:orientation val="minMax"/>
        </c:scaling>
        <c:delete val="0"/>
        <c:axPos val="b"/>
        <c:numFmt formatCode="mmm\-yy" sourceLinked="1"/>
        <c:majorTickMark val="out"/>
        <c:minorTickMark val="none"/>
        <c:tickLblPos val="nextTo"/>
        <c:txPr>
          <a:bodyPr/>
          <a:lstStyle/>
          <a:p>
            <a:pPr>
              <a:defRPr sz="1400"/>
            </a:pPr>
            <a:endParaRPr lang="en-US"/>
          </a:p>
        </c:txPr>
        <c:crossAx val="89950080"/>
        <c:crosses val="autoZero"/>
        <c:auto val="1"/>
        <c:lblOffset val="100"/>
        <c:baseTimeUnit val="months"/>
      </c:dateAx>
      <c:valAx>
        <c:axId val="89950080"/>
        <c:scaling>
          <c:orientation val="minMax"/>
        </c:scaling>
        <c:delete val="0"/>
        <c:axPos val="l"/>
        <c:majorGridlines/>
        <c:title>
          <c:tx>
            <c:rich>
              <a:bodyPr rot="-5400000" vert="horz"/>
              <a:lstStyle/>
              <a:p>
                <a:pPr>
                  <a:defRPr/>
                </a:pPr>
                <a:r>
                  <a:rPr lang="en-US"/>
                  <a:t>Naloxone </a:t>
                </a:r>
                <a:r>
                  <a:rPr lang="en-US" sz="1400"/>
                  <a:t>EMS</a:t>
                </a:r>
                <a:r>
                  <a:rPr lang="en-US"/>
                  <a:t> Runs (N)</a:t>
                </a:r>
              </a:p>
            </c:rich>
          </c:tx>
          <c:overlay val="0"/>
        </c:title>
        <c:numFmt formatCode="General" sourceLinked="1"/>
        <c:majorTickMark val="out"/>
        <c:minorTickMark val="none"/>
        <c:tickLblPos val="nextTo"/>
        <c:txPr>
          <a:bodyPr/>
          <a:lstStyle/>
          <a:p>
            <a:pPr>
              <a:defRPr sz="1400"/>
            </a:pPr>
            <a:endParaRPr lang="en-US"/>
          </a:p>
        </c:txPr>
        <c:crossAx val="89948544"/>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60684289007197"/>
          <c:y val="7.1184630573664379E-2"/>
          <c:w val="0.79590003669721576"/>
          <c:h val="0.71379219044987807"/>
        </c:manualLayout>
      </c:layout>
      <c:lineChart>
        <c:grouping val="standard"/>
        <c:varyColors val="0"/>
        <c:ser>
          <c:idx val="1"/>
          <c:order val="0"/>
          <c:tx>
            <c:strRef>
              <c:f>Sheet2!$D$1</c:f>
              <c:strCache>
                <c:ptCount val="1"/>
                <c:pt idx="0">
                  <c:v>Rate Estimate</c:v>
                </c:pt>
              </c:strCache>
            </c:strRef>
          </c:tx>
          <c:spPr>
            <a:ln w="22225" cap="flat">
              <a:prstDash val="solid"/>
              <a:miter lim="800000"/>
            </a:ln>
          </c:spPr>
          <c:marker>
            <c:symbol val="none"/>
          </c:marker>
          <c:cat>
            <c:numRef>
              <c:f>Sheet2!$A$2:$A$16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Sheet2!$D$2:$D$16</c:f>
              <c:numCache>
                <c:formatCode>0.00</c:formatCode>
                <c:ptCount val="15"/>
                <c:pt idx="0">
                  <c:v>3.25</c:v>
                </c:pt>
                <c:pt idx="1">
                  <c:v>5.31</c:v>
                </c:pt>
                <c:pt idx="2">
                  <c:v>6.81</c:v>
                </c:pt>
                <c:pt idx="3">
                  <c:v>6.68</c:v>
                </c:pt>
                <c:pt idx="4">
                  <c:v>9.77</c:v>
                </c:pt>
                <c:pt idx="5">
                  <c:v>10</c:v>
                </c:pt>
                <c:pt idx="6">
                  <c:v>12.07</c:v>
                </c:pt>
                <c:pt idx="7">
                  <c:v>13.24</c:v>
                </c:pt>
                <c:pt idx="8">
                  <c:v>14.73</c:v>
                </c:pt>
                <c:pt idx="9">
                  <c:v>15.03</c:v>
                </c:pt>
                <c:pt idx="10">
                  <c:v>13.95</c:v>
                </c:pt>
                <c:pt idx="11">
                  <c:v>14.82</c:v>
                </c:pt>
                <c:pt idx="12">
                  <c:v>19.489999999999998</c:v>
                </c:pt>
                <c:pt idx="13">
                  <c:v>19.71</c:v>
                </c:pt>
                <c:pt idx="14">
                  <c:v>23.87</c:v>
                </c:pt>
              </c:numCache>
            </c:numRef>
          </c:val>
          <c:smooth val="0"/>
        </c:ser>
        <c:ser>
          <c:idx val="2"/>
          <c:order val="1"/>
          <c:tx>
            <c:strRef>
              <c:f>Sheet2!$E$1</c:f>
              <c:strCache>
                <c:ptCount val="1"/>
                <c:pt idx="0">
                  <c:v>Lower 95% CI</c:v>
                </c:pt>
              </c:strCache>
            </c:strRef>
          </c:tx>
          <c:spPr>
            <a:ln w="9525" cap="sq">
              <a:solidFill>
                <a:srgbClr val="000000"/>
              </a:solidFill>
              <a:prstDash val="dash"/>
              <a:miter lim="800000"/>
            </a:ln>
          </c:spPr>
          <c:marker>
            <c:symbol val="none"/>
          </c:marker>
          <c:cat>
            <c:numRef>
              <c:f>Sheet2!$A$2:$A$16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Sheet2!$E$2:$E$16</c:f>
              <c:numCache>
                <c:formatCode>0.00</c:formatCode>
                <c:ptCount val="15"/>
                <c:pt idx="0">
                  <c:v>2.25</c:v>
                </c:pt>
                <c:pt idx="1">
                  <c:v>3.98</c:v>
                </c:pt>
                <c:pt idx="2">
                  <c:v>5.28</c:v>
                </c:pt>
                <c:pt idx="3">
                  <c:v>5.17</c:v>
                </c:pt>
                <c:pt idx="4">
                  <c:v>7.9</c:v>
                </c:pt>
                <c:pt idx="5">
                  <c:v>8.08</c:v>
                </c:pt>
                <c:pt idx="6">
                  <c:v>9.98</c:v>
                </c:pt>
                <c:pt idx="7">
                  <c:v>11.05</c:v>
                </c:pt>
                <c:pt idx="8">
                  <c:v>12.41</c:v>
                </c:pt>
                <c:pt idx="9">
                  <c:v>12.7</c:v>
                </c:pt>
                <c:pt idx="10">
                  <c:v>11.72</c:v>
                </c:pt>
                <c:pt idx="11">
                  <c:v>12.52</c:v>
                </c:pt>
                <c:pt idx="12">
                  <c:v>16.829999999999998</c:v>
                </c:pt>
                <c:pt idx="13">
                  <c:v>17.059999999999999</c:v>
                </c:pt>
                <c:pt idx="14">
                  <c:v>20.94</c:v>
                </c:pt>
              </c:numCache>
            </c:numRef>
          </c:val>
          <c:smooth val="0"/>
        </c:ser>
        <c:ser>
          <c:idx val="3"/>
          <c:order val="2"/>
          <c:tx>
            <c:strRef>
              <c:f>Sheet2!$F$1</c:f>
              <c:strCache>
                <c:ptCount val="1"/>
                <c:pt idx="0">
                  <c:v>Upper 95% CI</c:v>
                </c:pt>
              </c:strCache>
            </c:strRef>
          </c:tx>
          <c:spPr>
            <a:ln w="9525" cap="sq">
              <a:solidFill>
                <a:srgbClr val="000000"/>
              </a:solidFill>
              <a:prstDash val="dash"/>
              <a:miter lim="800000"/>
            </a:ln>
          </c:spPr>
          <c:marker>
            <c:symbol val="none"/>
          </c:marker>
          <c:cat>
            <c:numRef>
              <c:f>Sheet2!$A$2:$A$16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Sheet2!$F$2:$F$16</c:f>
              <c:numCache>
                <c:formatCode>0.00</c:formatCode>
                <c:ptCount val="15"/>
                <c:pt idx="0">
                  <c:v>4.7</c:v>
                </c:pt>
                <c:pt idx="1">
                  <c:v>7.09</c:v>
                </c:pt>
                <c:pt idx="2">
                  <c:v>8.7899999999999991</c:v>
                </c:pt>
                <c:pt idx="3">
                  <c:v>8.6300000000000008</c:v>
                </c:pt>
                <c:pt idx="4">
                  <c:v>12.07</c:v>
                </c:pt>
                <c:pt idx="5">
                  <c:v>12.29</c:v>
                </c:pt>
                <c:pt idx="6">
                  <c:v>14.59</c:v>
                </c:pt>
                <c:pt idx="7">
                  <c:v>15.87</c:v>
                </c:pt>
                <c:pt idx="8">
                  <c:v>17.47</c:v>
                </c:pt>
                <c:pt idx="9">
                  <c:v>17.78</c:v>
                </c:pt>
                <c:pt idx="10">
                  <c:v>16.600000000000001</c:v>
                </c:pt>
                <c:pt idx="11">
                  <c:v>17.54</c:v>
                </c:pt>
                <c:pt idx="12">
                  <c:v>22.56</c:v>
                </c:pt>
                <c:pt idx="13">
                  <c:v>22.78</c:v>
                </c:pt>
                <c:pt idx="14">
                  <c:v>27.21</c:v>
                </c:pt>
              </c:numCache>
            </c:numRef>
          </c:val>
          <c:smooth val="0"/>
        </c:ser>
        <c:dLbls>
          <c:showLegendKey val="0"/>
          <c:showVal val="0"/>
          <c:showCatName val="0"/>
          <c:showSerName val="0"/>
          <c:showPercent val="0"/>
          <c:showBubbleSize val="0"/>
        </c:dLbls>
        <c:marker val="1"/>
        <c:smooth val="0"/>
        <c:axId val="79700352"/>
        <c:axId val="79701888"/>
      </c:lineChart>
      <c:catAx>
        <c:axId val="79700352"/>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79701888"/>
        <c:crosses val="autoZero"/>
        <c:auto val="1"/>
        <c:lblAlgn val="ctr"/>
        <c:lblOffset val="0"/>
        <c:tickLblSkip val="1"/>
        <c:noMultiLvlLbl val="0"/>
      </c:catAx>
      <c:valAx>
        <c:axId val="79701888"/>
        <c:scaling>
          <c:orientation val="minMax"/>
        </c:scaling>
        <c:delete val="0"/>
        <c:axPos val="l"/>
        <c:majorGridlines/>
        <c:title>
          <c:tx>
            <c:rich>
              <a:bodyPr rot="-5400000" vert="horz"/>
              <a:lstStyle/>
              <a:p>
                <a:pPr>
                  <a:defRPr sz="1400"/>
                </a:pPr>
                <a:r>
                  <a:rPr lang="en-US" sz="1400"/>
                  <a:t>Crude Rate per 100,000</a:t>
                </a:r>
              </a:p>
            </c:rich>
          </c:tx>
          <c:overlay val="0"/>
        </c:title>
        <c:numFmt formatCode="0.0" sourceLinked="0"/>
        <c:majorTickMark val="out"/>
        <c:minorTickMark val="none"/>
        <c:tickLblPos val="nextTo"/>
        <c:txPr>
          <a:bodyPr/>
          <a:lstStyle/>
          <a:p>
            <a:pPr>
              <a:defRPr sz="1400"/>
            </a:pPr>
            <a:endParaRPr lang="en-US"/>
          </a:p>
        </c:txPr>
        <c:crossAx val="79700352"/>
        <c:crosses val="autoZero"/>
        <c:crossBetween val="between"/>
      </c:valAx>
    </c:plotArea>
    <c:legend>
      <c:legendPos val="b"/>
      <c:layout>
        <c:manualLayout>
          <c:xMode val="edge"/>
          <c:yMode val="edge"/>
          <c:x val="4.6635447598483343E-2"/>
          <c:y val="0.93342686947327014"/>
          <c:w val="0.92623338169080516"/>
          <c:h val="5.6680758752704334E-2"/>
        </c:manualLayout>
      </c:layout>
      <c:overlay val="0"/>
      <c:txPr>
        <a:bodyPr/>
        <a:lstStyle/>
        <a:p>
          <a:pPr>
            <a:defRPr sz="1400"/>
          </a:pPr>
          <a:endParaRPr lang="en-US"/>
        </a:p>
      </c:txPr>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60684289007197"/>
          <c:y val="6.630581347552332E-2"/>
          <c:w val="0.79590003669721576"/>
          <c:h val="0.76490921091003972"/>
        </c:manualLayout>
      </c:layout>
      <c:lineChart>
        <c:grouping val="standard"/>
        <c:varyColors val="0"/>
        <c:ser>
          <c:idx val="1"/>
          <c:order val="0"/>
          <c:tx>
            <c:strRef>
              <c:f>'2010'!$F$35</c:f>
              <c:strCache>
                <c:ptCount val="1"/>
                <c:pt idx="0">
                  <c:v>Age-Adjusted Mortality Rate</c:v>
                </c:pt>
              </c:strCache>
            </c:strRef>
          </c:tx>
          <c:spPr>
            <a:ln w="22225" cap="flat">
              <a:prstDash val="solid"/>
              <a:miter lim="800000"/>
            </a:ln>
          </c:spPr>
          <c:marker>
            <c:symbol val="diamond"/>
            <c:size val="4"/>
          </c:marker>
          <c:dLbls>
            <c:txPr>
              <a:bodyPr/>
              <a:lstStyle/>
              <a:p>
                <a:pPr>
                  <a:defRPr sz="1400" b="1"/>
                </a:pPr>
                <a:endParaRPr lang="en-US"/>
              </a:p>
            </c:txPr>
            <c:dLblPos val="b"/>
            <c:showLegendKey val="0"/>
            <c:showVal val="1"/>
            <c:showCatName val="0"/>
            <c:showSerName val="0"/>
            <c:showPercent val="0"/>
            <c:showBubbleSize val="0"/>
            <c:showLeaderLines val="0"/>
          </c:dLbls>
          <c:cat>
            <c:numRef>
              <c:f>'2010'!$G$23:$K$23</c:f>
              <c:numCache>
                <c:formatCode>General</c:formatCode>
                <c:ptCount val="5"/>
                <c:pt idx="0">
                  <c:v>2010</c:v>
                </c:pt>
                <c:pt idx="1">
                  <c:v>2011</c:v>
                </c:pt>
                <c:pt idx="2">
                  <c:v>2012</c:v>
                </c:pt>
                <c:pt idx="3">
                  <c:v>2013</c:v>
                </c:pt>
                <c:pt idx="4">
                  <c:v>2014</c:v>
                </c:pt>
              </c:numCache>
            </c:numRef>
          </c:cat>
          <c:val>
            <c:numRef>
              <c:f>'2010'!$G$35:$K$35</c:f>
              <c:numCache>
                <c:formatCode>0.00</c:formatCode>
                <c:ptCount val="5"/>
                <c:pt idx="0">
                  <c:v>13.7</c:v>
                </c:pt>
                <c:pt idx="1">
                  <c:v>14.6</c:v>
                </c:pt>
                <c:pt idx="2">
                  <c:v>19.399999999999999</c:v>
                </c:pt>
                <c:pt idx="3">
                  <c:v>19.7</c:v>
                </c:pt>
                <c:pt idx="4">
                  <c:v>23.7</c:v>
                </c:pt>
              </c:numCache>
            </c:numRef>
          </c:val>
          <c:smooth val="0"/>
        </c:ser>
        <c:dLbls>
          <c:dLblPos val="b"/>
          <c:showLegendKey val="0"/>
          <c:showVal val="1"/>
          <c:showCatName val="0"/>
          <c:showSerName val="0"/>
          <c:showPercent val="0"/>
          <c:showBubbleSize val="0"/>
        </c:dLbls>
        <c:marker val="1"/>
        <c:smooth val="0"/>
        <c:axId val="77778944"/>
        <c:axId val="77781632"/>
      </c:lineChart>
      <c:catAx>
        <c:axId val="77778944"/>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77781632"/>
        <c:crosses val="autoZero"/>
        <c:auto val="1"/>
        <c:lblAlgn val="ctr"/>
        <c:lblOffset val="0"/>
        <c:tickLblSkip val="1"/>
        <c:noMultiLvlLbl val="0"/>
      </c:catAx>
      <c:valAx>
        <c:axId val="77781632"/>
        <c:scaling>
          <c:orientation val="minMax"/>
        </c:scaling>
        <c:delete val="0"/>
        <c:axPos val="l"/>
        <c:majorGridlines/>
        <c:title>
          <c:tx>
            <c:rich>
              <a:bodyPr rot="-5400000" vert="horz"/>
              <a:lstStyle/>
              <a:p>
                <a:pPr>
                  <a:defRPr sz="1400"/>
                </a:pPr>
                <a:r>
                  <a:rPr lang="en-US" sz="1400"/>
                  <a:t>Adjusted Rate per 100,000</a:t>
                </a:r>
              </a:p>
            </c:rich>
          </c:tx>
          <c:overlay val="0"/>
        </c:title>
        <c:numFmt formatCode="0.0" sourceLinked="0"/>
        <c:majorTickMark val="out"/>
        <c:minorTickMark val="none"/>
        <c:tickLblPos val="nextTo"/>
        <c:txPr>
          <a:bodyPr/>
          <a:lstStyle/>
          <a:p>
            <a:pPr>
              <a:defRPr sz="1400"/>
            </a:pPr>
            <a:endParaRPr lang="en-US"/>
          </a:p>
        </c:txPr>
        <c:crossAx val="77778944"/>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60684289007197"/>
          <c:y val="8.553258967629046E-2"/>
          <c:w val="0.79590003669721576"/>
          <c:h val="0.70025298920968215"/>
        </c:manualLayout>
      </c:layout>
      <c:lineChart>
        <c:grouping val="standard"/>
        <c:varyColors val="0"/>
        <c:ser>
          <c:idx val="1"/>
          <c:order val="0"/>
          <c:tx>
            <c:strRef>
              <c:f>'[Chart in Microsoft Word]Sheet2 (2)'!$B$1:$F$1</c:f>
              <c:strCache>
                <c:ptCount val="1"/>
                <c:pt idx="0">
                  <c:v>Female</c:v>
                </c:pt>
              </c:strCache>
            </c:strRef>
          </c:tx>
          <c:spPr>
            <a:ln w="28575" cap="flat">
              <a:solidFill>
                <a:srgbClr val="000000"/>
              </a:solidFill>
              <a:prstDash val="sysDash"/>
              <a:miter lim="800000"/>
            </a:ln>
          </c:spPr>
          <c:marker>
            <c:symbol val="none"/>
          </c:marker>
          <c:cat>
            <c:numRef>
              <c:f>'[Chart in Microsoft Word]Sheet2 (2)'!$A$3:$A$7</c:f>
              <c:numCache>
                <c:formatCode>General</c:formatCode>
                <c:ptCount val="5"/>
                <c:pt idx="0">
                  <c:v>2010</c:v>
                </c:pt>
                <c:pt idx="1">
                  <c:v>2011</c:v>
                </c:pt>
                <c:pt idx="2">
                  <c:v>2012</c:v>
                </c:pt>
                <c:pt idx="3">
                  <c:v>2013</c:v>
                </c:pt>
                <c:pt idx="4">
                  <c:v>2014</c:v>
                </c:pt>
              </c:numCache>
            </c:numRef>
          </c:cat>
          <c:val>
            <c:numRef>
              <c:f>'[Chart in Microsoft Word]Sheet2 (2)'!$D$3:$D$7</c:f>
              <c:numCache>
                <c:formatCode>0.00</c:formatCode>
                <c:ptCount val="5"/>
                <c:pt idx="0">
                  <c:v>12.4</c:v>
                </c:pt>
                <c:pt idx="1">
                  <c:v>12.72</c:v>
                </c:pt>
                <c:pt idx="2">
                  <c:v>13.67</c:v>
                </c:pt>
                <c:pt idx="3">
                  <c:v>16.649999999999999</c:v>
                </c:pt>
                <c:pt idx="4">
                  <c:v>16.309999999999999</c:v>
                </c:pt>
              </c:numCache>
            </c:numRef>
          </c:val>
          <c:smooth val="0"/>
        </c:ser>
        <c:ser>
          <c:idx val="0"/>
          <c:order val="1"/>
          <c:tx>
            <c:strRef>
              <c:f>'[Chart in Microsoft Word]Sheet2 (2)'!$G$1:$K$1</c:f>
              <c:strCache>
                <c:ptCount val="1"/>
                <c:pt idx="0">
                  <c:v>Male</c:v>
                </c:pt>
              </c:strCache>
            </c:strRef>
          </c:tx>
          <c:spPr>
            <a:ln w="28575" cap="sq">
              <a:solidFill>
                <a:srgbClr val="000000"/>
              </a:solidFill>
              <a:bevel/>
            </a:ln>
          </c:spPr>
          <c:marker>
            <c:symbol val="none"/>
          </c:marker>
          <c:cat>
            <c:numRef>
              <c:f>'[Chart in Microsoft Word]Sheet2 (2)'!$A$3:$A$7</c:f>
              <c:numCache>
                <c:formatCode>General</c:formatCode>
                <c:ptCount val="5"/>
                <c:pt idx="0">
                  <c:v>2010</c:v>
                </c:pt>
                <c:pt idx="1">
                  <c:v>2011</c:v>
                </c:pt>
                <c:pt idx="2">
                  <c:v>2012</c:v>
                </c:pt>
                <c:pt idx="3">
                  <c:v>2013</c:v>
                </c:pt>
                <c:pt idx="4">
                  <c:v>2014</c:v>
                </c:pt>
              </c:numCache>
            </c:numRef>
          </c:cat>
          <c:val>
            <c:numRef>
              <c:f>'[Chart in Microsoft Word]Sheet2 (2)'!$I$3:$I$7</c:f>
              <c:numCache>
                <c:formatCode>0.00</c:formatCode>
                <c:ptCount val="5"/>
                <c:pt idx="0">
                  <c:v>15.61</c:v>
                </c:pt>
                <c:pt idx="1">
                  <c:v>17.079999999999998</c:v>
                </c:pt>
                <c:pt idx="2">
                  <c:v>25.72</c:v>
                </c:pt>
                <c:pt idx="3">
                  <c:v>23</c:v>
                </c:pt>
                <c:pt idx="4">
                  <c:v>32.01</c:v>
                </c:pt>
              </c:numCache>
            </c:numRef>
          </c:val>
          <c:smooth val="0"/>
        </c:ser>
        <c:dLbls>
          <c:showLegendKey val="0"/>
          <c:showVal val="0"/>
          <c:showCatName val="0"/>
          <c:showSerName val="0"/>
          <c:showPercent val="0"/>
          <c:showBubbleSize val="0"/>
        </c:dLbls>
        <c:marker val="1"/>
        <c:smooth val="0"/>
        <c:axId val="79902208"/>
        <c:axId val="79903744"/>
      </c:lineChart>
      <c:catAx>
        <c:axId val="79902208"/>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79903744"/>
        <c:crosses val="autoZero"/>
        <c:auto val="1"/>
        <c:lblAlgn val="ctr"/>
        <c:lblOffset val="0"/>
        <c:noMultiLvlLbl val="0"/>
      </c:catAx>
      <c:valAx>
        <c:axId val="79903744"/>
        <c:scaling>
          <c:orientation val="minMax"/>
        </c:scaling>
        <c:delete val="0"/>
        <c:axPos val="l"/>
        <c:majorGridlines/>
        <c:title>
          <c:tx>
            <c:rich>
              <a:bodyPr rot="-5400000" vert="horz"/>
              <a:lstStyle/>
              <a:p>
                <a:pPr>
                  <a:defRPr sz="1400"/>
                </a:pPr>
                <a:r>
                  <a:rPr lang="en-US" sz="1400"/>
                  <a:t>Crude Rate per 100,000</a:t>
                </a:r>
              </a:p>
            </c:rich>
          </c:tx>
          <c:overlay val="0"/>
        </c:title>
        <c:numFmt formatCode="0.0" sourceLinked="0"/>
        <c:majorTickMark val="out"/>
        <c:minorTickMark val="none"/>
        <c:tickLblPos val="nextTo"/>
        <c:txPr>
          <a:bodyPr/>
          <a:lstStyle/>
          <a:p>
            <a:pPr>
              <a:defRPr sz="1400"/>
            </a:pPr>
            <a:endParaRPr lang="en-US"/>
          </a:p>
        </c:txPr>
        <c:crossAx val="79902208"/>
        <c:crosses val="autoZero"/>
        <c:crossBetween val="between"/>
      </c:valAx>
    </c:plotArea>
    <c:legend>
      <c:legendPos val="b"/>
      <c:layout>
        <c:manualLayout>
          <c:xMode val="edge"/>
          <c:yMode val="edge"/>
          <c:x val="0.3253300522386714"/>
          <c:y val="0.92416776027996506"/>
          <c:w val="0.48546983625741424"/>
          <c:h val="7.1202610090405349E-2"/>
        </c:manualLayout>
      </c:layout>
      <c:overlay val="0"/>
      <c:txPr>
        <a:bodyPr/>
        <a:lstStyle/>
        <a:p>
          <a:pPr>
            <a:defRPr sz="1400"/>
          </a:pPr>
          <a:endParaRPr lang="en-US"/>
        </a:p>
      </c:txPr>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3870315390903"/>
          <c:y val="5.7592567010994959E-2"/>
          <c:w val="0.83356137859816704"/>
          <c:h val="0.85754774805196121"/>
        </c:manualLayout>
      </c:layout>
      <c:lineChart>
        <c:grouping val="standard"/>
        <c:varyColors val="0"/>
        <c:ser>
          <c:idx val="4"/>
          <c:order val="0"/>
          <c:tx>
            <c:strRef>
              <c:f>'[Chart in Microsoft Word]Sheet5'!$A$8</c:f>
              <c:strCache>
                <c:ptCount val="1"/>
                <c:pt idx="0">
                  <c:v>White</c:v>
                </c:pt>
              </c:strCache>
            </c:strRef>
          </c:tx>
          <c:spPr>
            <a:ln w="25400" cap="sq">
              <a:solidFill>
                <a:schemeClr val="tx1"/>
              </a:solidFill>
              <a:prstDash val="solid"/>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Word]Sheet5'!$L$7:$P$7</c:f>
              <c:numCache>
                <c:formatCode>General</c:formatCode>
                <c:ptCount val="5"/>
                <c:pt idx="0">
                  <c:v>2010</c:v>
                </c:pt>
                <c:pt idx="1">
                  <c:v>2011</c:v>
                </c:pt>
                <c:pt idx="2">
                  <c:v>2012</c:v>
                </c:pt>
                <c:pt idx="3">
                  <c:v>2013</c:v>
                </c:pt>
                <c:pt idx="4">
                  <c:v>2014</c:v>
                </c:pt>
              </c:numCache>
            </c:numRef>
          </c:cat>
          <c:val>
            <c:numRef>
              <c:f>'[Chart in Microsoft Word]Sheet5'!$L$17:$P$17</c:f>
              <c:numCache>
                <c:formatCode>0.0</c:formatCode>
                <c:ptCount val="5"/>
                <c:pt idx="0">
                  <c:v>18.534135243584874</c:v>
                </c:pt>
                <c:pt idx="1">
                  <c:v>21.689480787198384</c:v>
                </c:pt>
                <c:pt idx="2">
                  <c:v>26.262398348797941</c:v>
                </c:pt>
                <c:pt idx="3">
                  <c:v>26.745168347001037</c:v>
                </c:pt>
                <c:pt idx="4">
                  <c:v>34.38687826305592</c:v>
                </c:pt>
              </c:numCache>
            </c:numRef>
          </c:val>
          <c:smooth val="0"/>
        </c:ser>
        <c:ser>
          <c:idx val="5"/>
          <c:order val="1"/>
          <c:tx>
            <c:strRef>
              <c:f>'[Chart in Microsoft Word]Sheet5'!$A$9</c:f>
              <c:strCache>
                <c:ptCount val="1"/>
                <c:pt idx="0">
                  <c:v>African American</c:v>
                </c:pt>
              </c:strCache>
            </c:strRef>
          </c:tx>
          <c:spPr>
            <a:ln w="25400" cap="sq">
              <a:solidFill>
                <a:schemeClr val="tx1"/>
              </a:solidFill>
              <a:prstDash val="dash"/>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Word]Sheet5'!$L$7:$P$7</c:f>
              <c:numCache>
                <c:formatCode>General</c:formatCode>
                <c:ptCount val="5"/>
                <c:pt idx="0">
                  <c:v>2010</c:v>
                </c:pt>
                <c:pt idx="1">
                  <c:v>2011</c:v>
                </c:pt>
                <c:pt idx="2">
                  <c:v>2012</c:v>
                </c:pt>
                <c:pt idx="3">
                  <c:v>2013</c:v>
                </c:pt>
                <c:pt idx="4">
                  <c:v>2014</c:v>
                </c:pt>
              </c:numCache>
            </c:numRef>
          </c:cat>
          <c:val>
            <c:numRef>
              <c:f>'[Chart in Microsoft Word]Sheet5'!$L$18:$P$18</c:f>
              <c:numCache>
                <c:formatCode>0.0</c:formatCode>
                <c:ptCount val="5"/>
                <c:pt idx="0">
                  <c:v>9.1858421120756244</c:v>
                </c:pt>
                <c:pt idx="1">
                  <c:v>6.5761352053398214</c:v>
                </c:pt>
                <c:pt idx="2">
                  <c:v>14.210831902099549</c:v>
                </c:pt>
                <c:pt idx="3">
                  <c:v>13.604734447587759</c:v>
                </c:pt>
                <c:pt idx="4">
                  <c:v>11.840999064561073</c:v>
                </c:pt>
              </c:numCache>
            </c:numRef>
          </c:val>
          <c:smooth val="0"/>
        </c:ser>
        <c:ser>
          <c:idx val="0"/>
          <c:order val="2"/>
          <c:tx>
            <c:strRef>
              <c:f>'[Chart in Microsoft Word]Sheet5'!$A$10</c:f>
              <c:strCache>
                <c:ptCount val="1"/>
                <c:pt idx="0">
                  <c:v>Hispanic</c:v>
                </c:pt>
              </c:strCache>
            </c:strRef>
          </c:tx>
          <c:spPr>
            <a:ln w="25400" cap="sq">
              <a:solidFill>
                <a:schemeClr val="tx1"/>
              </a:solidFill>
              <a:prstDash val="sysDot"/>
              <a:bevel/>
            </a:ln>
          </c:spPr>
          <c:marker>
            <c:symbol val="none"/>
          </c:marker>
          <c:dLbls>
            <c:dLbl>
              <c:idx val="4"/>
              <c:layout>
                <c:manualLayout>
                  <c:x val="-2.2768670309653918E-3"/>
                  <c:y val="1.5943926372508736E-2"/>
                </c:manualLayout>
              </c:layout>
              <c:spPr/>
              <c:txPr>
                <a:bodyPr/>
                <a:lstStyle/>
                <a:p>
                  <a:pPr>
                    <a:defRPr sz="1400" b="1"/>
                  </a:pPr>
                  <a:endParaRPr lang="en-US"/>
                </a:p>
              </c:txPr>
              <c:showLegendKey val="0"/>
              <c:showVal val="0"/>
              <c:showCatName val="0"/>
              <c:showSerName val="1"/>
              <c:showPercent val="0"/>
              <c:showBubbleSize val="0"/>
            </c:dLbl>
            <c:showLegendKey val="0"/>
            <c:showVal val="0"/>
            <c:showCatName val="0"/>
            <c:showSerName val="0"/>
            <c:showPercent val="0"/>
            <c:showBubbleSize val="0"/>
          </c:dLbls>
          <c:cat>
            <c:numRef>
              <c:f>'[Chart in Microsoft Word]Sheet5'!$L$7:$P$7</c:f>
              <c:numCache>
                <c:formatCode>General</c:formatCode>
                <c:ptCount val="5"/>
                <c:pt idx="0">
                  <c:v>2010</c:v>
                </c:pt>
                <c:pt idx="1">
                  <c:v>2011</c:v>
                </c:pt>
                <c:pt idx="2">
                  <c:v>2012</c:v>
                </c:pt>
                <c:pt idx="3">
                  <c:v>2013</c:v>
                </c:pt>
                <c:pt idx="4">
                  <c:v>2014</c:v>
                </c:pt>
              </c:numCache>
            </c:numRef>
          </c:cat>
          <c:val>
            <c:numRef>
              <c:f>'[Chart in Microsoft Word]Sheet5'!$L$19:$P$19</c:f>
              <c:numCache>
                <c:formatCode>0.0</c:formatCode>
                <c:ptCount val="5"/>
                <c:pt idx="0">
                  <c:v>2.3678166362796866</c:v>
                </c:pt>
                <c:pt idx="1">
                  <c:v>1.1577826147362571</c:v>
                </c:pt>
                <c:pt idx="2">
                  <c:v>2.2643389262504812</c:v>
                </c:pt>
                <c:pt idx="3">
                  <c:v>2.2117532568066705</c:v>
                </c:pt>
                <c:pt idx="4">
                  <c:v>4.3586279039358411</c:v>
                </c:pt>
              </c:numCache>
            </c:numRef>
          </c:val>
          <c:smooth val="0"/>
        </c:ser>
        <c:ser>
          <c:idx val="1"/>
          <c:order val="3"/>
          <c:tx>
            <c:strRef>
              <c:f>'[Chart in Microsoft Word]Sheet5'!$A$11</c:f>
              <c:strCache>
                <c:ptCount val="1"/>
                <c:pt idx="0">
                  <c:v>Other</c:v>
                </c:pt>
              </c:strCache>
            </c:strRef>
          </c:tx>
          <c:spPr>
            <a:ln w="25400" cap="sq">
              <a:solidFill>
                <a:schemeClr val="tx1"/>
              </a:solidFill>
              <a:prstDash val="dashDot"/>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Word]Sheet5'!$L$7:$P$7</c:f>
              <c:numCache>
                <c:formatCode>General</c:formatCode>
                <c:ptCount val="5"/>
                <c:pt idx="0">
                  <c:v>2010</c:v>
                </c:pt>
                <c:pt idx="1">
                  <c:v>2011</c:v>
                </c:pt>
                <c:pt idx="2">
                  <c:v>2012</c:v>
                </c:pt>
                <c:pt idx="3">
                  <c:v>2013</c:v>
                </c:pt>
                <c:pt idx="4">
                  <c:v>2014</c:v>
                </c:pt>
              </c:numCache>
            </c:numRef>
          </c:cat>
          <c:val>
            <c:numRef>
              <c:f>'[Chart in Microsoft Word]Sheet5'!$L$20:$P$20</c:f>
              <c:numCache>
                <c:formatCode>0.0</c:formatCode>
                <c:ptCount val="5"/>
                <c:pt idx="0">
                  <c:v>5.0146679036180828</c:v>
                </c:pt>
                <c:pt idx="1">
                  <c:v>2.3928024502297092</c:v>
                </c:pt>
                <c:pt idx="2">
                  <c:v>0</c:v>
                </c:pt>
                <c:pt idx="3">
                  <c:v>4.3679566698698347</c:v>
                </c:pt>
                <c:pt idx="4">
                  <c:v>6.2227753578095824</c:v>
                </c:pt>
              </c:numCache>
            </c:numRef>
          </c:val>
          <c:smooth val="0"/>
        </c:ser>
        <c:dLbls>
          <c:showLegendKey val="0"/>
          <c:showVal val="0"/>
          <c:showCatName val="0"/>
          <c:showSerName val="0"/>
          <c:showPercent val="0"/>
          <c:showBubbleSize val="0"/>
        </c:dLbls>
        <c:marker val="1"/>
        <c:smooth val="0"/>
        <c:axId val="86386560"/>
        <c:axId val="86388096"/>
      </c:lineChart>
      <c:catAx>
        <c:axId val="86386560"/>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86388096"/>
        <c:crosses val="autoZero"/>
        <c:auto val="1"/>
        <c:lblAlgn val="ctr"/>
        <c:lblOffset val="0"/>
        <c:noMultiLvlLbl val="0"/>
      </c:catAx>
      <c:valAx>
        <c:axId val="86388096"/>
        <c:scaling>
          <c:orientation val="minMax"/>
        </c:scaling>
        <c:delete val="0"/>
        <c:axPos val="l"/>
        <c:majorGridlines/>
        <c:title>
          <c:tx>
            <c:rich>
              <a:bodyPr rot="-5400000" vert="horz"/>
              <a:lstStyle/>
              <a:p>
                <a:pPr>
                  <a:defRPr sz="1400"/>
                </a:pPr>
                <a:r>
                  <a:rPr lang="en-US" sz="1400"/>
                  <a:t>Crude Rate per 100,000</a:t>
                </a:r>
              </a:p>
            </c:rich>
          </c:tx>
          <c:overlay val="0"/>
        </c:title>
        <c:numFmt formatCode="#,##0" sourceLinked="0"/>
        <c:majorTickMark val="out"/>
        <c:minorTickMark val="none"/>
        <c:tickLblPos val="nextTo"/>
        <c:txPr>
          <a:bodyPr/>
          <a:lstStyle/>
          <a:p>
            <a:pPr>
              <a:defRPr sz="1400"/>
            </a:pPr>
            <a:endParaRPr lang="en-US"/>
          </a:p>
        </c:txPr>
        <c:crossAx val="8638656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4636920384952"/>
          <c:y val="5.4668513658014978E-2"/>
          <c:w val="0.80392783928589395"/>
          <c:h val="0.83201874461385206"/>
        </c:manualLayout>
      </c:layout>
      <c:lineChart>
        <c:grouping val="standard"/>
        <c:varyColors val="0"/>
        <c:ser>
          <c:idx val="5"/>
          <c:order val="0"/>
          <c:tx>
            <c:strRef>
              <c:f>'[Chart in Microsoft Word]Sheet6'!$K$28</c:f>
              <c:strCache>
                <c:ptCount val="1"/>
                <c:pt idx="0">
                  <c:v>15-19 Yrs.</c:v>
                </c:pt>
              </c:strCache>
            </c:strRef>
          </c:tx>
          <c:spPr>
            <a:ln w="25400" cap="sq">
              <a:solidFill>
                <a:schemeClr val="tx1"/>
              </a:solidFill>
              <a:prstDash val="dash"/>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Word]Sheet6'!$L$28:$P$28</c:f>
              <c:numCache>
                <c:formatCode>0.0</c:formatCode>
                <c:ptCount val="5"/>
                <c:pt idx="0">
                  <c:v>3.196113525952442</c:v>
                </c:pt>
                <c:pt idx="1">
                  <c:v>6.7149020463663982</c:v>
                </c:pt>
                <c:pt idx="2">
                  <c:v>10.400235738676743</c:v>
                </c:pt>
                <c:pt idx="3">
                  <c:v>3.4872367136281208</c:v>
                </c:pt>
                <c:pt idx="4">
                  <c:v>8.7743928120174086</c:v>
                </c:pt>
              </c:numCache>
            </c:numRef>
          </c:val>
          <c:smooth val="0"/>
        </c:ser>
        <c:ser>
          <c:idx val="0"/>
          <c:order val="1"/>
          <c:tx>
            <c:strRef>
              <c:f>'[Chart in Microsoft Word]Sheet6'!$K$29</c:f>
              <c:strCache>
                <c:ptCount val="1"/>
                <c:pt idx="0">
                  <c:v>20-24 Yrs.</c:v>
                </c:pt>
              </c:strCache>
            </c:strRef>
          </c:tx>
          <c:spPr>
            <a:ln w="25400" cap="sq">
              <a:solidFill>
                <a:schemeClr val="tx1"/>
              </a:solidFill>
              <a:prstDash val="sysDot"/>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Word]Sheet6'!$L$29:$P$29</c:f>
              <c:numCache>
                <c:formatCode>0.0</c:formatCode>
                <c:ptCount val="5"/>
                <c:pt idx="0">
                  <c:v>14.581085415998366</c:v>
                </c:pt>
                <c:pt idx="1">
                  <c:v>5.8047569983601557</c:v>
                </c:pt>
                <c:pt idx="2">
                  <c:v>15.806414530405792</c:v>
                </c:pt>
                <c:pt idx="3">
                  <c:v>24.418972104915394</c:v>
                </c:pt>
                <c:pt idx="4">
                  <c:v>17.273643299265871</c:v>
                </c:pt>
              </c:numCache>
            </c:numRef>
          </c:val>
          <c:smooth val="0"/>
        </c:ser>
        <c:ser>
          <c:idx val="1"/>
          <c:order val="2"/>
          <c:tx>
            <c:strRef>
              <c:f>'[Chart in Microsoft Word]Sheet6'!$K$30</c:f>
              <c:strCache>
                <c:ptCount val="1"/>
                <c:pt idx="0">
                  <c:v>25-34 Yrs.</c:v>
                </c:pt>
              </c:strCache>
            </c:strRef>
          </c:tx>
          <c:spPr>
            <a:ln w="25400" cap="sq">
              <a:solidFill>
                <a:schemeClr val="tx1"/>
              </a:solidFill>
              <a:prstDash val="solid"/>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Word]Sheet6'!$L$30:$P$30</c:f>
              <c:numCache>
                <c:formatCode>0.0</c:formatCode>
                <c:ptCount val="5"/>
                <c:pt idx="0">
                  <c:v>20.071843356565918</c:v>
                </c:pt>
                <c:pt idx="1">
                  <c:v>22.405540279050818</c:v>
                </c:pt>
                <c:pt idx="2">
                  <c:v>21.315712344461911</c:v>
                </c:pt>
                <c:pt idx="3">
                  <c:v>26.229508196721312</c:v>
                </c:pt>
                <c:pt idx="4">
                  <c:v>34.5342116751699</c:v>
                </c:pt>
              </c:numCache>
            </c:numRef>
          </c:val>
          <c:smooth val="0"/>
        </c:ser>
        <c:ser>
          <c:idx val="4"/>
          <c:order val="3"/>
          <c:tx>
            <c:strRef>
              <c:f>'[Chart in Microsoft Word]Sheet6'!$K$31</c:f>
              <c:strCache>
                <c:ptCount val="1"/>
                <c:pt idx="0">
                  <c:v>35-44 Yrs.</c:v>
                </c:pt>
              </c:strCache>
            </c:strRef>
          </c:tx>
          <c:spPr>
            <a:ln w="25400" cap="sq">
              <a:solidFill>
                <a:schemeClr val="tx1"/>
              </a:solidFill>
              <a:prstDash val="dashDot"/>
              <a:bevel/>
            </a:ln>
          </c:spPr>
          <c:marker>
            <c:symbol val="none"/>
          </c:marker>
          <c:dLbls>
            <c:dLbl>
              <c:idx val="4"/>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Word]Sheet6'!$L$31:$P$31</c:f>
              <c:numCache>
                <c:formatCode>0.0</c:formatCode>
                <c:ptCount val="5"/>
                <c:pt idx="0">
                  <c:v>20.172983332072523</c:v>
                </c:pt>
                <c:pt idx="1">
                  <c:v>25.325859390828661</c:v>
                </c:pt>
                <c:pt idx="2">
                  <c:v>32.796535340369175</c:v>
                </c:pt>
                <c:pt idx="3">
                  <c:v>38.391240120515114</c:v>
                </c:pt>
                <c:pt idx="4">
                  <c:v>41.585920670697732</c:v>
                </c:pt>
              </c:numCache>
            </c:numRef>
          </c:val>
          <c:smooth val="0"/>
        </c:ser>
        <c:ser>
          <c:idx val="3"/>
          <c:order val="4"/>
          <c:tx>
            <c:strRef>
              <c:f>'[Chart in Microsoft Word]Sheet6'!$K$32</c:f>
              <c:strCache>
                <c:ptCount val="1"/>
                <c:pt idx="0">
                  <c:v>45-54 Yrs.</c:v>
                </c:pt>
              </c:strCache>
            </c:strRef>
          </c:tx>
          <c:spPr>
            <a:ln w="25400" cap="sq">
              <a:solidFill>
                <a:schemeClr val="tx1"/>
              </a:solidFill>
              <a:prstDash val="lgDash"/>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Word]Sheet6'!$L$32:$P$32</c:f>
              <c:numCache>
                <c:formatCode>0.0</c:formatCode>
                <c:ptCount val="5"/>
                <c:pt idx="0">
                  <c:v>31.39618850271577</c:v>
                </c:pt>
                <c:pt idx="1">
                  <c:v>34.86833242200192</c:v>
                </c:pt>
                <c:pt idx="2">
                  <c:v>45.772838237183606</c:v>
                </c:pt>
                <c:pt idx="3">
                  <c:v>28.520441007504949</c:v>
                </c:pt>
                <c:pt idx="4">
                  <c:v>53.830673545950688</c:v>
                </c:pt>
              </c:numCache>
            </c:numRef>
          </c:val>
          <c:smooth val="0"/>
        </c:ser>
        <c:ser>
          <c:idx val="2"/>
          <c:order val="5"/>
          <c:tx>
            <c:strRef>
              <c:f>'[Chart in Microsoft Word]Sheet6'!$K$33</c:f>
              <c:strCache>
                <c:ptCount val="1"/>
                <c:pt idx="0">
                  <c:v>55-64 Yrs.</c:v>
                </c:pt>
              </c:strCache>
            </c:strRef>
          </c:tx>
          <c:spPr>
            <a:ln w="25400" cap="sq">
              <a:solidFill>
                <a:schemeClr val="tx1"/>
              </a:solidFill>
              <a:prstDash val="sysDash"/>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Word]Sheet6'!$L$33:$P$33</c:f>
              <c:numCache>
                <c:formatCode>0.0</c:formatCode>
                <c:ptCount val="5"/>
                <c:pt idx="0">
                  <c:v>15.733000492967349</c:v>
                </c:pt>
                <c:pt idx="1">
                  <c:v>15.850843562080819</c:v>
                </c:pt>
                <c:pt idx="2">
                  <c:v>26.97469195865165</c:v>
                </c:pt>
                <c:pt idx="3">
                  <c:v>28.945992380667811</c:v>
                </c:pt>
                <c:pt idx="4">
                  <c:v>30.004091467018231</c:v>
                </c:pt>
              </c:numCache>
            </c:numRef>
          </c:val>
          <c:smooth val="0"/>
        </c:ser>
        <c:ser>
          <c:idx val="6"/>
          <c:order val="6"/>
          <c:tx>
            <c:strRef>
              <c:f>'[Chart in Microsoft Word]Sheet6'!$K$34</c:f>
              <c:strCache>
                <c:ptCount val="1"/>
                <c:pt idx="0">
                  <c:v>65+ Yrs.</c:v>
                </c:pt>
              </c:strCache>
            </c:strRef>
          </c:tx>
          <c:spPr>
            <a:ln w="28575" cap="sq" cmpd="dbl">
              <a:solidFill>
                <a:schemeClr val="tx1"/>
              </a:solidFill>
              <a:prstDash val="solid"/>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Word]Sheet6'!$L$34:$P$34</c:f>
              <c:numCache>
                <c:formatCode>0.0</c:formatCode>
                <c:ptCount val="5"/>
                <c:pt idx="0">
                  <c:v>6.2433664231753765</c:v>
                </c:pt>
                <c:pt idx="1">
                  <c:v>4.1184889264128994</c:v>
                </c:pt>
                <c:pt idx="2">
                  <c:v>5.001000200040008</c:v>
                </c:pt>
                <c:pt idx="3">
                  <c:v>10.697891542830467</c:v>
                </c:pt>
                <c:pt idx="4">
                  <c:v>4.7418984664700359</c:v>
                </c:pt>
              </c:numCache>
            </c:numRef>
          </c:val>
          <c:smooth val="0"/>
        </c:ser>
        <c:dLbls>
          <c:showLegendKey val="0"/>
          <c:showVal val="0"/>
          <c:showCatName val="0"/>
          <c:showSerName val="0"/>
          <c:showPercent val="0"/>
          <c:showBubbleSize val="0"/>
        </c:dLbls>
        <c:marker val="1"/>
        <c:smooth val="0"/>
        <c:axId val="86484480"/>
        <c:axId val="86486016"/>
      </c:lineChart>
      <c:catAx>
        <c:axId val="86484480"/>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86486016"/>
        <c:crosses val="autoZero"/>
        <c:auto val="1"/>
        <c:lblAlgn val="ctr"/>
        <c:lblOffset val="0"/>
        <c:noMultiLvlLbl val="0"/>
      </c:catAx>
      <c:valAx>
        <c:axId val="86486016"/>
        <c:scaling>
          <c:orientation val="minMax"/>
        </c:scaling>
        <c:delete val="0"/>
        <c:axPos val="l"/>
        <c:majorGridlines/>
        <c:title>
          <c:tx>
            <c:rich>
              <a:bodyPr rot="-5400000" vert="horz"/>
              <a:lstStyle/>
              <a:p>
                <a:pPr>
                  <a:defRPr sz="1400"/>
                </a:pPr>
                <a:r>
                  <a:rPr lang="en-US" sz="1400"/>
                  <a:t>Crude Rate per 100,000</a:t>
                </a:r>
              </a:p>
            </c:rich>
          </c:tx>
          <c:overlay val="0"/>
        </c:title>
        <c:numFmt formatCode="#,##0" sourceLinked="0"/>
        <c:majorTickMark val="out"/>
        <c:minorTickMark val="none"/>
        <c:tickLblPos val="nextTo"/>
        <c:txPr>
          <a:bodyPr/>
          <a:lstStyle/>
          <a:p>
            <a:pPr>
              <a:defRPr sz="1400"/>
            </a:pPr>
            <a:endParaRPr lang="en-US"/>
          </a:p>
        </c:txPr>
        <c:crossAx val="8648448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4636920384952"/>
          <c:y val="5.4668513658014978E-2"/>
          <c:w val="0.80392783928589395"/>
          <c:h val="0.83201874461385206"/>
        </c:manualLayout>
      </c:layout>
      <c:lineChart>
        <c:grouping val="standard"/>
        <c:varyColors val="0"/>
        <c:ser>
          <c:idx val="1"/>
          <c:order val="0"/>
          <c:tx>
            <c:strRef>
              <c:f>'[Chart in Microsoft Word]Sheet6'!$K$30</c:f>
              <c:strCache>
                <c:ptCount val="1"/>
                <c:pt idx="0">
                  <c:v>25-34 Yrs.</c:v>
                </c:pt>
              </c:strCache>
            </c:strRef>
          </c:tx>
          <c:spPr>
            <a:ln w="25400" cap="sq">
              <a:solidFill>
                <a:schemeClr val="tx1"/>
              </a:solidFill>
              <a:prstDash val="solid"/>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Word]Sheet6'!$L$30:$P$30</c:f>
              <c:numCache>
                <c:formatCode>0.0</c:formatCode>
                <c:ptCount val="5"/>
                <c:pt idx="0">
                  <c:v>20.071843356565918</c:v>
                </c:pt>
                <c:pt idx="1">
                  <c:v>22.405540279050818</c:v>
                </c:pt>
                <c:pt idx="2">
                  <c:v>21.315712344461911</c:v>
                </c:pt>
                <c:pt idx="3">
                  <c:v>26.229508196721312</c:v>
                </c:pt>
                <c:pt idx="4">
                  <c:v>34.5342116751699</c:v>
                </c:pt>
              </c:numCache>
            </c:numRef>
          </c:val>
          <c:smooth val="0"/>
        </c:ser>
        <c:ser>
          <c:idx val="4"/>
          <c:order val="1"/>
          <c:tx>
            <c:strRef>
              <c:f>'[Chart in Microsoft Word]Sheet6'!$K$31</c:f>
              <c:strCache>
                <c:ptCount val="1"/>
                <c:pt idx="0">
                  <c:v>35-44 Yrs.</c:v>
                </c:pt>
              </c:strCache>
            </c:strRef>
          </c:tx>
          <c:spPr>
            <a:ln w="25400" cap="sq">
              <a:solidFill>
                <a:schemeClr val="tx1"/>
              </a:solidFill>
              <a:prstDash val="dashDot"/>
              <a:bevel/>
            </a:ln>
          </c:spPr>
          <c:marker>
            <c:symbol val="none"/>
          </c:marker>
          <c:dLbls>
            <c:dLbl>
              <c:idx val="4"/>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Word]Sheet6'!$L$31:$P$31</c:f>
              <c:numCache>
                <c:formatCode>0.0</c:formatCode>
                <c:ptCount val="5"/>
                <c:pt idx="0">
                  <c:v>20.172983332072523</c:v>
                </c:pt>
                <c:pt idx="1">
                  <c:v>25.325859390828661</c:v>
                </c:pt>
                <c:pt idx="2">
                  <c:v>32.796535340369175</c:v>
                </c:pt>
                <c:pt idx="3">
                  <c:v>38.391240120515114</c:v>
                </c:pt>
                <c:pt idx="4">
                  <c:v>41.585920670697732</c:v>
                </c:pt>
              </c:numCache>
            </c:numRef>
          </c:val>
          <c:smooth val="0"/>
        </c:ser>
        <c:ser>
          <c:idx val="2"/>
          <c:order val="2"/>
          <c:tx>
            <c:strRef>
              <c:f>'[Chart in Microsoft Word]Sheet6'!$K$33</c:f>
              <c:strCache>
                <c:ptCount val="1"/>
                <c:pt idx="0">
                  <c:v>55-64 Yrs.</c:v>
                </c:pt>
              </c:strCache>
            </c:strRef>
          </c:tx>
          <c:spPr>
            <a:ln w="25400" cap="sq">
              <a:solidFill>
                <a:schemeClr val="tx1"/>
              </a:solidFill>
              <a:prstDash val="sysDash"/>
              <a:bevel/>
            </a:ln>
          </c:spPr>
          <c:marker>
            <c:symbol val="none"/>
          </c:marker>
          <c:dLbls>
            <c:dLbl>
              <c:idx val="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Word]Sheet6'!$L$8:$P$8</c:f>
              <c:numCache>
                <c:formatCode>General</c:formatCode>
                <c:ptCount val="5"/>
                <c:pt idx="0">
                  <c:v>2010</c:v>
                </c:pt>
                <c:pt idx="1">
                  <c:v>2011</c:v>
                </c:pt>
                <c:pt idx="2">
                  <c:v>2012</c:v>
                </c:pt>
                <c:pt idx="3">
                  <c:v>2013</c:v>
                </c:pt>
                <c:pt idx="4">
                  <c:v>2014</c:v>
                </c:pt>
              </c:numCache>
            </c:numRef>
          </c:cat>
          <c:val>
            <c:numRef>
              <c:f>'[Chart in Microsoft Word]Sheet6'!$L$33:$P$33</c:f>
              <c:numCache>
                <c:formatCode>0.0</c:formatCode>
                <c:ptCount val="5"/>
                <c:pt idx="0">
                  <c:v>15.733000492967349</c:v>
                </c:pt>
                <c:pt idx="1">
                  <c:v>15.850843562080819</c:v>
                </c:pt>
                <c:pt idx="2">
                  <c:v>26.97469195865165</c:v>
                </c:pt>
                <c:pt idx="3">
                  <c:v>28.945992380667811</c:v>
                </c:pt>
                <c:pt idx="4">
                  <c:v>30.004091467018231</c:v>
                </c:pt>
              </c:numCache>
            </c:numRef>
          </c:val>
          <c:smooth val="0"/>
        </c:ser>
        <c:dLbls>
          <c:showLegendKey val="0"/>
          <c:showVal val="0"/>
          <c:showCatName val="0"/>
          <c:showSerName val="0"/>
          <c:showPercent val="0"/>
          <c:showBubbleSize val="0"/>
        </c:dLbls>
        <c:marker val="1"/>
        <c:smooth val="0"/>
        <c:axId val="87887232"/>
        <c:axId val="87893120"/>
      </c:lineChart>
      <c:catAx>
        <c:axId val="87887232"/>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87893120"/>
        <c:crosses val="autoZero"/>
        <c:auto val="1"/>
        <c:lblAlgn val="ctr"/>
        <c:lblOffset val="0"/>
        <c:noMultiLvlLbl val="0"/>
      </c:catAx>
      <c:valAx>
        <c:axId val="87893120"/>
        <c:scaling>
          <c:orientation val="minMax"/>
        </c:scaling>
        <c:delete val="0"/>
        <c:axPos val="l"/>
        <c:majorGridlines/>
        <c:title>
          <c:tx>
            <c:rich>
              <a:bodyPr rot="-5400000" vert="horz"/>
              <a:lstStyle/>
              <a:p>
                <a:pPr>
                  <a:defRPr sz="1400"/>
                </a:pPr>
                <a:r>
                  <a:rPr lang="en-US" sz="1400"/>
                  <a:t>Crude Rate per 100,000</a:t>
                </a:r>
              </a:p>
            </c:rich>
          </c:tx>
          <c:overlay val="0"/>
        </c:title>
        <c:numFmt formatCode="#,##0" sourceLinked="0"/>
        <c:majorTickMark val="out"/>
        <c:minorTickMark val="none"/>
        <c:tickLblPos val="nextTo"/>
        <c:txPr>
          <a:bodyPr/>
          <a:lstStyle/>
          <a:p>
            <a:pPr>
              <a:defRPr sz="1400"/>
            </a:pPr>
            <a:endParaRPr lang="en-US"/>
          </a:p>
        </c:txPr>
        <c:crossAx val="87887232"/>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4636920384952"/>
          <c:y val="5.1756769397535998E-2"/>
          <c:w val="0.66123435291742383"/>
          <c:h val="0.81328359112343662"/>
        </c:manualLayout>
      </c:layout>
      <c:lineChart>
        <c:grouping val="standard"/>
        <c:varyColors val="0"/>
        <c:ser>
          <c:idx val="5"/>
          <c:order val="0"/>
          <c:tx>
            <c:strRef>
              <c:f>'[Chart in Microsoft Word]DR2645'!$G$57</c:f>
              <c:strCache>
                <c:ptCount val="1"/>
                <c:pt idx="0">
                  <c:v>Other/Unspecified Pharmaceutical</c:v>
                </c:pt>
              </c:strCache>
            </c:strRef>
          </c:tx>
          <c:spPr>
            <a:ln w="25400" cap="sq">
              <a:solidFill>
                <a:srgbClr val="FF0000"/>
              </a:solidFill>
              <a:prstDash val="dash"/>
              <a:bevel/>
            </a:ln>
          </c:spPr>
          <c:marker>
            <c:symbol val="none"/>
          </c:marker>
          <c:dLbls>
            <c:dLbl>
              <c:idx val="14"/>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Word]DR2645'!$G$58:$G$72</c:f>
              <c:numCache>
                <c:formatCode>General</c:formatCode>
                <c:ptCount val="15"/>
                <c:pt idx="0">
                  <c:v>19</c:v>
                </c:pt>
                <c:pt idx="1">
                  <c:v>30</c:v>
                </c:pt>
                <c:pt idx="2">
                  <c:v>39</c:v>
                </c:pt>
                <c:pt idx="3">
                  <c:v>38</c:v>
                </c:pt>
                <c:pt idx="4">
                  <c:v>63</c:v>
                </c:pt>
                <c:pt idx="5">
                  <c:v>60</c:v>
                </c:pt>
                <c:pt idx="6">
                  <c:v>70</c:v>
                </c:pt>
                <c:pt idx="7">
                  <c:v>71</c:v>
                </c:pt>
                <c:pt idx="8">
                  <c:v>80</c:v>
                </c:pt>
                <c:pt idx="9">
                  <c:v>75</c:v>
                </c:pt>
                <c:pt idx="10">
                  <c:v>68</c:v>
                </c:pt>
                <c:pt idx="11">
                  <c:v>83</c:v>
                </c:pt>
                <c:pt idx="12">
                  <c:v>115</c:v>
                </c:pt>
                <c:pt idx="13">
                  <c:v>129</c:v>
                </c:pt>
                <c:pt idx="14">
                  <c:v>152</c:v>
                </c:pt>
              </c:numCache>
            </c:numRef>
          </c:val>
          <c:smooth val="0"/>
        </c:ser>
        <c:ser>
          <c:idx val="0"/>
          <c:order val="1"/>
          <c:tx>
            <c:strRef>
              <c:f>'[Chart in Microsoft Word]DR2645'!$B$57</c:f>
              <c:strCache>
                <c:ptCount val="1"/>
                <c:pt idx="0">
                  <c:v>Heroin</c:v>
                </c:pt>
              </c:strCache>
            </c:strRef>
          </c:tx>
          <c:spPr>
            <a:ln w="25400" cap="sq">
              <a:solidFill>
                <a:schemeClr val="tx1"/>
              </a:solidFill>
              <a:prstDash val="sysDot"/>
              <a:bevel/>
            </a:ln>
          </c:spPr>
          <c:marker>
            <c:symbol val="none"/>
          </c:marker>
          <c:dLbls>
            <c:dLbl>
              <c:idx val="14"/>
              <c:layout>
                <c:manualLayout>
                  <c:x val="5.0792314403029721E-4"/>
                  <c:y val="-2.4982474674942363E-2"/>
                </c:manualLayout>
              </c:layout>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Word]DR2645'!$B$58:$B$72</c:f>
              <c:numCache>
                <c:formatCode>General</c:formatCode>
                <c:ptCount val="15"/>
                <c:pt idx="0">
                  <c:v>1</c:v>
                </c:pt>
                <c:pt idx="1">
                  <c:v>1</c:v>
                </c:pt>
                <c:pt idx="2">
                  <c:v>0</c:v>
                </c:pt>
                <c:pt idx="3">
                  <c:v>0</c:v>
                </c:pt>
                <c:pt idx="4">
                  <c:v>1</c:v>
                </c:pt>
                <c:pt idx="5">
                  <c:v>6</c:v>
                </c:pt>
                <c:pt idx="6">
                  <c:v>0</c:v>
                </c:pt>
                <c:pt idx="7">
                  <c:v>5</c:v>
                </c:pt>
                <c:pt idx="8">
                  <c:v>18</c:v>
                </c:pt>
                <c:pt idx="9">
                  <c:v>16</c:v>
                </c:pt>
                <c:pt idx="10">
                  <c:v>14</c:v>
                </c:pt>
                <c:pt idx="11">
                  <c:v>17</c:v>
                </c:pt>
                <c:pt idx="12">
                  <c:v>26</c:v>
                </c:pt>
                <c:pt idx="13">
                  <c:v>30</c:v>
                </c:pt>
                <c:pt idx="14">
                  <c:v>31</c:v>
                </c:pt>
              </c:numCache>
            </c:numRef>
          </c:val>
          <c:smooth val="0"/>
        </c:ser>
        <c:ser>
          <c:idx val="1"/>
          <c:order val="2"/>
          <c:tx>
            <c:strRef>
              <c:f>'[Chart in Microsoft Word]DR2645'!$C$57</c:f>
              <c:strCache>
                <c:ptCount val="1"/>
                <c:pt idx="0">
                  <c:v>Rx Opioid</c:v>
                </c:pt>
              </c:strCache>
            </c:strRef>
          </c:tx>
          <c:spPr>
            <a:ln w="25400" cap="sq">
              <a:solidFill>
                <a:schemeClr val="tx1"/>
              </a:solidFill>
              <a:prstDash val="solid"/>
              <a:bevel/>
            </a:ln>
          </c:spPr>
          <c:marker>
            <c:symbol val="none"/>
          </c:marker>
          <c:dLbls>
            <c:dLbl>
              <c:idx val="14"/>
              <c:layout>
                <c:manualLayout>
                  <c:x val="-5.8192392246853464E-4"/>
                  <c:y val="3.0864197530864196E-3"/>
                </c:manualLayout>
              </c:layout>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Word]DR2645'!$C$58:$C$72</c:f>
              <c:numCache>
                <c:formatCode>General</c:formatCode>
                <c:ptCount val="15"/>
                <c:pt idx="0">
                  <c:v>4</c:v>
                </c:pt>
                <c:pt idx="1">
                  <c:v>9</c:v>
                </c:pt>
                <c:pt idx="2">
                  <c:v>8</c:v>
                </c:pt>
                <c:pt idx="3">
                  <c:v>7</c:v>
                </c:pt>
                <c:pt idx="4">
                  <c:v>8</c:v>
                </c:pt>
                <c:pt idx="5">
                  <c:v>3</c:v>
                </c:pt>
                <c:pt idx="6">
                  <c:v>8</c:v>
                </c:pt>
                <c:pt idx="7">
                  <c:v>25</c:v>
                </c:pt>
                <c:pt idx="8">
                  <c:v>22</c:v>
                </c:pt>
                <c:pt idx="9">
                  <c:v>35</c:v>
                </c:pt>
                <c:pt idx="10">
                  <c:v>35</c:v>
                </c:pt>
                <c:pt idx="11">
                  <c:v>22</c:v>
                </c:pt>
                <c:pt idx="12">
                  <c:v>22</c:v>
                </c:pt>
                <c:pt idx="13">
                  <c:v>16</c:v>
                </c:pt>
                <c:pt idx="14">
                  <c:v>28</c:v>
                </c:pt>
              </c:numCache>
            </c:numRef>
          </c:val>
          <c:smooth val="0"/>
        </c:ser>
        <c:ser>
          <c:idx val="4"/>
          <c:order val="3"/>
          <c:tx>
            <c:strRef>
              <c:f>'[Chart in Microsoft Word]DR2645'!$F$57</c:f>
              <c:strCache>
                <c:ptCount val="1"/>
                <c:pt idx="0">
                  <c:v>Other/Unspecified Narcotic</c:v>
                </c:pt>
              </c:strCache>
            </c:strRef>
          </c:tx>
          <c:spPr>
            <a:ln w="25400" cap="sq">
              <a:solidFill>
                <a:srgbClr val="FF0000"/>
              </a:solidFill>
              <a:prstDash val="dashDot"/>
              <a:bevel/>
            </a:ln>
          </c:spPr>
          <c:marker>
            <c:symbol val="none"/>
          </c:marker>
          <c:dLbls>
            <c:dLbl>
              <c:idx val="14"/>
              <c:layout>
                <c:manualLayout>
                  <c:x val="1.4831174166160402E-3"/>
                  <c:y val="4.3788504301545642E-2"/>
                </c:manualLayout>
              </c:layout>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Word]DR2645'!$F$58:$F$72</c:f>
              <c:numCache>
                <c:formatCode>General</c:formatCode>
                <c:ptCount val="15"/>
                <c:pt idx="0">
                  <c:v>1</c:v>
                </c:pt>
                <c:pt idx="1">
                  <c:v>2</c:v>
                </c:pt>
                <c:pt idx="2">
                  <c:v>8</c:v>
                </c:pt>
                <c:pt idx="3">
                  <c:v>7</c:v>
                </c:pt>
                <c:pt idx="4">
                  <c:v>7</c:v>
                </c:pt>
                <c:pt idx="5">
                  <c:v>12</c:v>
                </c:pt>
                <c:pt idx="6">
                  <c:v>20</c:v>
                </c:pt>
                <c:pt idx="7">
                  <c:v>8</c:v>
                </c:pt>
                <c:pt idx="8">
                  <c:v>4</c:v>
                </c:pt>
                <c:pt idx="9">
                  <c:v>3</c:v>
                </c:pt>
                <c:pt idx="10">
                  <c:v>1</c:v>
                </c:pt>
                <c:pt idx="11">
                  <c:v>5</c:v>
                </c:pt>
                <c:pt idx="12">
                  <c:v>13</c:v>
                </c:pt>
                <c:pt idx="13">
                  <c:v>7</c:v>
                </c:pt>
                <c:pt idx="14">
                  <c:v>9</c:v>
                </c:pt>
              </c:numCache>
            </c:numRef>
          </c:val>
          <c:smooth val="0"/>
        </c:ser>
        <c:ser>
          <c:idx val="3"/>
          <c:order val="4"/>
          <c:tx>
            <c:strRef>
              <c:f>'[Chart in Microsoft Word]DR2645'!$E$57</c:f>
              <c:strCache>
                <c:ptCount val="1"/>
                <c:pt idx="0">
                  <c:v>Cocaine</c:v>
                </c:pt>
              </c:strCache>
            </c:strRef>
          </c:tx>
          <c:spPr>
            <a:ln w="25400" cap="sq">
              <a:solidFill>
                <a:schemeClr val="tx1"/>
              </a:solidFill>
              <a:prstDash val="lgDash"/>
              <a:bevel/>
            </a:ln>
          </c:spPr>
          <c:marker>
            <c:symbol val="none"/>
          </c:marker>
          <c:dLbls>
            <c:dLbl>
              <c:idx val="14"/>
              <c:layout>
                <c:manualLayout>
                  <c:x val="1.1453882157740037E-3"/>
                  <c:y val="-1.8132791994750552E-2"/>
                </c:manualLayout>
              </c:layout>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Word]DR2645'!$E$58:$E$72</c:f>
              <c:numCache>
                <c:formatCode>General</c:formatCode>
                <c:ptCount val="15"/>
                <c:pt idx="0">
                  <c:v>3</c:v>
                </c:pt>
                <c:pt idx="1">
                  <c:v>5</c:v>
                </c:pt>
                <c:pt idx="2">
                  <c:v>9</c:v>
                </c:pt>
                <c:pt idx="3">
                  <c:v>7</c:v>
                </c:pt>
                <c:pt idx="4">
                  <c:v>11</c:v>
                </c:pt>
                <c:pt idx="5">
                  <c:v>10</c:v>
                </c:pt>
                <c:pt idx="6">
                  <c:v>13</c:v>
                </c:pt>
                <c:pt idx="7">
                  <c:v>12</c:v>
                </c:pt>
                <c:pt idx="8">
                  <c:v>14</c:v>
                </c:pt>
                <c:pt idx="9">
                  <c:v>13</c:v>
                </c:pt>
                <c:pt idx="10">
                  <c:v>14</c:v>
                </c:pt>
                <c:pt idx="11">
                  <c:v>14</c:v>
                </c:pt>
                <c:pt idx="12">
                  <c:v>10</c:v>
                </c:pt>
                <c:pt idx="13">
                  <c:v>7</c:v>
                </c:pt>
                <c:pt idx="14">
                  <c:v>12</c:v>
                </c:pt>
              </c:numCache>
            </c:numRef>
          </c:val>
          <c:smooth val="0"/>
        </c:ser>
        <c:ser>
          <c:idx val="2"/>
          <c:order val="5"/>
          <c:tx>
            <c:strRef>
              <c:f>'[Chart in Microsoft Word]DR2645'!$D$57</c:f>
              <c:strCache>
                <c:ptCount val="1"/>
                <c:pt idx="0">
                  <c:v>Benzodiazepine</c:v>
                </c:pt>
              </c:strCache>
            </c:strRef>
          </c:tx>
          <c:spPr>
            <a:ln w="25400" cap="sq">
              <a:solidFill>
                <a:schemeClr val="tx1"/>
              </a:solidFill>
              <a:prstDash val="sysDash"/>
              <a:bevel/>
            </a:ln>
          </c:spPr>
          <c:marker>
            <c:symbol val="none"/>
          </c:marker>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Word]DR2645'!$D$58:$D$72</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ser>
        <c:dLbls>
          <c:showLegendKey val="0"/>
          <c:showVal val="0"/>
          <c:showCatName val="0"/>
          <c:showSerName val="0"/>
          <c:showPercent val="0"/>
          <c:showBubbleSize val="0"/>
        </c:dLbls>
        <c:marker val="1"/>
        <c:smooth val="0"/>
        <c:axId val="88065152"/>
        <c:axId val="88066688"/>
      </c:lineChart>
      <c:catAx>
        <c:axId val="88065152"/>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88066688"/>
        <c:crosses val="autoZero"/>
        <c:auto val="1"/>
        <c:lblAlgn val="ctr"/>
        <c:lblOffset val="0"/>
        <c:noMultiLvlLbl val="0"/>
      </c:catAx>
      <c:valAx>
        <c:axId val="88066688"/>
        <c:scaling>
          <c:orientation val="minMax"/>
          <c:max val="175"/>
          <c:min val="0"/>
        </c:scaling>
        <c:delete val="0"/>
        <c:axPos val="l"/>
        <c:majorGridlines/>
        <c:title>
          <c:tx>
            <c:rich>
              <a:bodyPr rot="-5400000" vert="horz"/>
              <a:lstStyle/>
              <a:p>
                <a:pPr>
                  <a:defRPr sz="1400"/>
                </a:pPr>
                <a:r>
                  <a:rPr lang="en-US" sz="1400"/>
                  <a:t>Overdose Deaths (N)</a:t>
                </a:r>
              </a:p>
            </c:rich>
          </c:tx>
          <c:overlay val="0"/>
        </c:title>
        <c:numFmt formatCode="#,##0" sourceLinked="0"/>
        <c:majorTickMark val="out"/>
        <c:minorTickMark val="none"/>
        <c:tickLblPos val="nextTo"/>
        <c:txPr>
          <a:bodyPr/>
          <a:lstStyle/>
          <a:p>
            <a:pPr>
              <a:defRPr sz="1400"/>
            </a:pPr>
            <a:endParaRPr lang="en-US"/>
          </a:p>
        </c:txPr>
        <c:crossAx val="88065152"/>
        <c:crosses val="autoZero"/>
        <c:crossBetween val="between"/>
        <c:majorUnit val="25"/>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4636920384952"/>
          <c:y val="5.1756769397535998E-2"/>
          <c:w val="0.66123435291742383"/>
          <c:h val="0.81328359112343662"/>
        </c:manualLayout>
      </c:layout>
      <c:lineChart>
        <c:grouping val="standard"/>
        <c:varyColors val="0"/>
        <c:ser>
          <c:idx val="0"/>
          <c:order val="0"/>
          <c:tx>
            <c:strRef>
              <c:f>'[Chart in Microsoft Word]DR2645'!$B$57</c:f>
              <c:strCache>
                <c:ptCount val="1"/>
                <c:pt idx="0">
                  <c:v>Heroin</c:v>
                </c:pt>
              </c:strCache>
            </c:strRef>
          </c:tx>
          <c:spPr>
            <a:ln w="25400" cap="sq">
              <a:solidFill>
                <a:schemeClr val="tx1"/>
              </a:solidFill>
              <a:prstDash val="sysDot"/>
              <a:bevel/>
            </a:ln>
          </c:spPr>
          <c:marker>
            <c:symbol val="none"/>
          </c:marker>
          <c:dPt>
            <c:idx val="8"/>
            <c:marker>
              <c:symbol val="circle"/>
              <c:size val="7"/>
              <c:spPr>
                <a:solidFill>
                  <a:srgbClr val="FF0000"/>
                </a:solidFill>
                <a:ln>
                  <a:solidFill>
                    <a:srgbClr val="000000"/>
                  </a:solidFill>
                </a:ln>
              </c:spPr>
            </c:marker>
            <c:bubble3D val="0"/>
            <c:spPr>
              <a:ln w="25400" cap="sq">
                <a:solidFill>
                  <a:srgbClr val="000000"/>
                </a:solidFill>
                <a:prstDash val="sysDot"/>
                <a:bevel/>
              </a:ln>
            </c:spPr>
          </c:dPt>
          <c:dLbls>
            <c:dLbl>
              <c:idx val="14"/>
              <c:layout>
                <c:manualLayout>
                  <c:x val="5.0792314403029721E-4"/>
                  <c:y val="-2.4982474674942363E-2"/>
                </c:manualLayout>
              </c:layout>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Word]DR2645'!$B$58:$B$72</c:f>
              <c:numCache>
                <c:formatCode>General</c:formatCode>
                <c:ptCount val="15"/>
                <c:pt idx="0">
                  <c:v>1</c:v>
                </c:pt>
                <c:pt idx="1">
                  <c:v>1</c:v>
                </c:pt>
                <c:pt idx="2">
                  <c:v>0</c:v>
                </c:pt>
                <c:pt idx="3">
                  <c:v>0</c:v>
                </c:pt>
                <c:pt idx="4">
                  <c:v>1</c:v>
                </c:pt>
                <c:pt idx="5">
                  <c:v>6</c:v>
                </c:pt>
                <c:pt idx="6">
                  <c:v>0</c:v>
                </c:pt>
                <c:pt idx="7">
                  <c:v>5</c:v>
                </c:pt>
                <c:pt idx="8">
                  <c:v>18</c:v>
                </c:pt>
                <c:pt idx="9">
                  <c:v>16</c:v>
                </c:pt>
                <c:pt idx="10">
                  <c:v>14</c:v>
                </c:pt>
                <c:pt idx="11">
                  <c:v>17</c:v>
                </c:pt>
                <c:pt idx="12">
                  <c:v>26</c:v>
                </c:pt>
                <c:pt idx="13">
                  <c:v>30</c:v>
                </c:pt>
                <c:pt idx="14">
                  <c:v>31</c:v>
                </c:pt>
              </c:numCache>
            </c:numRef>
          </c:val>
          <c:smooth val="0"/>
        </c:ser>
        <c:ser>
          <c:idx val="1"/>
          <c:order val="1"/>
          <c:tx>
            <c:strRef>
              <c:f>'[Chart in Microsoft Word]DR2645'!$C$57</c:f>
              <c:strCache>
                <c:ptCount val="1"/>
                <c:pt idx="0">
                  <c:v>Rx Opioid</c:v>
                </c:pt>
              </c:strCache>
            </c:strRef>
          </c:tx>
          <c:spPr>
            <a:ln w="25400" cap="sq">
              <a:solidFill>
                <a:schemeClr val="tx1"/>
              </a:solidFill>
              <a:prstDash val="solid"/>
              <a:bevel/>
            </a:ln>
          </c:spPr>
          <c:marker>
            <c:symbol val="none"/>
          </c:marker>
          <c:dPt>
            <c:idx val="7"/>
            <c:marker>
              <c:symbol val="diamond"/>
              <c:size val="9"/>
              <c:spPr>
                <a:solidFill>
                  <a:srgbClr val="FF0000"/>
                </a:solidFill>
                <a:ln>
                  <a:solidFill>
                    <a:srgbClr val="000000"/>
                  </a:solidFill>
                </a:ln>
              </c:spPr>
            </c:marker>
            <c:bubble3D val="0"/>
          </c:dPt>
          <c:dLbls>
            <c:dLbl>
              <c:idx val="14"/>
              <c:layout>
                <c:manualLayout>
                  <c:x val="-5.8192392246853464E-4"/>
                  <c:y val="3.0864197530864196E-3"/>
                </c:manualLayout>
              </c:layout>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Word]DR2645'!$C$58:$C$72</c:f>
              <c:numCache>
                <c:formatCode>General</c:formatCode>
                <c:ptCount val="15"/>
                <c:pt idx="0">
                  <c:v>4</c:v>
                </c:pt>
                <c:pt idx="1">
                  <c:v>9</c:v>
                </c:pt>
                <c:pt idx="2">
                  <c:v>8</c:v>
                </c:pt>
                <c:pt idx="3">
                  <c:v>7</c:v>
                </c:pt>
                <c:pt idx="4">
                  <c:v>8</c:v>
                </c:pt>
                <c:pt idx="5">
                  <c:v>3</c:v>
                </c:pt>
                <c:pt idx="6">
                  <c:v>8</c:v>
                </c:pt>
                <c:pt idx="7">
                  <c:v>25</c:v>
                </c:pt>
                <c:pt idx="8">
                  <c:v>22</c:v>
                </c:pt>
                <c:pt idx="9">
                  <c:v>35</c:v>
                </c:pt>
                <c:pt idx="10">
                  <c:v>35</c:v>
                </c:pt>
                <c:pt idx="11">
                  <c:v>22</c:v>
                </c:pt>
                <c:pt idx="12">
                  <c:v>22</c:v>
                </c:pt>
                <c:pt idx="13">
                  <c:v>16</c:v>
                </c:pt>
                <c:pt idx="14">
                  <c:v>28</c:v>
                </c:pt>
              </c:numCache>
            </c:numRef>
          </c:val>
          <c:smooth val="0"/>
        </c:ser>
        <c:ser>
          <c:idx val="3"/>
          <c:order val="2"/>
          <c:tx>
            <c:strRef>
              <c:f>'[Chart in Microsoft Word]DR2645'!$E$57</c:f>
              <c:strCache>
                <c:ptCount val="1"/>
                <c:pt idx="0">
                  <c:v>Cocaine</c:v>
                </c:pt>
              </c:strCache>
            </c:strRef>
          </c:tx>
          <c:spPr>
            <a:ln w="25400" cap="sq">
              <a:solidFill>
                <a:schemeClr val="tx1"/>
              </a:solidFill>
              <a:prstDash val="lgDash"/>
              <a:bevel/>
            </a:ln>
          </c:spPr>
          <c:marker>
            <c:symbol val="none"/>
          </c:marker>
          <c:dLbls>
            <c:dLbl>
              <c:idx val="14"/>
              <c:layout>
                <c:manualLayout>
                  <c:x val="1.1453882157740037E-3"/>
                  <c:y val="-1.8132791994750552E-2"/>
                </c:manualLayout>
              </c:layout>
              <c:dLblPos val="r"/>
              <c:showLegendKey val="0"/>
              <c:showVal val="0"/>
              <c:showCatName val="0"/>
              <c:showSerName val="1"/>
              <c:showPercent val="0"/>
              <c:showBubbleSize val="0"/>
            </c:dLbl>
            <c:txPr>
              <a:bodyPr/>
              <a:lstStyle/>
              <a:p>
                <a:pPr>
                  <a:defRPr sz="1400" b="1"/>
                </a:pPr>
                <a:endParaRPr lang="en-US"/>
              </a:p>
            </c:txPr>
            <c:showLegendKey val="0"/>
            <c:showVal val="0"/>
            <c:showCatName val="0"/>
            <c:showSerName val="0"/>
            <c:showPercent val="0"/>
            <c:showBubbleSize val="0"/>
          </c:dLbls>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Word]DR2645'!$E$58:$E$72</c:f>
              <c:numCache>
                <c:formatCode>General</c:formatCode>
                <c:ptCount val="15"/>
                <c:pt idx="0">
                  <c:v>3</c:v>
                </c:pt>
                <c:pt idx="1">
                  <c:v>5</c:v>
                </c:pt>
                <c:pt idx="2">
                  <c:v>9</c:v>
                </c:pt>
                <c:pt idx="3">
                  <c:v>7</c:v>
                </c:pt>
                <c:pt idx="4">
                  <c:v>11</c:v>
                </c:pt>
                <c:pt idx="5">
                  <c:v>10</c:v>
                </c:pt>
                <c:pt idx="6">
                  <c:v>13</c:v>
                </c:pt>
                <c:pt idx="7">
                  <c:v>12</c:v>
                </c:pt>
                <c:pt idx="8">
                  <c:v>14</c:v>
                </c:pt>
                <c:pt idx="9">
                  <c:v>13</c:v>
                </c:pt>
                <c:pt idx="10">
                  <c:v>14</c:v>
                </c:pt>
                <c:pt idx="11">
                  <c:v>14</c:v>
                </c:pt>
                <c:pt idx="12">
                  <c:v>10</c:v>
                </c:pt>
                <c:pt idx="13">
                  <c:v>7</c:v>
                </c:pt>
                <c:pt idx="14">
                  <c:v>12</c:v>
                </c:pt>
              </c:numCache>
            </c:numRef>
          </c:val>
          <c:smooth val="0"/>
        </c:ser>
        <c:ser>
          <c:idx val="2"/>
          <c:order val="3"/>
          <c:tx>
            <c:strRef>
              <c:f>'[Chart in Microsoft Word]DR2645'!$D$57</c:f>
              <c:strCache>
                <c:ptCount val="1"/>
                <c:pt idx="0">
                  <c:v>Benzodiazepine</c:v>
                </c:pt>
              </c:strCache>
            </c:strRef>
          </c:tx>
          <c:spPr>
            <a:ln w="25400" cap="sq">
              <a:solidFill>
                <a:schemeClr val="tx1"/>
              </a:solidFill>
              <a:prstDash val="sysDash"/>
              <a:bevel/>
            </a:ln>
          </c:spPr>
          <c:marker>
            <c:symbol val="none"/>
          </c:marker>
          <c:cat>
            <c:numRef>
              <c:f>'[Chart in Microsoft Word]DR2645'!$A$58:$A$72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'[Chart in Microsoft Word]DR2645'!$D$58:$D$72</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ser>
        <c:dLbls>
          <c:showLegendKey val="0"/>
          <c:showVal val="0"/>
          <c:showCatName val="0"/>
          <c:showSerName val="0"/>
          <c:showPercent val="0"/>
          <c:showBubbleSize val="0"/>
        </c:dLbls>
        <c:marker val="1"/>
        <c:smooth val="0"/>
        <c:axId val="88122496"/>
        <c:axId val="88124032"/>
      </c:lineChart>
      <c:catAx>
        <c:axId val="88122496"/>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88124032"/>
        <c:crosses val="autoZero"/>
        <c:auto val="1"/>
        <c:lblAlgn val="ctr"/>
        <c:lblOffset val="0"/>
        <c:noMultiLvlLbl val="0"/>
      </c:catAx>
      <c:valAx>
        <c:axId val="88124032"/>
        <c:scaling>
          <c:orientation val="minMax"/>
        </c:scaling>
        <c:delete val="0"/>
        <c:axPos val="l"/>
        <c:majorGridlines/>
        <c:title>
          <c:tx>
            <c:rich>
              <a:bodyPr rot="-5400000" vert="horz"/>
              <a:lstStyle/>
              <a:p>
                <a:pPr>
                  <a:defRPr sz="1400"/>
                </a:pPr>
                <a:r>
                  <a:rPr lang="en-US" sz="1400"/>
                  <a:t>Overdose Deaths (N)</a:t>
                </a:r>
              </a:p>
            </c:rich>
          </c:tx>
          <c:overlay val="0"/>
        </c:title>
        <c:numFmt formatCode="#,##0" sourceLinked="0"/>
        <c:majorTickMark val="out"/>
        <c:minorTickMark val="none"/>
        <c:tickLblPos val="nextTo"/>
        <c:txPr>
          <a:bodyPr/>
          <a:lstStyle/>
          <a:p>
            <a:pPr>
              <a:defRPr sz="1400"/>
            </a:pPr>
            <a:endParaRPr lang="en-US"/>
          </a:p>
        </c:txPr>
        <c:crossAx val="88122496"/>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0.5954</cdr:x>
      <cdr:y>0.6427</cdr:y>
    </cdr:from>
    <cdr:to>
      <cdr:x>0.94039</cdr:x>
      <cdr:y>0.82076</cdr:y>
    </cdr:to>
    <cdr:sp macro="" textlink="">
      <cdr:nvSpPr>
        <cdr:cNvPr id="2" name="TextBox 1"/>
        <cdr:cNvSpPr txBox="1"/>
      </cdr:nvSpPr>
      <cdr:spPr>
        <a:xfrm xmlns:a="http://schemas.openxmlformats.org/drawingml/2006/main">
          <a:off x="5095875" y="3300413"/>
          <a:ext cx="29527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0.4477</cdr:x>
      <cdr:y>0.10965</cdr:y>
    </cdr:from>
    <cdr:to>
      <cdr:x>0.91511</cdr:x>
      <cdr:y>0.17697</cdr:y>
    </cdr:to>
    <cdr:sp macro="" textlink="">
      <cdr:nvSpPr>
        <cdr:cNvPr id="3" name="TextBox 2"/>
        <cdr:cNvSpPr txBox="1"/>
      </cdr:nvSpPr>
      <cdr:spPr>
        <a:xfrm xmlns:a="http://schemas.openxmlformats.org/drawingml/2006/main">
          <a:off x="2609006" y="381000"/>
          <a:ext cx="2723918" cy="233910"/>
        </a:xfrm>
        <a:prstGeom xmlns:a="http://schemas.openxmlformats.org/drawingml/2006/main" prst="rect">
          <a:avLst/>
        </a:prstGeom>
      </cdr:spPr>
      <cdr:txBody>
        <a:bodyPr xmlns:a="http://schemas.openxmlformats.org/drawingml/2006/main" vertOverflow="clip" wrap="square" lIns="9144" tIns="9144" rIns="9144" bIns="9144" rtlCol="0">
          <a:spAutoFit/>
        </a:bodyPr>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mn-lt"/>
              <a:ea typeface="+mn-ea"/>
              <a:cs typeface="+mn-cs"/>
            </a:rPr>
            <a:t>Pearson r = 0.9735 (P &lt; 0.001</a:t>
          </a:r>
          <a:r>
            <a:rPr lang="en-US" sz="1400" b="1" i="0" baseline="0" dirty="0" smtClean="0">
              <a:effectLst/>
              <a:latin typeface="+mn-lt"/>
              <a:ea typeface="+mn-ea"/>
              <a:cs typeface="+mn-cs"/>
            </a:rPr>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0.5954</cdr:x>
      <cdr:y>0.6427</cdr:y>
    </cdr:from>
    <cdr:to>
      <cdr:x>0.94039</cdr:x>
      <cdr:y>0.82076</cdr:y>
    </cdr:to>
    <cdr:sp macro="" textlink="">
      <cdr:nvSpPr>
        <cdr:cNvPr id="2" name="TextBox 1"/>
        <cdr:cNvSpPr txBox="1"/>
      </cdr:nvSpPr>
      <cdr:spPr>
        <a:xfrm xmlns:a="http://schemas.openxmlformats.org/drawingml/2006/main">
          <a:off x="5095875" y="3300413"/>
          <a:ext cx="29527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0.5954</cdr:x>
      <cdr:y>0.6427</cdr:y>
    </cdr:from>
    <cdr:to>
      <cdr:x>0.94039</cdr:x>
      <cdr:y>0.82076</cdr:y>
    </cdr:to>
    <cdr:sp macro="" textlink="">
      <cdr:nvSpPr>
        <cdr:cNvPr id="2" name="TextBox 1"/>
        <cdr:cNvSpPr txBox="1"/>
      </cdr:nvSpPr>
      <cdr:spPr>
        <a:xfrm xmlns:a="http://schemas.openxmlformats.org/drawingml/2006/main">
          <a:off x="5095875" y="3300413"/>
          <a:ext cx="29527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1614A-54B4-433B-9B0B-37C9399779B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9815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379777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112800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91614A-54B4-433B-9B0B-37C9399779B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755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315252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91614A-54B4-433B-9B0B-37C9399779B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0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144578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428592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1614A-54B4-433B-9B0B-37C9399779B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54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F64D2-A25F-418F-A820-CDB75AA5F6A9}" type="datetimeFigureOut">
              <a:rPr lang="en-US" smtClean="0"/>
              <a:pPr/>
              <a:t>06/06/2016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9722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5F64D2-A25F-418F-A820-CDB75AA5F6A9}" type="datetimeFigureOut">
              <a:rPr lang="en-US" smtClean="0"/>
              <a:pPr/>
              <a:t>06/06/2016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91614A-54B4-433B-9B0B-37C9399779BC}" type="slidenum">
              <a:rPr lang="en-US" smtClean="0"/>
              <a:pPr/>
              <a:t>‹#›</a:t>
            </a:fld>
            <a:endParaRPr lang="en-US" dirty="0"/>
          </a:p>
        </p:txBody>
      </p:sp>
    </p:spTree>
    <p:extLst>
      <p:ext uri="{BB962C8B-B14F-4D97-AF65-F5344CB8AC3E}">
        <p14:creationId xmlns:p14="http://schemas.microsoft.com/office/powerpoint/2010/main" val="952526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ga.org/files/live/sites/NGA/files/pdf/2014/1409ReducingPrescriptionDrugAbuseDrugOverdoseEpidemic_Noonan.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psg.medicine.wisc.edu/chart"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hyperlink" Target="http://www.cdc.gov/vitalsigns/opioid-prescribing/infographic.html#ma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gov/isdh/files/SER_Drug_Deaths_Indiana.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dc.gov/nchs/data/factsheets/factsheet_drug_poisoning.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gov/isdh/files/SER_Drug_Deaths_Indiana.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gov/isdh/files/SER_Drug_Deaths_Indiana.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gov/isdh/files/SER_Drug_Deaths_Indiana.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rugs.indiana.edu/publications/factline/oxyconti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italsigns/opioid-prescribing/infographic.html#ma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c.gov/psr/prescriptiondrug/2013/in-pdo.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www.cdc.gov/psr/prescriptiondrug/2013/in-pdo.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amhsa.gov/data/sites/default/files/substate2k12-AgeGroupTabs/NSDUHsubstateAgeGroupTabs2012.pdf" TargetMode="External"/><Relationship Id="rId2" Type="http://schemas.openxmlformats.org/officeDocument/2006/relationships/hyperlink" Target="http://www.drugabuse.gov/national-survey-drug-use-heal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ealth.mchd.com/wp-content/uploads/2015/02/D_18-34_CHA_YoungAdult-2014_FINAL.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theindychannel.com/news/local-news/rise-in-heroin-use-strains-marion-county-first-responder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heindychannel.com/news/call-6-investigators/juvenile-judge-indy-is-drowning-in-heroi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health.mchd.com/wp-content/uploads/2015/02/D_18-34_CHA_YoungAdult-2014_FINAL.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dc.gov/vitalsigns/heroin/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c.gov/drugoverdose/pdf/pdo_guide_to_icd-9-cm_and_icd-10_codes-a.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ga.org/files/live/sites/NGA/files/pdf/2014/1409ReducingPrescriptionDrugAbuseDrugOverdoseEpidemic_Noonan.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dc.gov/vitalsigns/heroin/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file:///\\hah2k8clufs01\I_Drive\Tnelson\NaloxoneAdminMaps\IEMS_WTFD_2015thruOct.pdf" TargetMode="External"/><Relationship Id="rId2" Type="http://schemas.openxmlformats.org/officeDocument/2006/relationships/hyperlink" Target="file:///\\hah2k8clufs01\I_Drive\Tnelson\NaloxoneAdminMaps\IEMS_2015_Monthly.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dc.gov/vitalsigns/heroin/index.html" TargetMode="External"/><Relationship Id="rId2" Type="http://schemas.openxmlformats.org/officeDocument/2006/relationships/hyperlink" Target="http://www.cdc.gov/vitalsigns/pdf/2014-07-vitalsigns.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Tnelson@MarionHealth.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dc.gov/vitalsigns/heroin/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dc.gov/vitalsigns/heroin/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ga.org/files/live/sites/NGA/files/pdf/2014/1409ReducingPrescriptionDrugAbuseDrugOverdoseEpidemic_Noonan.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dc.gov/nchs/data/databriefs/db190.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ga.org/files/live/sites/NGA/files/pdf/2014/1409ReducingPrescriptionDrugAbuseDrugOverdoseEpidemic_Noonan.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436"/>
          <a:stretch/>
        </p:blipFill>
        <p:spPr>
          <a:xfrm>
            <a:off x="3429000" y="5703065"/>
            <a:ext cx="2286000" cy="1078735"/>
          </a:xfrm>
          <a:prstGeom prst="rect">
            <a:avLst/>
          </a:prstGeom>
        </p:spPr>
      </p:pic>
      <p:sp>
        <p:nvSpPr>
          <p:cNvPr id="2" name="Title 1"/>
          <p:cNvSpPr>
            <a:spLocks noGrp="1"/>
          </p:cNvSpPr>
          <p:nvPr>
            <p:ph type="ctrTitle"/>
          </p:nvPr>
        </p:nvSpPr>
        <p:spPr>
          <a:xfrm>
            <a:off x="228600" y="1981200"/>
            <a:ext cx="8686800" cy="1143000"/>
          </a:xfrm>
        </p:spPr>
        <p:txBody>
          <a:bodyPr>
            <a:normAutofit/>
          </a:bodyPr>
          <a:lstStyle/>
          <a:p>
            <a:pPr algn="ctr"/>
            <a:r>
              <a:rPr lang="en-US" sz="3200" dirty="0" smtClean="0">
                <a:solidFill>
                  <a:schemeClr val="tx2">
                    <a:lumMod val="75000"/>
                  </a:schemeClr>
                </a:solidFill>
              </a:rPr>
              <a:t>Opiate Use in the U.S., Indiana, and Marion County</a:t>
            </a:r>
            <a:endParaRPr lang="en-US" sz="3200" cap="small" dirty="0">
              <a:solidFill>
                <a:schemeClr val="tx2">
                  <a:lumMod val="75000"/>
                </a:schemeClr>
              </a:solidFill>
            </a:endParaRPr>
          </a:p>
        </p:txBody>
      </p:sp>
      <p:sp>
        <p:nvSpPr>
          <p:cNvPr id="3" name="TextBox 2"/>
          <p:cNvSpPr txBox="1"/>
          <p:nvPr/>
        </p:nvSpPr>
        <p:spPr>
          <a:xfrm>
            <a:off x="2580332" y="3741003"/>
            <a:ext cx="3983334" cy="461665"/>
          </a:xfrm>
          <a:prstGeom prst="rect">
            <a:avLst/>
          </a:prstGeom>
          <a:noFill/>
        </p:spPr>
        <p:txBody>
          <a:bodyPr wrap="none" rtlCol="0">
            <a:spAutoFit/>
          </a:bodyPr>
          <a:lstStyle/>
          <a:p>
            <a:pPr algn="ctr"/>
            <a:r>
              <a:rPr lang="en-US" sz="2400" dirty="0" smtClean="0">
                <a:latin typeface="+mj-lt"/>
              </a:rPr>
              <a:t>Tammie Nelson, MPH, CPH</a:t>
            </a:r>
          </a:p>
        </p:txBody>
      </p:sp>
      <p:sp>
        <p:nvSpPr>
          <p:cNvPr id="5" name="TextBox 4"/>
          <p:cNvSpPr txBox="1"/>
          <p:nvPr/>
        </p:nvSpPr>
        <p:spPr>
          <a:xfrm>
            <a:off x="3498629" y="4964668"/>
            <a:ext cx="2210862" cy="369332"/>
          </a:xfrm>
          <a:prstGeom prst="rect">
            <a:avLst/>
          </a:prstGeom>
          <a:noFill/>
        </p:spPr>
        <p:txBody>
          <a:bodyPr wrap="none" rtlCol="0">
            <a:spAutoFit/>
          </a:bodyPr>
          <a:lstStyle/>
          <a:p>
            <a:r>
              <a:rPr lang="en-US" dirty="0" smtClean="0"/>
              <a:t>November 23, 2015</a:t>
            </a:r>
            <a:endParaRPr lang="en-US" dirty="0"/>
          </a:p>
        </p:txBody>
      </p:sp>
    </p:spTree>
    <p:extLst>
      <p:ext uri="{BB962C8B-B14F-4D97-AF65-F5344CB8AC3E}">
        <p14:creationId xmlns:p14="http://schemas.microsoft.com/office/powerpoint/2010/main" val="272648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a:t>National Statistics</a:t>
            </a:r>
          </a:p>
        </p:txBody>
      </p:sp>
      <p:sp>
        <p:nvSpPr>
          <p:cNvPr id="3" name="Content Placeholder 2"/>
          <p:cNvSpPr>
            <a:spLocks noGrp="1"/>
          </p:cNvSpPr>
          <p:nvPr>
            <p:ph idx="1"/>
          </p:nvPr>
        </p:nvSpPr>
        <p:spPr>
          <a:xfrm>
            <a:off x="457200" y="1447800"/>
            <a:ext cx="3886200" cy="5029200"/>
          </a:xfrm>
        </p:spPr>
        <p:txBody>
          <a:bodyPr>
            <a:normAutofit/>
          </a:bodyPr>
          <a:lstStyle/>
          <a:p>
            <a:pPr>
              <a:spcAft>
                <a:spcPts val="600"/>
              </a:spcAft>
            </a:pPr>
            <a:r>
              <a:rPr lang="en-US" dirty="0" smtClean="0"/>
              <a:t>Fatal overdoses of Rx opioids reveal only the tip of the iceberg where risk is concerned</a:t>
            </a:r>
          </a:p>
          <a:p>
            <a:pPr>
              <a:spcAft>
                <a:spcPts val="600"/>
              </a:spcAft>
            </a:pPr>
            <a:r>
              <a:rPr lang="en-US" dirty="0" smtClean="0"/>
              <a:t>For each fatality in 2011, 801 others were at risk for opioid dependence or overdose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16" b="735"/>
          <a:stretch/>
        </p:blipFill>
        <p:spPr bwMode="auto">
          <a:xfrm>
            <a:off x="4953000" y="381000"/>
            <a:ext cx="4114800" cy="615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1851291"/>
            <a:ext cx="20574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1 fatal Rx opioid overdose</a:t>
            </a:r>
            <a:endParaRPr lang="en-US" sz="1600" b="1" dirty="0"/>
          </a:p>
        </p:txBody>
      </p:sp>
      <p:sp>
        <p:nvSpPr>
          <p:cNvPr id="6" name="TextBox 5"/>
          <p:cNvSpPr txBox="1"/>
          <p:nvPr/>
        </p:nvSpPr>
        <p:spPr>
          <a:xfrm>
            <a:off x="5943600" y="2841891"/>
            <a:ext cx="15240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12 </a:t>
            </a:r>
            <a:r>
              <a:rPr lang="en-US" sz="1600" b="1" dirty="0"/>
              <a:t>Rx opioid </a:t>
            </a:r>
            <a:r>
              <a:rPr lang="en-US" sz="1600" b="1" dirty="0" smtClean="0"/>
              <a:t> </a:t>
            </a:r>
            <a:r>
              <a:rPr lang="en-US" sz="1600" b="1" dirty="0" err="1" smtClean="0"/>
              <a:t>Tx</a:t>
            </a:r>
            <a:r>
              <a:rPr lang="en-US" sz="1600" b="1" dirty="0" smtClean="0"/>
              <a:t> admissions</a:t>
            </a:r>
            <a:endParaRPr lang="en-US" sz="1600" b="1" dirty="0"/>
          </a:p>
        </p:txBody>
      </p:sp>
      <p:sp>
        <p:nvSpPr>
          <p:cNvPr id="7" name="TextBox 6"/>
          <p:cNvSpPr txBox="1"/>
          <p:nvPr/>
        </p:nvSpPr>
        <p:spPr>
          <a:xfrm>
            <a:off x="5486400" y="3451491"/>
            <a:ext cx="25908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25 </a:t>
            </a:r>
            <a:r>
              <a:rPr lang="en-US" sz="1600" b="1" dirty="0"/>
              <a:t>Rx opioid </a:t>
            </a:r>
            <a:r>
              <a:rPr lang="en-US" sz="1600" b="1" dirty="0" smtClean="0"/>
              <a:t>emergency department visits</a:t>
            </a:r>
            <a:endParaRPr lang="en-US" sz="1600" b="1" dirty="0"/>
          </a:p>
        </p:txBody>
      </p:sp>
      <p:sp>
        <p:nvSpPr>
          <p:cNvPr id="8" name="TextBox 7"/>
          <p:cNvSpPr txBox="1"/>
          <p:nvPr/>
        </p:nvSpPr>
        <p:spPr>
          <a:xfrm>
            <a:off x="5257800" y="4091226"/>
            <a:ext cx="2895600" cy="861774"/>
          </a:xfrm>
          <a:prstGeom prst="rect">
            <a:avLst/>
          </a:prstGeom>
          <a:solidFill>
            <a:schemeClr val="bg1">
              <a:alpha val="60000"/>
            </a:schemeClr>
          </a:solidFill>
          <a:ln>
            <a:solidFill>
              <a:schemeClr val="tx1"/>
            </a:solidFill>
          </a:ln>
        </p:spPr>
        <p:txBody>
          <a:bodyPr wrap="square" lIns="182880" tIns="182880" rIns="182880" bIns="182880" rtlCol="0">
            <a:spAutoFit/>
          </a:bodyPr>
          <a:lstStyle/>
          <a:p>
            <a:pPr algn="ctr"/>
            <a:r>
              <a:rPr lang="en-US" sz="1600" b="1" dirty="0" smtClean="0"/>
              <a:t>105 abusing or dependent on </a:t>
            </a:r>
            <a:r>
              <a:rPr lang="en-US" sz="1600" b="1" dirty="0"/>
              <a:t>Rx </a:t>
            </a:r>
            <a:r>
              <a:rPr lang="en-US" sz="1600" b="1" dirty="0" smtClean="0"/>
              <a:t>opioids</a:t>
            </a:r>
            <a:endParaRPr lang="en-US" sz="1600" b="1" dirty="0"/>
          </a:p>
        </p:txBody>
      </p:sp>
      <p:sp>
        <p:nvSpPr>
          <p:cNvPr id="9" name="TextBox 8"/>
          <p:cNvSpPr txBox="1"/>
          <p:nvPr/>
        </p:nvSpPr>
        <p:spPr>
          <a:xfrm>
            <a:off x="5943600" y="5061228"/>
            <a:ext cx="2819400" cy="1415772"/>
          </a:xfrm>
          <a:prstGeom prst="rect">
            <a:avLst/>
          </a:prstGeom>
          <a:solidFill>
            <a:schemeClr val="bg1">
              <a:alpha val="60000"/>
            </a:schemeClr>
          </a:solidFill>
          <a:ln>
            <a:solidFill>
              <a:schemeClr val="tx1"/>
            </a:solidFill>
          </a:ln>
        </p:spPr>
        <p:txBody>
          <a:bodyPr wrap="square" lIns="457200" tIns="457200" rIns="457200" bIns="457200" rtlCol="0">
            <a:spAutoFit/>
          </a:bodyPr>
          <a:lstStyle/>
          <a:p>
            <a:pPr algn="ctr"/>
            <a:r>
              <a:rPr lang="en-US" sz="1600" b="1" dirty="0" smtClean="0"/>
              <a:t>659 non-medical Rx opioid users</a:t>
            </a:r>
            <a:endParaRPr lang="en-US" sz="1600" b="1" dirty="0"/>
          </a:p>
        </p:txBody>
      </p:sp>
      <p:sp>
        <p:nvSpPr>
          <p:cNvPr id="12" name="TextBox 11"/>
          <p:cNvSpPr txBox="1"/>
          <p:nvPr/>
        </p:nvSpPr>
        <p:spPr>
          <a:xfrm>
            <a:off x="26169" y="6534835"/>
            <a:ext cx="9041631" cy="323165"/>
          </a:xfrm>
          <a:prstGeom prst="rect">
            <a:avLst/>
          </a:prstGeom>
          <a:noFill/>
        </p:spPr>
        <p:txBody>
          <a:bodyPr wrap="square" lIns="0" tIns="0" rIns="0" bIns="0" rtlCol="0">
            <a:spAutoFit/>
          </a:bodyPr>
          <a:lstStyle/>
          <a:p>
            <a:r>
              <a:rPr lang="en-US" sz="1050" dirty="0"/>
              <a:t>National Center for Injury Prevention and Control. (2014). The prescription drug overdose epidemic. Centers for Disease Control and Prevention,  </a:t>
            </a:r>
            <a:r>
              <a:rPr lang="en-US" sz="1050" dirty="0">
                <a:hlinkClick r:id="rId3"/>
              </a:rPr>
              <a:t>http://</a:t>
            </a:r>
            <a:r>
              <a:rPr lang="en-US" sz="1050" dirty="0" smtClean="0">
                <a:hlinkClick r:id="rId3"/>
              </a:rPr>
              <a:t>www.nga.org/files/live/sites/NGA/files/pdf/2014/1409ReducingPrescriptionDrugAbuseDrugOverdoseEpidemic_Noonan.pdf</a:t>
            </a:r>
            <a:endParaRPr lang="en-US" sz="1050" dirty="0"/>
          </a:p>
        </p:txBody>
      </p:sp>
    </p:spTree>
    <p:extLst>
      <p:ext uri="{BB962C8B-B14F-4D97-AF65-F5344CB8AC3E}">
        <p14:creationId xmlns:p14="http://schemas.microsoft.com/office/powerpoint/2010/main" val="189205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511"/>
          <a:stretch/>
        </p:blipFill>
        <p:spPr bwMode="auto">
          <a:xfrm>
            <a:off x="25016" y="2339292"/>
            <a:ext cx="4470784" cy="329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The U.S. ranked third among countries for aggregate </a:t>
            </a:r>
            <a:r>
              <a:rPr lang="en-US" dirty="0"/>
              <a:t>consumption of </a:t>
            </a:r>
            <a:r>
              <a:rPr lang="en-US" dirty="0" smtClean="0"/>
              <a:t>non-methadone Rx opioids in 2013</a:t>
            </a:r>
            <a:endParaRPr lang="en-US" dirty="0"/>
          </a:p>
        </p:txBody>
      </p:sp>
      <p:sp>
        <p:nvSpPr>
          <p:cNvPr id="8" name="TextBox 7"/>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International Narcotics Control </a:t>
            </a:r>
            <a:r>
              <a:rPr lang="en-US" sz="1050" dirty="0" smtClean="0"/>
              <a:t>Board and </a:t>
            </a:r>
            <a:r>
              <a:rPr lang="en-US" sz="1050" dirty="0"/>
              <a:t>University of </a:t>
            </a:r>
            <a:r>
              <a:rPr lang="en-US" sz="1050" dirty="0" smtClean="0"/>
              <a:t>Wisconsin. </a:t>
            </a:r>
            <a:r>
              <a:rPr lang="en-US" sz="1050" dirty="0"/>
              <a:t>(2015). Opioid consumption motion chart. Retrieved from </a:t>
            </a:r>
            <a:r>
              <a:rPr lang="en-US" sz="1050" dirty="0">
                <a:hlinkClick r:id="rId3"/>
              </a:rPr>
              <a:t>https://</a:t>
            </a:r>
            <a:r>
              <a:rPr lang="en-US" sz="1050" dirty="0" smtClean="0">
                <a:hlinkClick r:id="rId3"/>
              </a:rPr>
              <a:t>ppsg.medicine.wisc.edu/chart</a:t>
            </a:r>
            <a:endParaRPr lang="en-US" sz="1050" dirty="0"/>
          </a:p>
        </p:txBody>
      </p:sp>
      <p:sp>
        <p:nvSpPr>
          <p:cNvPr id="10" name="Rectangle 9"/>
          <p:cNvSpPr/>
          <p:nvPr/>
        </p:nvSpPr>
        <p:spPr>
          <a:xfrm>
            <a:off x="4648200" y="2571690"/>
            <a:ext cx="4314001" cy="400110"/>
          </a:xfrm>
          <a:prstGeom prst="rect">
            <a:avLst/>
          </a:prstGeom>
        </p:spPr>
        <p:txBody>
          <a:bodyPr wrap="none">
            <a:spAutoFit/>
          </a:bodyPr>
          <a:lstStyle/>
          <a:p>
            <a:pPr>
              <a:spcAft>
                <a:spcPts val="600"/>
              </a:spcAft>
            </a:pPr>
            <a:r>
              <a:rPr lang="en-US" sz="2000" dirty="0" smtClean="0">
                <a:hlinkClick r:id="rId3"/>
              </a:rPr>
              <a:t>https://ppsg.medicine.wisc.edu/chart</a:t>
            </a:r>
            <a:endParaRPr lang="en-US" sz="2000"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572000" cy="298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6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a:t>National Statistics</a:t>
            </a:r>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Despite a growing epidemic, U.S. health care providers wrote 259 million painkiller </a:t>
            </a:r>
            <a:r>
              <a:rPr lang="en-US" dirty="0" err="1" smtClean="0"/>
              <a:t>Rxs</a:t>
            </a:r>
            <a:r>
              <a:rPr lang="en-US" dirty="0" smtClean="0"/>
              <a:t> in 2012</a:t>
            </a:r>
            <a:endParaRPr lang="en-US" b="1" baseline="30000" dirty="0" smtClean="0">
              <a:solidFill>
                <a:srgbClr val="FF0000"/>
              </a:solidFill>
            </a:endParaRPr>
          </a:p>
          <a:p>
            <a:pPr lvl="1">
              <a:spcAft>
                <a:spcPts val="600"/>
              </a:spcAft>
            </a:pPr>
            <a:r>
              <a:rPr lang="en-US" dirty="0" smtClean="0"/>
              <a:t>That’s </a:t>
            </a:r>
            <a:r>
              <a:rPr lang="en-US" dirty="0"/>
              <a:t>one painkiller Rx for every adult resident of the U.S.</a:t>
            </a:r>
          </a:p>
          <a:p>
            <a:pPr lvl="1">
              <a:spcAft>
                <a:spcPts val="600"/>
              </a:spcAft>
            </a:pPr>
            <a:r>
              <a:rPr lang="en-US" dirty="0" smtClean="0"/>
              <a:t>Or, 121 painkiller </a:t>
            </a:r>
            <a:r>
              <a:rPr lang="en-US" dirty="0" err="1" smtClean="0"/>
              <a:t>Rxs</a:t>
            </a:r>
            <a:r>
              <a:rPr lang="en-US" dirty="0" smtClean="0"/>
              <a:t> per 100 people</a:t>
            </a:r>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National Center for Injury Prevention and Control. (2014). Opioid painkiller prescribing infographic. Centers for Disease Control and Prevention, </a:t>
            </a:r>
            <a:r>
              <a:rPr lang="en-US" sz="1050" dirty="0">
                <a:hlinkClick r:id="rId2"/>
              </a:rPr>
              <a:t>http://</a:t>
            </a:r>
            <a:r>
              <a:rPr lang="en-US" sz="1050" dirty="0" smtClean="0">
                <a:hlinkClick r:id="rId2"/>
              </a:rPr>
              <a:t>www.cdc.gov/vitalsigns/opioid-prescribing/infographic.html#map</a:t>
            </a:r>
            <a:endParaRPr lang="en-US" sz="1050" dirty="0"/>
          </a:p>
        </p:txBody>
      </p:sp>
    </p:spTree>
    <p:extLst>
      <p:ext uri="{BB962C8B-B14F-4D97-AF65-F5344CB8AC3E}">
        <p14:creationId xmlns:p14="http://schemas.microsoft.com/office/powerpoint/2010/main" val="2846154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3" indent="0" algn="ctr">
              <a:buSzPct val="85000"/>
              <a:buNone/>
            </a:pPr>
            <a:endParaRPr lang="en-US" sz="3600" dirty="0" smtClean="0"/>
          </a:p>
          <a:p>
            <a:pPr marL="0" lvl="3" indent="0" algn="ctr">
              <a:buSzPct val="85000"/>
              <a:buNone/>
            </a:pPr>
            <a:endParaRPr lang="en-US" sz="3600" dirty="0"/>
          </a:p>
          <a:p>
            <a:pPr marL="0" lvl="3" indent="0" algn="ctr">
              <a:buSzPct val="85000"/>
              <a:buNone/>
            </a:pPr>
            <a:r>
              <a:rPr lang="en-US" sz="4400" i="1" dirty="0" smtClean="0"/>
              <a:t>Indiana</a:t>
            </a:r>
            <a:endParaRPr lang="en-US" sz="4400" i="1" baseline="30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4350"/>
            <a:ext cx="3810000" cy="2533650"/>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36"/>
          <a:stretch/>
        </p:blipFill>
        <p:spPr>
          <a:xfrm>
            <a:off x="6781800" y="5703065"/>
            <a:ext cx="2286000" cy="1078735"/>
          </a:xfrm>
          <a:prstGeom prst="rect">
            <a:avLst/>
          </a:prstGeom>
        </p:spPr>
      </p:pic>
    </p:spTree>
    <p:extLst>
      <p:ext uri="{BB962C8B-B14F-4D97-AF65-F5344CB8AC3E}">
        <p14:creationId xmlns:p14="http://schemas.microsoft.com/office/powerpoint/2010/main" val="65949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 Statistics</a:t>
            </a:r>
          </a:p>
        </p:txBody>
      </p:sp>
      <p:sp>
        <p:nvSpPr>
          <p:cNvPr id="3" name="Content Placeholder 2"/>
          <p:cNvSpPr>
            <a:spLocks noGrp="1"/>
          </p:cNvSpPr>
          <p:nvPr>
            <p:ph idx="1"/>
          </p:nvPr>
        </p:nvSpPr>
        <p:spPr>
          <a:xfrm>
            <a:off x="457200" y="1447800"/>
            <a:ext cx="8229600" cy="5029200"/>
          </a:xfrm>
        </p:spPr>
        <p:txBody>
          <a:bodyPr/>
          <a:lstStyle/>
          <a:p>
            <a:r>
              <a:rPr lang="en-US" dirty="0" smtClean="0"/>
              <a:t>Notes:</a:t>
            </a:r>
          </a:p>
          <a:p>
            <a:pPr lvl="1"/>
            <a:r>
              <a:rPr lang="en-US" dirty="0" smtClean="0"/>
              <a:t>Sometimes </a:t>
            </a:r>
            <a:r>
              <a:rPr lang="en-US" dirty="0"/>
              <a:t>more than one drug type is reported in a drug OD death</a:t>
            </a:r>
          </a:p>
          <a:p>
            <a:pPr lvl="1"/>
            <a:r>
              <a:rPr lang="en-US" dirty="0" smtClean="0"/>
              <a:t>Most Indiana OD deaths are reported as ‘Other &amp; Unspecified Drugs’. Still others are reported as ‘Other &amp; Unspecified narcotics’ (illicit drugs). These reports greatly reduce reporting accuracy</a:t>
            </a:r>
          </a:p>
          <a:p>
            <a:pPr lvl="1"/>
            <a:endParaRPr lang="en-US" dirty="0"/>
          </a:p>
          <a:p>
            <a:pPr lvl="1"/>
            <a:r>
              <a:rPr lang="en-US" dirty="0" smtClean="0"/>
              <a:t>With increasing awareness of this issue throughout the state and nation, it is hoped that providers will make an attempt to more accurately report the drug(s) involved</a:t>
            </a:r>
          </a:p>
        </p:txBody>
      </p:sp>
    </p:spTree>
    <p:extLst>
      <p:ext uri="{BB962C8B-B14F-4D97-AF65-F5344CB8AC3E}">
        <p14:creationId xmlns:p14="http://schemas.microsoft.com/office/powerpoint/2010/main" val="74445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Poisoning </a:t>
            </a:r>
            <a:r>
              <a:rPr lang="en-US" dirty="0"/>
              <a:t>is the leading cause of injury </a:t>
            </a:r>
            <a:r>
              <a:rPr lang="en-US" dirty="0" smtClean="0"/>
              <a:t>death </a:t>
            </a:r>
            <a:r>
              <a:rPr lang="en-US" dirty="0"/>
              <a:t>in </a:t>
            </a:r>
            <a:r>
              <a:rPr lang="en-US" dirty="0" smtClean="0"/>
              <a:t>Indiana and drugs cause </a:t>
            </a:r>
            <a:r>
              <a:rPr lang="en-US" dirty="0"/>
              <a:t>9 </a:t>
            </a:r>
            <a:r>
              <a:rPr lang="en-US" dirty="0" smtClean="0"/>
              <a:t>of every </a:t>
            </a:r>
            <a:r>
              <a:rPr lang="en-US" dirty="0"/>
              <a:t>10 poisoning </a:t>
            </a:r>
            <a:r>
              <a:rPr lang="en-US" dirty="0" smtClean="0"/>
              <a:t>deaths</a:t>
            </a:r>
          </a:p>
          <a:p>
            <a:pPr>
              <a:spcAft>
                <a:spcPts val="600"/>
              </a:spcAft>
            </a:pPr>
            <a:r>
              <a:rPr lang="en-US" dirty="0" smtClean="0"/>
              <a:t>In 2012, the age-adjusted drug OD death rate was 15.8 per 100,000, a 5-fold increase since 1999</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2" y="3398520"/>
            <a:ext cx="9069257"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Indiana State Department of Health and Centers for Disease Control and Prevention. (2014). Indiana - Special emphasis report: Drug overdose deaths, 1999-2012. Retrieved from </a:t>
            </a:r>
            <a:r>
              <a:rPr lang="en-US" sz="1050" dirty="0">
                <a:hlinkClick r:id="rId3"/>
              </a:rPr>
              <a:t>http://</a:t>
            </a:r>
            <a:r>
              <a:rPr lang="en-US" sz="1050" dirty="0" smtClean="0">
                <a:hlinkClick r:id="rId3"/>
              </a:rPr>
              <a:t>www.in.gov/isdh/files/SER_Drug_Deaths_Indiana.pdf</a:t>
            </a:r>
            <a:endParaRPr lang="en-US" sz="1050" dirty="0"/>
          </a:p>
        </p:txBody>
      </p:sp>
    </p:spTree>
    <p:extLst>
      <p:ext uri="{BB962C8B-B14F-4D97-AF65-F5344CB8AC3E}">
        <p14:creationId xmlns:p14="http://schemas.microsoft.com/office/powerpoint/2010/main" val="95327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Indiana ranked among U.S. states with 2013 age-adjusted drug OD death rates significantly higher than the U.S. rate of 13.8 per 100,000</a:t>
            </a:r>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Centers </a:t>
            </a:r>
            <a:r>
              <a:rPr lang="en-US" sz="1050" dirty="0" smtClean="0"/>
              <a:t>for Disease Control and Prevention. </a:t>
            </a:r>
            <a:r>
              <a:rPr lang="en-US" sz="1050" dirty="0"/>
              <a:t>(2015). NCHS </a:t>
            </a:r>
            <a:r>
              <a:rPr lang="en-US" sz="1050" dirty="0" smtClean="0"/>
              <a:t>data </a:t>
            </a:r>
            <a:r>
              <a:rPr lang="en-US" sz="1050" dirty="0"/>
              <a:t>on </a:t>
            </a:r>
            <a:r>
              <a:rPr lang="en-US" sz="1050" dirty="0" smtClean="0"/>
              <a:t>drug poisoning deaths</a:t>
            </a:r>
            <a:r>
              <a:rPr lang="en-US" sz="1050" dirty="0"/>
              <a:t>. </a:t>
            </a:r>
            <a:r>
              <a:rPr lang="en-US" sz="1050" i="1" dirty="0"/>
              <a:t>NCHS </a:t>
            </a:r>
            <a:r>
              <a:rPr lang="en-US" sz="1050" i="1" dirty="0" smtClean="0"/>
              <a:t>Fact Sheet</a:t>
            </a:r>
            <a:r>
              <a:rPr lang="en-US" sz="1050" dirty="0" smtClean="0"/>
              <a:t>. </a:t>
            </a:r>
            <a:r>
              <a:rPr lang="en-US" sz="1050" dirty="0"/>
              <a:t>Retrieved from </a:t>
            </a:r>
            <a:r>
              <a:rPr lang="en-US" sz="1050" dirty="0">
                <a:hlinkClick r:id="rId2"/>
              </a:rPr>
              <a:t>http://</a:t>
            </a:r>
            <a:r>
              <a:rPr lang="en-US" sz="1050" dirty="0" smtClean="0">
                <a:hlinkClick r:id="rId2"/>
              </a:rPr>
              <a:t>www.cdc.gov/nchs/data/factsheets/factsheet_drug_poisoning.htm</a:t>
            </a:r>
            <a:endParaRPr lang="en-US" sz="1050"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8" t="10819" r="3518" b="12464"/>
          <a:stretch/>
        </p:blipFill>
        <p:spPr bwMode="auto">
          <a:xfrm>
            <a:off x="1562104" y="2667000"/>
            <a:ext cx="601979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80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 Statistics</a:t>
            </a:r>
          </a:p>
        </p:txBody>
      </p:sp>
      <p:sp>
        <p:nvSpPr>
          <p:cNvPr id="3" name="Content Placeholder 2"/>
          <p:cNvSpPr>
            <a:spLocks noGrp="1"/>
          </p:cNvSpPr>
          <p:nvPr>
            <p:ph idx="1"/>
          </p:nvPr>
        </p:nvSpPr>
        <p:spPr>
          <a:xfrm>
            <a:off x="457200" y="1447800"/>
            <a:ext cx="8229600" cy="5029200"/>
          </a:xfrm>
        </p:spPr>
        <p:txBody>
          <a:bodyPr/>
          <a:lstStyle/>
          <a:p>
            <a:r>
              <a:rPr lang="en-US" dirty="0" smtClean="0"/>
              <a:t>OD deaths from ‘Other/Unspecified’ drugs and narcotics increased rapidly and far outnumber all others; many are assumed to have been attributable to heroin or Rx opioids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2815859"/>
            <a:ext cx="9052560" cy="350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Indiana State Department of Health and Centers for Disease Control and Prevention. (2014). Indiana - Special emphasis report: Drug overdose deaths, 1999-2012. Retrieved from </a:t>
            </a:r>
            <a:r>
              <a:rPr lang="en-US" sz="1050" dirty="0">
                <a:hlinkClick r:id="rId3"/>
              </a:rPr>
              <a:t>http://</a:t>
            </a:r>
            <a:r>
              <a:rPr lang="en-US" sz="1050" dirty="0" smtClean="0">
                <a:hlinkClick r:id="rId3"/>
              </a:rPr>
              <a:t>www.in.gov/isdh/files/SER_Drug_Deaths_Indiana.pdf</a:t>
            </a:r>
            <a:endParaRPr lang="en-US" sz="1050" dirty="0"/>
          </a:p>
        </p:txBody>
      </p:sp>
      <p:sp>
        <p:nvSpPr>
          <p:cNvPr id="7" name="TextBox 6"/>
          <p:cNvSpPr txBox="1"/>
          <p:nvPr/>
        </p:nvSpPr>
        <p:spPr>
          <a:xfrm>
            <a:off x="914400" y="3145304"/>
            <a:ext cx="1447800" cy="969496"/>
          </a:xfrm>
          <a:prstGeom prst="rect">
            <a:avLst/>
          </a:prstGeom>
          <a:solidFill>
            <a:schemeClr val="accent1">
              <a:lumMod val="20000"/>
              <a:lumOff val="80000"/>
            </a:schemeClr>
          </a:solidFill>
          <a:ln>
            <a:solidFill>
              <a:schemeClr val="accent1">
                <a:shade val="50000"/>
              </a:schemeClr>
            </a:solidFill>
          </a:ln>
        </p:spPr>
        <p:txBody>
          <a:bodyPr wrap="square" lIns="9144" tIns="9144" rIns="9144" bIns="9144" rtlCol="0">
            <a:spAutoFit/>
          </a:bodyPr>
          <a:lstStyle/>
          <a:p>
            <a:pPr algn="ctr"/>
            <a:r>
              <a:rPr lang="en-US" sz="1200" b="1" dirty="0" smtClean="0"/>
              <a:t>Note that reports of ‘Other/Unspecified’ began increasing before reports of specific drug types</a:t>
            </a:r>
            <a:endParaRPr lang="en-US" b="1" dirty="0"/>
          </a:p>
        </p:txBody>
      </p:sp>
    </p:spTree>
    <p:extLst>
      <p:ext uri="{BB962C8B-B14F-4D97-AF65-F5344CB8AC3E}">
        <p14:creationId xmlns:p14="http://schemas.microsoft.com/office/powerpoint/2010/main" val="337284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 Statistics</a:t>
            </a:r>
          </a:p>
        </p:txBody>
      </p:sp>
      <p:sp>
        <p:nvSpPr>
          <p:cNvPr id="3" name="Content Placeholder 2"/>
          <p:cNvSpPr>
            <a:spLocks noGrp="1"/>
          </p:cNvSpPr>
          <p:nvPr>
            <p:ph idx="1"/>
          </p:nvPr>
        </p:nvSpPr>
        <p:spPr>
          <a:xfrm>
            <a:off x="457200" y="1447800"/>
            <a:ext cx="8229600" cy="5029200"/>
          </a:xfrm>
        </p:spPr>
        <p:txBody>
          <a:bodyPr/>
          <a:lstStyle/>
          <a:p>
            <a:r>
              <a:rPr lang="en-US" dirty="0" smtClean="0"/>
              <a:t>Reports of heroin OD deaths began steadily increasing in 2007, about one year after a strong increase in reports of Rx opioid OD deaths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2743200"/>
            <a:ext cx="9052560" cy="350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Indiana State Department of Health and Centers for Disease Control and Prevention. (2014). Indiana - Special emphasis report: Drug overdose deaths, 1999-2012. Retrieved from </a:t>
            </a:r>
            <a:r>
              <a:rPr lang="en-US" sz="1050" dirty="0">
                <a:hlinkClick r:id="rId3"/>
              </a:rPr>
              <a:t>http://</a:t>
            </a:r>
            <a:r>
              <a:rPr lang="en-US" sz="1050" dirty="0" smtClean="0">
                <a:hlinkClick r:id="rId3"/>
              </a:rPr>
              <a:t>www.in.gov/isdh/files/SER_Drug_Deaths_Indiana.pdf</a:t>
            </a:r>
            <a:endParaRPr lang="en-US" sz="1050" dirty="0"/>
          </a:p>
        </p:txBody>
      </p:sp>
    </p:spTree>
    <p:extLst>
      <p:ext uri="{BB962C8B-B14F-4D97-AF65-F5344CB8AC3E}">
        <p14:creationId xmlns:p14="http://schemas.microsoft.com/office/powerpoint/2010/main" val="2985078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 Statistics</a:t>
            </a:r>
          </a:p>
        </p:txBody>
      </p:sp>
      <p:sp>
        <p:nvSpPr>
          <p:cNvPr id="3" name="Content Placeholder 2"/>
          <p:cNvSpPr>
            <a:spLocks noGrp="1"/>
          </p:cNvSpPr>
          <p:nvPr>
            <p:ph idx="1"/>
          </p:nvPr>
        </p:nvSpPr>
        <p:spPr>
          <a:xfrm>
            <a:off x="457200" y="1447800"/>
            <a:ext cx="8229600" cy="5029200"/>
          </a:xfrm>
        </p:spPr>
        <p:txBody>
          <a:bodyPr/>
          <a:lstStyle/>
          <a:p>
            <a:r>
              <a:rPr lang="en-US" dirty="0" smtClean="0"/>
              <a:t>Rx opioid OD deaths numbered &lt;50 in 1999</a:t>
            </a:r>
          </a:p>
          <a:p>
            <a:r>
              <a:rPr lang="en-US" dirty="0" smtClean="0"/>
              <a:t>Since 2008, Indiana has lost &gt;200 residents per year to Rx opioid OD</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2815859"/>
            <a:ext cx="9052560" cy="350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Indiana State Department of Health and Centers for Disease Control and Prevention. (2014). Indiana - Special emphasis report: Drug overdose deaths, 1999-2012. Retrieved from </a:t>
            </a:r>
            <a:r>
              <a:rPr lang="en-US" sz="1050" dirty="0">
                <a:hlinkClick r:id="rId3"/>
              </a:rPr>
              <a:t>http://</a:t>
            </a:r>
            <a:r>
              <a:rPr lang="en-US" sz="1050" dirty="0" smtClean="0">
                <a:hlinkClick r:id="rId3"/>
              </a:rPr>
              <a:t>www.in.gov/isdh/files/SER_Drug_Deaths_Indiana.pdf</a:t>
            </a:r>
            <a:endParaRPr lang="en-US" sz="1050" dirty="0"/>
          </a:p>
        </p:txBody>
      </p:sp>
    </p:spTree>
    <p:extLst>
      <p:ext uri="{BB962C8B-B14F-4D97-AF65-F5344CB8AC3E}">
        <p14:creationId xmlns:p14="http://schemas.microsoft.com/office/powerpoint/2010/main" val="196347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3" indent="0" algn="ctr">
              <a:buSzPct val="85000"/>
              <a:buNone/>
            </a:pPr>
            <a:endParaRPr lang="en-US" sz="3600" dirty="0" smtClean="0"/>
          </a:p>
          <a:p>
            <a:pPr marL="0" lvl="3" indent="0" algn="ctr">
              <a:buSzPct val="85000"/>
              <a:buNone/>
            </a:pPr>
            <a:endParaRPr lang="en-US" sz="3600" dirty="0"/>
          </a:p>
          <a:p>
            <a:pPr marL="0" lvl="3" indent="0" algn="ctr">
              <a:buSzPct val="85000"/>
              <a:buNone/>
            </a:pPr>
            <a:r>
              <a:rPr lang="en-US" sz="4400" i="1" dirty="0" smtClean="0"/>
              <a:t>U.S.</a:t>
            </a:r>
            <a:endParaRPr lang="en-US" sz="4400" i="1" baseline="30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4350"/>
            <a:ext cx="3810000" cy="2533650"/>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36"/>
          <a:stretch/>
        </p:blipFill>
        <p:spPr>
          <a:xfrm>
            <a:off x="6781800" y="5703065"/>
            <a:ext cx="2286000" cy="1078735"/>
          </a:xfrm>
          <a:prstGeom prst="rect">
            <a:avLst/>
          </a:prstGeom>
        </p:spPr>
      </p:pic>
    </p:spTree>
    <p:extLst>
      <p:ext uri="{BB962C8B-B14F-4D97-AF65-F5344CB8AC3E}">
        <p14:creationId xmlns:p14="http://schemas.microsoft.com/office/powerpoint/2010/main" val="225566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Despite increasing opiate use and overdoses and evidence that Rx opioid abuse increases risk of heroin addiction, Indiana health care providers continue to prescribe large numbers of opioid pain killers</a:t>
            </a:r>
          </a:p>
          <a:p>
            <a:pPr lvl="1">
              <a:spcAft>
                <a:spcPts val="600"/>
              </a:spcAft>
            </a:pPr>
            <a:r>
              <a:rPr lang="en-US" dirty="0" smtClean="0"/>
              <a:t>Example: From 1997 to 2005, OxyContin sales increased 500% in Indiana</a:t>
            </a:r>
          </a:p>
        </p:txBody>
      </p:sp>
      <p:sp>
        <p:nvSpPr>
          <p:cNvPr id="4" name="TextBox 3"/>
          <p:cNvSpPr txBox="1"/>
          <p:nvPr/>
        </p:nvSpPr>
        <p:spPr>
          <a:xfrm>
            <a:off x="26169" y="6696417"/>
            <a:ext cx="9041631" cy="161583"/>
          </a:xfrm>
          <a:prstGeom prst="rect">
            <a:avLst/>
          </a:prstGeom>
          <a:noFill/>
        </p:spPr>
        <p:txBody>
          <a:bodyPr wrap="square" lIns="0" tIns="0" rIns="0" bIns="0" rtlCol="0">
            <a:spAutoFit/>
          </a:bodyPr>
          <a:lstStyle/>
          <a:p>
            <a:r>
              <a:rPr lang="en-US" sz="1050" dirty="0" smtClean="0"/>
              <a:t>Data source: Indiana Prevention Resource Center. (</a:t>
            </a:r>
            <a:r>
              <a:rPr lang="en-US" sz="1050" dirty="0" err="1" smtClean="0"/>
              <a:t>n.d.</a:t>
            </a:r>
            <a:r>
              <a:rPr lang="en-US" sz="1050" dirty="0" smtClean="0"/>
              <a:t>). OxyContin. </a:t>
            </a:r>
            <a:r>
              <a:rPr lang="en-US" sz="1050" dirty="0"/>
              <a:t>Retrieved from </a:t>
            </a:r>
            <a:r>
              <a:rPr lang="en-US" sz="1050" dirty="0">
                <a:hlinkClick r:id="rId2"/>
              </a:rPr>
              <a:t>http://</a:t>
            </a:r>
            <a:r>
              <a:rPr lang="en-US" sz="1050" dirty="0" smtClean="0">
                <a:hlinkClick r:id="rId2"/>
              </a:rPr>
              <a:t>www.drugs.indiana.edu/publications/factline/oxycontin.pdf</a:t>
            </a:r>
            <a:endParaRPr lang="en-US" sz="1050" dirty="0"/>
          </a:p>
        </p:txBody>
      </p:sp>
    </p:spTree>
    <p:extLst>
      <p:ext uri="{BB962C8B-B14F-4D97-AF65-F5344CB8AC3E}">
        <p14:creationId xmlns:p14="http://schemas.microsoft.com/office/powerpoint/2010/main" val="286917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9" t="15163" r="3246" b="11085"/>
          <a:stretch/>
        </p:blipFill>
        <p:spPr bwMode="auto">
          <a:xfrm>
            <a:off x="685800" y="2667000"/>
            <a:ext cx="7772400" cy="381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Indiana providers wrote 109 painkiller </a:t>
            </a:r>
            <a:r>
              <a:rPr lang="en-US" dirty="0" err="1" smtClean="0"/>
              <a:t>Rxs</a:t>
            </a:r>
            <a:r>
              <a:rPr lang="en-US" dirty="0" smtClean="0"/>
              <a:t> per 100 residents during 2012 (only AR, LA, MS, OK, KY, WV, AR, and TN wrote more)</a:t>
            </a:r>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National Center for Injury Prevention and Control. (2014). Opioid painkiller prescribing infographic. Centers for Disease Control and Prevention, </a:t>
            </a:r>
            <a:r>
              <a:rPr lang="en-US" sz="1050" dirty="0">
                <a:hlinkClick r:id="rId3"/>
              </a:rPr>
              <a:t>http://</a:t>
            </a:r>
            <a:r>
              <a:rPr lang="en-US" sz="1050" dirty="0" smtClean="0">
                <a:hlinkClick r:id="rId3"/>
              </a:rPr>
              <a:t>www.cdc.gov/vitalsigns/opioid-prescribing/infographic.html#map</a:t>
            </a:r>
            <a:endParaRPr lang="en-US" sz="1050" dirty="0"/>
          </a:p>
        </p:txBody>
      </p:sp>
    </p:spTree>
    <p:extLst>
      <p:ext uri="{BB962C8B-B14F-4D97-AF65-F5344CB8AC3E}">
        <p14:creationId xmlns:p14="http://schemas.microsoft.com/office/powerpoint/2010/main" val="3661587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Rx opioid sales and abuse in Indiana is higher than the U.S. overall</a:t>
            </a:r>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Centers for Disease Control and Prevention. (2014). Prevention status reports 2013: Prescription drug overdose – Indiana. Retrieved from </a:t>
            </a:r>
            <a:r>
              <a:rPr lang="en-US" sz="1050" dirty="0">
                <a:hlinkClick r:id="rId2"/>
              </a:rPr>
              <a:t>http://</a:t>
            </a:r>
            <a:r>
              <a:rPr lang="en-US" sz="1050" dirty="0" smtClean="0">
                <a:hlinkClick r:id="rId2"/>
              </a:rPr>
              <a:t>www.cdc.gov/psr/prescriptiondrug/2013/in-pdo.pdf</a:t>
            </a:r>
            <a:endParaRPr lang="en-US" sz="105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560" y="2573576"/>
            <a:ext cx="3749040" cy="237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73576"/>
            <a:ext cx="3657600" cy="236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550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Indiana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CDC quote – </a:t>
            </a:r>
          </a:p>
          <a:p>
            <a:pPr lvl="1">
              <a:spcAft>
                <a:spcPts val="600"/>
              </a:spcAft>
            </a:pPr>
            <a:r>
              <a:rPr lang="en-US" dirty="0" smtClean="0"/>
              <a:t>“The </a:t>
            </a:r>
            <a:r>
              <a:rPr lang="en-US" dirty="0"/>
              <a:t>sharp rise in opioid overdose </a:t>
            </a:r>
            <a:r>
              <a:rPr lang="en-US" dirty="0" smtClean="0"/>
              <a:t>deaths </a:t>
            </a:r>
            <a:r>
              <a:rPr lang="en-US" dirty="0"/>
              <a:t>closely parallels an equally sharp increase in the prescribing of these drugs. Opioid pain reliever sales in the United States quadrupled from 1999 to 2010. Similarly, the substance abuse treatment admission rate for opioid abuse in 2010 was seven times higher than in </a:t>
            </a:r>
            <a:r>
              <a:rPr lang="en-US" dirty="0" smtClean="0"/>
              <a:t>1999.”</a:t>
            </a:r>
            <a:endParaRPr lang="en-US" dirty="0"/>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Centers for Disease Control and Prevention. (2014). Prevention status reports 2013: Prescription drug overdose – Indiana. Retrieved from </a:t>
            </a:r>
            <a:r>
              <a:rPr lang="en-US" sz="1050" dirty="0">
                <a:hlinkClick r:id="rId2"/>
              </a:rPr>
              <a:t>http://</a:t>
            </a:r>
            <a:r>
              <a:rPr lang="en-US" sz="1050" dirty="0" smtClean="0">
                <a:hlinkClick r:id="rId2"/>
              </a:rPr>
              <a:t>www.cdc.gov/psr/prescriptiondrug/2013/in-pdo.pdf</a:t>
            </a:r>
            <a:endParaRPr lang="en-US" sz="1050" dirty="0"/>
          </a:p>
        </p:txBody>
      </p:sp>
    </p:spTree>
    <p:extLst>
      <p:ext uri="{BB962C8B-B14F-4D97-AF65-F5344CB8AC3E}">
        <p14:creationId xmlns:p14="http://schemas.microsoft.com/office/powerpoint/2010/main" val="1794324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3" indent="0" algn="ctr">
              <a:buSzPct val="85000"/>
              <a:buNone/>
            </a:pPr>
            <a:endParaRPr lang="en-US" sz="3600" dirty="0" smtClean="0"/>
          </a:p>
          <a:p>
            <a:pPr marL="0" lvl="3" indent="0" algn="ctr">
              <a:buSzPct val="85000"/>
              <a:buNone/>
            </a:pPr>
            <a:endParaRPr lang="en-US" sz="3600" dirty="0"/>
          </a:p>
          <a:p>
            <a:pPr marL="0" lvl="3" indent="0" algn="ctr">
              <a:buSzPct val="85000"/>
              <a:buNone/>
            </a:pPr>
            <a:r>
              <a:rPr lang="en-US" sz="4400" i="1" dirty="0" smtClean="0"/>
              <a:t>Marion County</a:t>
            </a:r>
            <a:endParaRPr lang="en-US" sz="4400" i="1" baseline="30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4350"/>
            <a:ext cx="3810000" cy="2533650"/>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36"/>
          <a:stretch/>
        </p:blipFill>
        <p:spPr>
          <a:xfrm>
            <a:off x="6781800" y="5703065"/>
            <a:ext cx="2286000" cy="1078735"/>
          </a:xfrm>
          <a:prstGeom prst="rect">
            <a:avLst/>
          </a:prstGeom>
        </p:spPr>
      </p:pic>
    </p:spTree>
    <p:extLst>
      <p:ext uri="{BB962C8B-B14F-4D97-AF65-F5344CB8AC3E}">
        <p14:creationId xmlns:p14="http://schemas.microsoft.com/office/powerpoint/2010/main" val="296153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72000"/>
          </a:xfrm>
        </p:spPr>
        <p:txBody>
          <a:bodyPr>
            <a:normAutofit/>
          </a:bodyPr>
          <a:lstStyle/>
          <a:p>
            <a:pPr>
              <a:spcAft>
                <a:spcPts val="600"/>
              </a:spcAft>
            </a:pPr>
            <a:r>
              <a:rPr lang="en-US" dirty="0"/>
              <a:t>Compared to national rates, </a:t>
            </a:r>
            <a:r>
              <a:rPr lang="en-US" dirty="0" smtClean="0"/>
              <a:t>prevalence </a:t>
            </a:r>
            <a:r>
              <a:rPr lang="en-US" dirty="0"/>
              <a:t>of substance use among young adults in central </a:t>
            </a:r>
            <a:r>
              <a:rPr lang="en-US" dirty="0" smtClean="0"/>
              <a:t>Indiana is elevated</a:t>
            </a:r>
          </a:p>
          <a:p>
            <a:pPr lvl="1">
              <a:spcAft>
                <a:spcPts val="600"/>
              </a:spcAft>
            </a:pPr>
            <a:r>
              <a:rPr lang="en-US" dirty="0" smtClean="0"/>
              <a:t>Percentage of 12-17 year olds who reported having used illicit drugs within the past month when surveyed during 2010-2012</a:t>
            </a:r>
          </a:p>
          <a:p>
            <a:pPr lvl="2">
              <a:spcAft>
                <a:spcPts val="600"/>
              </a:spcAft>
            </a:pPr>
            <a:r>
              <a:rPr lang="en-US" dirty="0" smtClean="0"/>
              <a:t>9.6% (marijuana included)</a:t>
            </a:r>
          </a:p>
          <a:p>
            <a:pPr lvl="2">
              <a:spcAft>
                <a:spcPts val="600"/>
              </a:spcAft>
            </a:pPr>
            <a:r>
              <a:rPr lang="en-US" b="1" dirty="0" smtClean="0">
                <a:solidFill>
                  <a:srgbClr val="C00000"/>
                </a:solidFill>
              </a:rPr>
              <a:t>4.0% (excluding marijuana)</a:t>
            </a:r>
          </a:p>
          <a:p>
            <a:pPr lvl="1">
              <a:spcAft>
                <a:spcPts val="600"/>
              </a:spcAft>
            </a:pPr>
            <a:r>
              <a:rPr lang="en-US" dirty="0"/>
              <a:t>Percentage of </a:t>
            </a:r>
            <a:r>
              <a:rPr lang="en-US" dirty="0" smtClean="0"/>
              <a:t>18-25 </a:t>
            </a:r>
            <a:r>
              <a:rPr lang="en-US" dirty="0"/>
              <a:t>year olds who reported having used illicit drugs within the past month when surveyed during 2010-2012</a:t>
            </a:r>
          </a:p>
          <a:p>
            <a:pPr lvl="2">
              <a:spcAft>
                <a:spcPts val="600"/>
              </a:spcAft>
            </a:pPr>
            <a:r>
              <a:rPr lang="en-US" dirty="0" smtClean="0"/>
              <a:t>22.4% </a:t>
            </a:r>
            <a:r>
              <a:rPr lang="en-US" dirty="0"/>
              <a:t>(marijuana included)</a:t>
            </a:r>
          </a:p>
          <a:p>
            <a:pPr lvl="2">
              <a:spcAft>
                <a:spcPts val="600"/>
              </a:spcAft>
            </a:pPr>
            <a:r>
              <a:rPr lang="en-US" b="1" dirty="0" smtClean="0">
                <a:solidFill>
                  <a:srgbClr val="C00000"/>
                </a:solidFill>
              </a:rPr>
              <a:t>8.0</a:t>
            </a:r>
            <a:r>
              <a:rPr lang="en-US" b="1" dirty="0">
                <a:solidFill>
                  <a:srgbClr val="C00000"/>
                </a:solidFill>
              </a:rPr>
              <a:t>% (excluding marijuana</a:t>
            </a:r>
            <a:r>
              <a:rPr lang="en-US" b="1" dirty="0" smtClean="0">
                <a:solidFill>
                  <a:srgbClr val="C00000"/>
                </a:solidFill>
              </a:rPr>
              <a:t>)</a:t>
            </a:r>
            <a:endParaRPr lang="en-US" b="1" dirty="0">
              <a:solidFill>
                <a:srgbClr val="C00000"/>
              </a:solidFill>
            </a:endParaRPr>
          </a:p>
        </p:txBody>
      </p:sp>
      <p:sp>
        <p:nvSpPr>
          <p:cNvPr id="9" name="TextBox 8"/>
          <p:cNvSpPr txBox="1"/>
          <p:nvPr/>
        </p:nvSpPr>
        <p:spPr>
          <a:xfrm>
            <a:off x="26169" y="6077635"/>
            <a:ext cx="9041631" cy="323165"/>
          </a:xfrm>
          <a:prstGeom prst="rect">
            <a:avLst/>
          </a:prstGeom>
          <a:noFill/>
        </p:spPr>
        <p:txBody>
          <a:bodyPr wrap="square" lIns="0" tIns="0" rIns="0" bIns="0" rtlCol="0">
            <a:spAutoFit/>
          </a:bodyPr>
          <a:lstStyle/>
          <a:p>
            <a:r>
              <a:rPr lang="en-US" sz="1050" dirty="0" smtClean="0"/>
              <a:t>National </a:t>
            </a:r>
            <a:r>
              <a:rPr lang="en-US" sz="1050" dirty="0"/>
              <a:t>Institute on Drug Abuse. (</a:t>
            </a:r>
            <a:r>
              <a:rPr lang="en-US" sz="1050" dirty="0" err="1"/>
              <a:t>n.d.</a:t>
            </a:r>
            <a:r>
              <a:rPr lang="en-US" sz="1050" dirty="0"/>
              <a:t>). National survey of drug use and health. Retrieved from </a:t>
            </a:r>
            <a:r>
              <a:rPr lang="en-US" sz="1050" dirty="0">
                <a:hlinkClick r:id="rId2"/>
              </a:rPr>
              <a:t>http://</a:t>
            </a:r>
            <a:r>
              <a:rPr lang="en-US" sz="1050" dirty="0" smtClean="0">
                <a:hlinkClick r:id="rId2"/>
              </a:rPr>
              <a:t>www.drugabuse.gov/national-survey-drug-use-health</a:t>
            </a:r>
            <a:endParaRPr lang="en-US" sz="1050" dirty="0"/>
          </a:p>
        </p:txBody>
      </p:sp>
      <p:sp>
        <p:nvSpPr>
          <p:cNvPr id="10" name="TextBox 9"/>
          <p:cNvSpPr txBox="1"/>
          <p:nvPr/>
        </p:nvSpPr>
        <p:spPr>
          <a:xfrm>
            <a:off x="26169" y="6400800"/>
            <a:ext cx="9041631" cy="484748"/>
          </a:xfrm>
          <a:prstGeom prst="rect">
            <a:avLst/>
          </a:prstGeom>
          <a:noFill/>
        </p:spPr>
        <p:txBody>
          <a:bodyPr wrap="square" lIns="0" tIns="0" rIns="0" bIns="0" rtlCol="0">
            <a:spAutoFit/>
          </a:bodyPr>
          <a:lstStyle/>
          <a:p>
            <a:r>
              <a:rPr lang="en-US" sz="1050" dirty="0" smtClean="0"/>
              <a:t>Substance </a:t>
            </a:r>
            <a:r>
              <a:rPr lang="en-US" sz="1050" dirty="0"/>
              <a:t>Abuse and Mental Health Services Administration. (2012). Center for behavioral health statistics and quality national survey on drug use and health, 2010, 2011, and 2012. Retrieved from </a:t>
            </a:r>
            <a:r>
              <a:rPr lang="en-US" sz="1050" dirty="0">
                <a:hlinkClick r:id="rId3"/>
              </a:rPr>
              <a:t>http://</a:t>
            </a:r>
            <a:r>
              <a:rPr lang="en-US" sz="1050" dirty="0" smtClean="0">
                <a:hlinkClick r:id="rId3"/>
              </a:rPr>
              <a:t>www.samhsa.gov/data/sites/default/files/substate2k12-AgeGroupTabs/NSDUHsubstateAgeGroupTabs2012.pdf</a:t>
            </a:r>
            <a:endParaRPr lang="en-US" sz="1050" dirty="0"/>
          </a:p>
        </p:txBody>
      </p:sp>
    </p:spTree>
    <p:extLst>
      <p:ext uri="{BB962C8B-B14F-4D97-AF65-F5344CB8AC3E}">
        <p14:creationId xmlns:p14="http://schemas.microsoft.com/office/powerpoint/2010/main" val="267664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Increasing opiate use is taxing Marion County public services</a:t>
            </a:r>
            <a:endParaRPr lang="en-US" dirty="0"/>
          </a:p>
          <a:p>
            <a:pPr>
              <a:spcAft>
                <a:spcPts val="600"/>
              </a:spcAft>
            </a:pPr>
            <a:endParaRPr lang="en-US" dirty="0" smtClean="0"/>
          </a:p>
          <a:p>
            <a:pPr>
              <a:spcAft>
                <a:spcPts val="600"/>
              </a:spcAft>
            </a:pPr>
            <a:endParaRPr lang="en-US" dirty="0"/>
          </a:p>
        </p:txBody>
      </p:sp>
      <p:sp>
        <p:nvSpPr>
          <p:cNvPr id="7" name="TextBox 6"/>
          <p:cNvSpPr txBox="1"/>
          <p:nvPr/>
        </p:nvSpPr>
        <p:spPr>
          <a:xfrm>
            <a:off x="26169" y="6534835"/>
            <a:ext cx="9041631" cy="323165"/>
          </a:xfrm>
          <a:prstGeom prst="rect">
            <a:avLst/>
          </a:prstGeom>
          <a:noFill/>
        </p:spPr>
        <p:txBody>
          <a:bodyPr wrap="square" lIns="0" tIns="0" rIns="0" bIns="0" rtlCol="0">
            <a:spAutoFit/>
          </a:bodyPr>
          <a:lstStyle/>
          <a:p>
            <a:r>
              <a:rPr lang="en-US" sz="1050" dirty="0"/>
              <a:t>Marion County Public Health Department. (2014). The health of Marion County residents, ages 18-34: A sub-report of the community health assessment. Retrieved from </a:t>
            </a:r>
            <a:r>
              <a:rPr lang="en-US" sz="1050" dirty="0">
                <a:hlinkClick r:id="rId2"/>
              </a:rPr>
              <a:t>http://</a:t>
            </a:r>
            <a:r>
              <a:rPr lang="en-US" sz="1050" dirty="0" smtClean="0">
                <a:hlinkClick r:id="rId2"/>
              </a:rPr>
              <a:t>health.mchd.com/wp-content/uploads/2015/02/D_18-34_CHA_YoungAdult-2014_FINAL.docx</a:t>
            </a:r>
            <a:endParaRPr lang="en-US" sz="1050" dirty="0"/>
          </a:p>
        </p:txBody>
      </p:sp>
    </p:spTree>
    <p:extLst>
      <p:ext uri="{BB962C8B-B14F-4D97-AF65-F5344CB8AC3E}">
        <p14:creationId xmlns:p14="http://schemas.microsoft.com/office/powerpoint/2010/main" val="353230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152400" y="381000"/>
            <a:ext cx="5394960" cy="6385315"/>
            <a:chOff x="1447800" y="381000"/>
            <a:chExt cx="5353050" cy="6335712"/>
          </a:xfrm>
        </p:grpSpPr>
        <p:pic>
          <p:nvPicPr>
            <p:cNvPr id="3087"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b="93423"/>
            <a:stretch/>
          </p:blipFill>
          <p:spPr bwMode="auto">
            <a:xfrm>
              <a:off x="1447800" y="381000"/>
              <a:ext cx="5353050" cy="5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t="9659" b="83764"/>
            <a:stretch/>
          </p:blipFill>
          <p:spPr bwMode="auto">
            <a:xfrm>
              <a:off x="1447800" y="990600"/>
              <a:ext cx="5353050" cy="54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t="25793" b="67219"/>
            <a:stretch/>
          </p:blipFill>
          <p:spPr bwMode="auto">
            <a:xfrm>
              <a:off x="1447800" y="1600200"/>
              <a:ext cx="5353050" cy="57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35144" b="58266"/>
            <a:stretch/>
          </p:blipFill>
          <p:spPr bwMode="auto">
            <a:xfrm>
              <a:off x="1447800" y="2209800"/>
              <a:ext cx="53530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44200" b="45113"/>
            <a:stretch/>
          </p:blipFill>
          <p:spPr bwMode="auto">
            <a:xfrm>
              <a:off x="1447800" y="2777066"/>
              <a:ext cx="5353050" cy="88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57790" b="35659"/>
            <a:stretch/>
          </p:blipFill>
          <p:spPr bwMode="auto">
            <a:xfrm>
              <a:off x="1447800" y="3733800"/>
              <a:ext cx="535305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67039" b="22685"/>
            <a:stretch/>
          </p:blipFill>
          <p:spPr bwMode="auto">
            <a:xfrm>
              <a:off x="1447800" y="4343400"/>
              <a:ext cx="5353050"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80475" b="13051"/>
            <a:stretch/>
          </p:blipFill>
          <p:spPr bwMode="auto">
            <a:xfrm>
              <a:off x="1447800" y="5257800"/>
              <a:ext cx="53530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89640"/>
            <a:stretch/>
          </p:blipFill>
          <p:spPr bwMode="auto">
            <a:xfrm>
              <a:off x="1447800" y="5863167"/>
              <a:ext cx="5353050" cy="85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p:nvPr/>
        </p:nvGrpSpPr>
        <p:grpSpPr>
          <a:xfrm>
            <a:off x="5791200" y="381000"/>
            <a:ext cx="3352800" cy="2831310"/>
            <a:chOff x="5791200" y="381000"/>
            <a:chExt cx="3352800" cy="2831310"/>
          </a:xfrm>
        </p:grpSpPr>
        <p:sp>
          <p:nvSpPr>
            <p:cNvPr id="12" name="TextBox 11"/>
            <p:cNvSpPr txBox="1"/>
            <p:nvPr/>
          </p:nvSpPr>
          <p:spPr>
            <a:xfrm>
              <a:off x="5791200" y="381000"/>
              <a:ext cx="3352800" cy="1384995"/>
            </a:xfrm>
            <a:prstGeom prst="rect">
              <a:avLst/>
            </a:prstGeom>
            <a:noFill/>
          </p:spPr>
          <p:txBody>
            <a:bodyPr wrap="square" rtlCol="0">
              <a:spAutoFit/>
            </a:bodyPr>
            <a:lstStyle/>
            <a:p>
              <a:pPr algn="ctr"/>
              <a:r>
                <a:rPr lang="en-US" sz="2800" dirty="0"/>
                <a:t>Rise in heroin use strains Marion County crime lab</a:t>
              </a:r>
            </a:p>
          </p:txBody>
        </p:sp>
        <p:grpSp>
          <p:nvGrpSpPr>
            <p:cNvPr id="19" name="Group 18"/>
            <p:cNvGrpSpPr/>
            <p:nvPr/>
          </p:nvGrpSpPr>
          <p:grpSpPr>
            <a:xfrm>
              <a:off x="6742882" y="1874465"/>
              <a:ext cx="1449435" cy="1337845"/>
              <a:chOff x="6450025" y="1981200"/>
              <a:chExt cx="1449435" cy="1337845"/>
            </a:xfrm>
          </p:grpSpPr>
          <p:pic>
            <p:nvPicPr>
              <p:cNvPr id="36" name="Picture 35" descr="http://www.theindychannel.com/image/user_female_portrait?img_id=54735270&amp;t=1449499488023"/>
              <p:cNvPicPr/>
              <p:nvPr/>
            </p:nvPicPr>
            <p:blipFill>
              <a:blip r:embed="rId3">
                <a:extLst>
                  <a:ext uri="{28A0092B-C50C-407E-A947-70E740481C1C}">
                    <a14:useLocalDpi xmlns:a14="http://schemas.microsoft.com/office/drawing/2010/main" val="0"/>
                  </a:ext>
                </a:extLst>
              </a:blip>
              <a:srcRect/>
              <a:stretch>
                <a:fillRect/>
              </a:stretch>
            </p:blipFill>
            <p:spPr bwMode="auto">
              <a:xfrm>
                <a:off x="6697858" y="1981200"/>
                <a:ext cx="953770" cy="788035"/>
              </a:xfrm>
              <a:prstGeom prst="rect">
                <a:avLst/>
              </a:prstGeom>
              <a:noFill/>
              <a:ln>
                <a:noFill/>
              </a:ln>
            </p:spPr>
          </p:pic>
          <p:sp>
            <p:nvSpPr>
              <p:cNvPr id="18" name="TextBox 17"/>
              <p:cNvSpPr txBox="1"/>
              <p:nvPr/>
            </p:nvSpPr>
            <p:spPr>
              <a:xfrm>
                <a:off x="6450025" y="2795825"/>
                <a:ext cx="1449435" cy="523220"/>
              </a:xfrm>
              <a:prstGeom prst="rect">
                <a:avLst/>
              </a:prstGeom>
              <a:noFill/>
            </p:spPr>
            <p:txBody>
              <a:bodyPr wrap="none" rtlCol="0">
                <a:spAutoFit/>
              </a:bodyPr>
              <a:lstStyle/>
              <a:p>
                <a:pPr algn="ctr"/>
                <a:r>
                  <a:rPr lang="en-US" sz="1400" dirty="0"/>
                  <a:t>Rafael Sanchez</a:t>
                </a:r>
              </a:p>
              <a:p>
                <a:pPr algn="ctr"/>
                <a:r>
                  <a:rPr lang="en-US" sz="1400" dirty="0" smtClean="0"/>
                  <a:t>Oct </a:t>
                </a:r>
                <a:r>
                  <a:rPr lang="en-US" sz="1400" dirty="0"/>
                  <a:t>27, </a:t>
                </a:r>
                <a:r>
                  <a:rPr lang="en-US" sz="1400" dirty="0" smtClean="0"/>
                  <a:t>2014</a:t>
                </a:r>
                <a:endParaRPr lang="en-US" sz="1400" dirty="0"/>
              </a:p>
            </p:txBody>
          </p:sp>
        </p:grpSp>
      </p:grpSp>
      <p:cxnSp>
        <p:nvCxnSpPr>
          <p:cNvPr id="30" name="Straight Connector 29"/>
          <p:cNvCxnSpPr/>
          <p:nvPr/>
        </p:nvCxnSpPr>
        <p:spPr>
          <a:xfrm>
            <a:off x="3429000" y="654054"/>
            <a:ext cx="1676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8600" y="935576"/>
            <a:ext cx="2133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00" y="6172200"/>
            <a:ext cx="487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8600" y="6477000"/>
            <a:ext cx="487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8600" y="6766315"/>
            <a:ext cx="1905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76600" y="1219200"/>
            <a:ext cx="2133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8600" y="1524000"/>
            <a:ext cx="1447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91200" y="3276600"/>
            <a:ext cx="3276600" cy="646331"/>
          </a:xfrm>
          <a:prstGeom prst="rect">
            <a:avLst/>
          </a:prstGeom>
          <a:noFill/>
        </p:spPr>
        <p:txBody>
          <a:bodyPr wrap="square" rtlCol="0">
            <a:spAutoFit/>
          </a:bodyPr>
          <a:lstStyle/>
          <a:p>
            <a:pPr algn="ctr"/>
            <a:r>
              <a:rPr lang="en-US" sz="1200" dirty="0">
                <a:hlinkClick r:id="rId4"/>
              </a:rPr>
              <a:t>http://www.theindychannel.com/news/local-news/rise-in-heroin-use-strains-marion-county-first-responders</a:t>
            </a:r>
            <a:endParaRPr lang="en-US" sz="1200" dirty="0"/>
          </a:p>
        </p:txBody>
      </p:sp>
    </p:spTree>
    <p:extLst>
      <p:ext uri="{BB962C8B-B14F-4D97-AF65-F5344CB8AC3E}">
        <p14:creationId xmlns:p14="http://schemas.microsoft.com/office/powerpoint/2010/main" val="181219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70467"/>
            <a:ext cx="5410200" cy="3344333"/>
          </a:xfrm>
        </p:spPr>
        <p:txBody>
          <a:bodyPr>
            <a:normAutofit/>
          </a:bodyPr>
          <a:lstStyle/>
          <a:p>
            <a:pPr marL="274320" lvl="1" indent="0">
              <a:spcAft>
                <a:spcPts val="600"/>
              </a:spcAft>
              <a:buNone/>
            </a:pPr>
            <a:r>
              <a:rPr lang="en-US" sz="2200" dirty="0" smtClean="0"/>
              <a:t>“The community </a:t>
            </a:r>
            <a:r>
              <a:rPr lang="en-US" sz="2200" dirty="0"/>
              <a:t>[Indianapolis] is drowning in heroin. I've never seen anything like this. It's like someone dynamited the Hoover Dam</a:t>
            </a:r>
            <a:r>
              <a:rPr lang="en-US" sz="2200" dirty="0" smtClean="0"/>
              <a:t>.” … [Heroin users most often encountered in the Marion County Juvenile Court are], </a:t>
            </a:r>
            <a:r>
              <a:rPr lang="en-US" sz="2200" dirty="0"/>
              <a:t>“White, middle-class parents with </a:t>
            </a:r>
            <a:r>
              <a:rPr lang="en-US" sz="2200" dirty="0" smtClean="0"/>
              <a:t>jobs.” </a:t>
            </a:r>
            <a:r>
              <a:rPr lang="en-US" dirty="0" smtClean="0"/>
              <a:t>- </a:t>
            </a:r>
            <a:r>
              <a:rPr lang="en-US" sz="1600" i="1" dirty="0" smtClean="0"/>
              <a:t>Honorable </a:t>
            </a:r>
            <a:r>
              <a:rPr lang="en-US" sz="1600" i="1" dirty="0"/>
              <a:t>Marilyn </a:t>
            </a:r>
            <a:r>
              <a:rPr lang="en-US" sz="1600" i="1" dirty="0" err="1"/>
              <a:t>Moores</a:t>
            </a:r>
            <a:r>
              <a:rPr lang="en-US" sz="1600" i="1" dirty="0"/>
              <a:t> (</a:t>
            </a:r>
            <a:r>
              <a:rPr lang="en-US" sz="1600" i="1" dirty="0" smtClean="0"/>
              <a:t>MCJC Court Judge</a:t>
            </a:r>
            <a:r>
              <a:rPr lang="en-US" sz="1600" dirty="0" smtClean="0"/>
              <a:t>)</a:t>
            </a:r>
            <a:endParaRPr lang="en-US" dirty="0"/>
          </a:p>
        </p:txBody>
      </p:sp>
      <p:grpSp>
        <p:nvGrpSpPr>
          <p:cNvPr id="13" name="Group 12"/>
          <p:cNvGrpSpPr/>
          <p:nvPr/>
        </p:nvGrpSpPr>
        <p:grpSpPr>
          <a:xfrm>
            <a:off x="5791200" y="412002"/>
            <a:ext cx="3352800" cy="3541931"/>
            <a:chOff x="5791200" y="1524000"/>
            <a:chExt cx="3352800" cy="3541931"/>
          </a:xfrm>
        </p:grpSpPr>
        <p:grpSp>
          <p:nvGrpSpPr>
            <p:cNvPr id="5" name="Group 4"/>
            <p:cNvGrpSpPr/>
            <p:nvPr/>
          </p:nvGrpSpPr>
          <p:grpSpPr>
            <a:xfrm>
              <a:off x="5791200" y="1524000"/>
              <a:ext cx="3352800" cy="2831310"/>
              <a:chOff x="5791200" y="381000"/>
              <a:chExt cx="3352800" cy="2831310"/>
            </a:xfrm>
          </p:grpSpPr>
          <p:sp>
            <p:nvSpPr>
              <p:cNvPr id="6" name="TextBox 5"/>
              <p:cNvSpPr txBox="1"/>
              <p:nvPr/>
            </p:nvSpPr>
            <p:spPr>
              <a:xfrm>
                <a:off x="5791200" y="381000"/>
                <a:ext cx="3352800" cy="1384995"/>
              </a:xfrm>
              <a:prstGeom prst="rect">
                <a:avLst/>
              </a:prstGeom>
              <a:noFill/>
            </p:spPr>
            <p:txBody>
              <a:bodyPr wrap="square" rtlCol="0">
                <a:spAutoFit/>
              </a:bodyPr>
              <a:lstStyle/>
              <a:p>
                <a:pPr algn="ctr"/>
                <a:r>
                  <a:rPr lang="en-US" sz="2800" dirty="0" smtClean="0"/>
                  <a:t>Juvenile judge: Indy is ‘drowning in heroin’</a:t>
                </a:r>
                <a:endParaRPr lang="en-US" sz="2800" dirty="0"/>
              </a:p>
            </p:txBody>
          </p:sp>
          <p:sp>
            <p:nvSpPr>
              <p:cNvPr id="10" name="TextBox 9"/>
              <p:cNvSpPr txBox="1"/>
              <p:nvPr/>
            </p:nvSpPr>
            <p:spPr>
              <a:xfrm>
                <a:off x="6863107" y="2689090"/>
                <a:ext cx="1208984" cy="523220"/>
              </a:xfrm>
              <a:prstGeom prst="rect">
                <a:avLst/>
              </a:prstGeom>
              <a:noFill/>
            </p:spPr>
            <p:txBody>
              <a:bodyPr wrap="none" rtlCol="0">
                <a:spAutoFit/>
              </a:bodyPr>
              <a:lstStyle/>
              <a:p>
                <a:pPr algn="ctr"/>
                <a:r>
                  <a:rPr lang="en-US" sz="1400" dirty="0" smtClean="0"/>
                  <a:t>Kara Kenney</a:t>
                </a:r>
                <a:endParaRPr lang="en-US" sz="1400" dirty="0"/>
              </a:p>
              <a:p>
                <a:pPr algn="ctr"/>
                <a:r>
                  <a:rPr lang="en-US" sz="1400" dirty="0" smtClean="0"/>
                  <a:t>Oct 29, 2014</a:t>
                </a:r>
                <a:endParaRPr lang="en-US" sz="1400" dirty="0"/>
              </a:p>
            </p:txBody>
          </p:sp>
        </p:grpSp>
        <p:sp>
          <p:nvSpPr>
            <p:cNvPr id="11" name="TextBox 10"/>
            <p:cNvSpPr txBox="1"/>
            <p:nvPr/>
          </p:nvSpPr>
          <p:spPr>
            <a:xfrm>
              <a:off x="5791200" y="4419600"/>
              <a:ext cx="3276600" cy="646331"/>
            </a:xfrm>
            <a:prstGeom prst="rect">
              <a:avLst/>
            </a:prstGeom>
            <a:noFill/>
          </p:spPr>
          <p:txBody>
            <a:bodyPr wrap="square" rtlCol="0">
              <a:spAutoFit/>
            </a:bodyPr>
            <a:lstStyle/>
            <a:p>
              <a:pPr algn="ctr"/>
              <a:r>
                <a:rPr lang="en-US" sz="1200" dirty="0">
                  <a:hlinkClick r:id="rId2"/>
                </a:rPr>
                <a:t>http://www.theindychannel.com/news/call-6-investigators/juvenile-judge-indy-is-drowning-in-heroin</a:t>
              </a:r>
              <a:endParaRPr lang="en-US" sz="1200" dirty="0"/>
            </a:p>
          </p:txBody>
        </p:sp>
        <p:pic>
          <p:nvPicPr>
            <p:cNvPr id="12" name="Picture 11" descr="http://www.theindychannel.com/image/user_female_portrait?img_id=54735251&amp;t=1449492838776"/>
            <p:cNvPicPr/>
            <p:nvPr/>
          </p:nvPicPr>
          <p:blipFill>
            <a:blip r:embed="rId3">
              <a:extLst>
                <a:ext uri="{28A0092B-C50C-407E-A947-70E740481C1C}">
                  <a14:useLocalDpi xmlns:a14="http://schemas.microsoft.com/office/drawing/2010/main" val="0"/>
                </a:ext>
              </a:extLst>
            </a:blip>
            <a:srcRect/>
            <a:stretch>
              <a:fillRect/>
            </a:stretch>
          </p:blipFill>
          <p:spPr bwMode="auto">
            <a:xfrm>
              <a:off x="6971030" y="3034982"/>
              <a:ext cx="953770" cy="788035"/>
            </a:xfrm>
            <a:prstGeom prst="rect">
              <a:avLst/>
            </a:prstGeom>
            <a:noFill/>
            <a:ln>
              <a:noFill/>
            </a:ln>
          </p:spPr>
        </p:pic>
      </p:grpSp>
    </p:spTree>
    <p:extLst>
      <p:ext uri="{BB962C8B-B14F-4D97-AF65-F5344CB8AC3E}">
        <p14:creationId xmlns:p14="http://schemas.microsoft.com/office/powerpoint/2010/main" val="2387794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Abuse of Rx opiates is also a concern in Marion County</a:t>
            </a:r>
          </a:p>
          <a:p>
            <a:pPr>
              <a:spcAft>
                <a:spcPts val="600"/>
              </a:spcAft>
            </a:pPr>
            <a:r>
              <a:rPr lang="en-US" dirty="0" smtClean="0"/>
              <a:t>Of 18-34 year old 2012 MCPHD Community Health Assessment Survey respondents (N=746) </a:t>
            </a:r>
          </a:p>
          <a:p>
            <a:pPr lvl="1">
              <a:spcAft>
                <a:spcPts val="600"/>
              </a:spcAft>
            </a:pPr>
            <a:r>
              <a:rPr lang="en-US" b="1" dirty="0" smtClean="0"/>
              <a:t>12.1% of 18-24 year olds reported having abused an Rx drug</a:t>
            </a:r>
          </a:p>
          <a:p>
            <a:pPr lvl="1">
              <a:spcAft>
                <a:spcPts val="600"/>
              </a:spcAft>
            </a:pPr>
            <a:r>
              <a:rPr lang="en-US" b="1" dirty="0" smtClean="0"/>
              <a:t>5.9% of 25-34 year olds reported having </a:t>
            </a:r>
            <a:r>
              <a:rPr lang="en-US" b="1" dirty="0"/>
              <a:t>abused an Rx </a:t>
            </a:r>
            <a:r>
              <a:rPr lang="en-US" b="1" dirty="0" smtClean="0"/>
              <a:t>drug</a:t>
            </a:r>
          </a:p>
          <a:p>
            <a:pPr lvl="1">
              <a:spcAft>
                <a:spcPts val="600"/>
              </a:spcAft>
            </a:pPr>
            <a:r>
              <a:rPr lang="en-US" dirty="0" smtClean="0"/>
              <a:t>Addiction to Rx drug(s) was highest among 18-34 year old non-Hispanic White </a:t>
            </a:r>
            <a:r>
              <a:rPr lang="en-US" dirty="0"/>
              <a:t>and </a:t>
            </a:r>
            <a:r>
              <a:rPr lang="en-US" dirty="0" smtClean="0"/>
              <a:t>non-Hispanic Other at greater than 4.25%</a:t>
            </a:r>
          </a:p>
          <a:p>
            <a:pPr lvl="1">
              <a:spcAft>
                <a:spcPts val="600"/>
              </a:spcAft>
            </a:pPr>
            <a:r>
              <a:rPr lang="en-US" dirty="0" smtClean="0"/>
              <a:t>Addition to Rx drug(s) was reported in 2.1% of African Americans and 1.9% of Hispanic/Latinos</a:t>
            </a:r>
            <a:endParaRPr lang="en-US" dirty="0"/>
          </a:p>
        </p:txBody>
      </p:sp>
      <p:sp>
        <p:nvSpPr>
          <p:cNvPr id="7" name="TextBox 6"/>
          <p:cNvSpPr txBox="1"/>
          <p:nvPr/>
        </p:nvSpPr>
        <p:spPr>
          <a:xfrm>
            <a:off x="26169" y="6534835"/>
            <a:ext cx="9041631" cy="323165"/>
          </a:xfrm>
          <a:prstGeom prst="rect">
            <a:avLst/>
          </a:prstGeom>
          <a:noFill/>
        </p:spPr>
        <p:txBody>
          <a:bodyPr wrap="square" lIns="0" tIns="0" rIns="0" bIns="0" rtlCol="0">
            <a:spAutoFit/>
          </a:bodyPr>
          <a:lstStyle/>
          <a:p>
            <a:r>
              <a:rPr lang="en-US" sz="1050" dirty="0"/>
              <a:t>Marion County Public Health Department. (2014). The health of Marion County residents, ages 18-34: A sub-report of the community health assessment. Retrieved from </a:t>
            </a:r>
            <a:r>
              <a:rPr lang="en-US" sz="1050" dirty="0">
                <a:hlinkClick r:id="rId2"/>
              </a:rPr>
              <a:t>http://</a:t>
            </a:r>
            <a:r>
              <a:rPr lang="en-US" sz="1050" dirty="0" smtClean="0">
                <a:hlinkClick r:id="rId2"/>
              </a:rPr>
              <a:t>health.mchd.com/wp-content/uploads/2015/02/D_18-34_CHA_YoungAdult-2014_FINAL.docx</a:t>
            </a:r>
            <a:endParaRPr lang="en-US" sz="1050" dirty="0"/>
          </a:p>
        </p:txBody>
      </p:sp>
    </p:spTree>
    <p:extLst>
      <p:ext uri="{BB962C8B-B14F-4D97-AF65-F5344CB8AC3E}">
        <p14:creationId xmlns:p14="http://schemas.microsoft.com/office/powerpoint/2010/main" val="213484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3657600" cy="5029200"/>
          </a:xfrm>
        </p:spPr>
        <p:txBody>
          <a:bodyPr>
            <a:normAutofit/>
          </a:bodyPr>
          <a:lstStyle/>
          <a:p>
            <a:pPr>
              <a:spcAft>
                <a:spcPts val="600"/>
              </a:spcAft>
            </a:pPr>
            <a:r>
              <a:rPr lang="en-US" dirty="0"/>
              <a:t>Heroin </a:t>
            </a:r>
            <a:r>
              <a:rPr lang="en-US" dirty="0" smtClean="0"/>
              <a:t>use </a:t>
            </a:r>
            <a:r>
              <a:rPr lang="en-US" dirty="0"/>
              <a:t>doubled </a:t>
            </a:r>
            <a:r>
              <a:rPr lang="en-US" dirty="0" smtClean="0"/>
              <a:t>between 2002 and 2013 (from 1 </a:t>
            </a:r>
            <a:r>
              <a:rPr lang="en-US" dirty="0"/>
              <a:t>to </a:t>
            </a:r>
            <a:r>
              <a:rPr lang="en-US" dirty="0" smtClean="0"/>
              <a:t>2 users per 1,000 residents)</a:t>
            </a:r>
            <a:endParaRPr lang="en-US" dirty="0"/>
          </a:p>
          <a:p>
            <a:pPr>
              <a:spcAft>
                <a:spcPts val="600"/>
              </a:spcAft>
            </a:pPr>
            <a:r>
              <a:rPr lang="en-US" dirty="0" smtClean="0"/>
              <a:t>Subsequently, the rate of fatal heroin overdose (OD) during the same time period increased by 286% (from 0.7 </a:t>
            </a:r>
            <a:r>
              <a:rPr lang="en-US" dirty="0"/>
              <a:t>to </a:t>
            </a:r>
            <a:r>
              <a:rPr lang="en-US" dirty="0" smtClean="0"/>
              <a:t>2.7 deaths per 100,000 residents)</a:t>
            </a:r>
            <a:endParaRPr lang="en-US" dirty="0"/>
          </a:p>
        </p:txBody>
      </p:sp>
      <p:sp>
        <p:nvSpPr>
          <p:cNvPr id="8" name="TextBox 7"/>
          <p:cNvSpPr txBox="1"/>
          <p:nvPr/>
        </p:nvSpPr>
        <p:spPr>
          <a:xfrm>
            <a:off x="26169" y="6534835"/>
            <a:ext cx="9041631" cy="323165"/>
          </a:xfrm>
          <a:prstGeom prst="rect">
            <a:avLst/>
          </a:prstGeom>
          <a:noFill/>
        </p:spPr>
        <p:txBody>
          <a:bodyPr wrap="square" lIns="0" tIns="0" rIns="0" bIns="0" rtlCol="0">
            <a:spAutoFit/>
          </a:bodyPr>
          <a:lstStyle/>
          <a:p>
            <a:r>
              <a:rPr lang="en-US" sz="1050" dirty="0" smtClean="0"/>
              <a:t>Illustration and data source: Centers for Disease </a:t>
            </a:r>
            <a:r>
              <a:rPr lang="en-US" sz="1050" dirty="0"/>
              <a:t>Control and Prevention. (2015). Today’s heroin epidemic: More people at risk, multiple drugs abused. Retrieved from </a:t>
            </a:r>
            <a:r>
              <a:rPr lang="en-US" sz="1050" dirty="0">
                <a:hlinkClick r:id="rId2"/>
              </a:rPr>
              <a:t>http://</a:t>
            </a:r>
            <a:r>
              <a:rPr lang="en-US" sz="1050" dirty="0" smtClean="0">
                <a:hlinkClick r:id="rId2"/>
              </a:rPr>
              <a:t>www.cdc.gov/vitalsigns/heroin/index.html</a:t>
            </a:r>
            <a:endParaRPr lang="en-US" sz="105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2395"/>
          <a:stretch/>
        </p:blipFill>
        <p:spPr bwMode="auto">
          <a:xfrm>
            <a:off x="4130040" y="1828800"/>
            <a:ext cx="4937760" cy="402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464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The number of fatal </a:t>
            </a:r>
            <a:r>
              <a:rPr lang="en-US" dirty="0"/>
              <a:t>drug </a:t>
            </a:r>
            <a:r>
              <a:rPr lang="en-US" dirty="0" smtClean="0"/>
              <a:t>ODs among Marion County residents has steadily increased for </a:t>
            </a:r>
            <a:r>
              <a:rPr lang="en-US" dirty="0"/>
              <a:t>more than a </a:t>
            </a:r>
            <a:r>
              <a:rPr lang="en-US" dirty="0" smtClean="0"/>
              <a:t>decade</a:t>
            </a:r>
            <a:endParaRPr lang="en-US" dirty="0"/>
          </a:p>
          <a:p>
            <a:pPr marL="0" indent="0">
              <a:spcAft>
                <a:spcPts val="600"/>
              </a:spcAft>
              <a:buNone/>
            </a:pPr>
            <a:endParaRPr lang="en-US" dirty="0" smtClean="0"/>
          </a:p>
        </p:txBody>
      </p:sp>
      <p:grpSp>
        <p:nvGrpSpPr>
          <p:cNvPr id="5" name="Group 4"/>
          <p:cNvGrpSpPr>
            <a:grpSpLocks noChangeAspect="1"/>
          </p:cNvGrpSpPr>
          <p:nvPr/>
        </p:nvGrpSpPr>
        <p:grpSpPr>
          <a:xfrm>
            <a:off x="1612277" y="2315730"/>
            <a:ext cx="5919447" cy="3551670"/>
            <a:chOff x="1879984" y="3200400"/>
            <a:chExt cx="5334000" cy="3200400"/>
          </a:xfrm>
        </p:grpSpPr>
        <p:graphicFrame>
          <p:nvGraphicFramePr>
            <p:cNvPr id="7" name="Chart 6"/>
            <p:cNvGraphicFramePr>
              <a:graphicFrameLocks noChangeAspect="1"/>
            </p:cNvGraphicFramePr>
            <p:nvPr>
              <p:extLst>
                <p:ext uri="{D42A27DB-BD31-4B8C-83A1-F6EECF244321}">
                  <p14:modId xmlns:p14="http://schemas.microsoft.com/office/powerpoint/2010/main" val="4174900553"/>
                </p:ext>
              </p:extLst>
            </p:nvPr>
          </p:nvGraphicFramePr>
          <p:xfrm>
            <a:off x="1879984" y="3200400"/>
            <a:ext cx="5334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143393" y="3438695"/>
              <a:ext cx="3532163" cy="404912"/>
            </a:xfrm>
            <a:prstGeom prst="rect">
              <a:avLst/>
            </a:prstGeom>
            <a:solidFill>
              <a:srgbClr val="FFFF66"/>
            </a:solidFill>
            <a:ln>
              <a:solidFill>
                <a:schemeClr val="tx1"/>
              </a:solidFill>
            </a:ln>
          </p:spPr>
          <p:txBody>
            <a:bodyPr wrap="square" lIns="9144" tIns="9144" rIns="9144" bIns="9144" rtlCol="0">
              <a:spAutoFit/>
            </a:bodyPr>
            <a:lstStyle/>
            <a:p>
              <a:pPr algn="ctr"/>
              <a:r>
                <a:rPr lang="en-US" sz="1400" b="1" i="1" dirty="0" smtClean="0"/>
                <a:t>223 deaths in 2014 accounted for 3.1% of all deaths among Marion County residents</a:t>
              </a:r>
              <a:endParaRPr lang="en-US" sz="1400" b="1" i="1" dirty="0"/>
            </a:p>
          </p:txBody>
        </p:sp>
      </p:grpSp>
      <p:sp>
        <p:nvSpPr>
          <p:cNvPr id="14" name="TextBox 13"/>
          <p:cNvSpPr txBox="1"/>
          <p:nvPr/>
        </p:nvSpPr>
        <p:spPr>
          <a:xfrm>
            <a:off x="26169" y="61630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sp>
        <p:nvSpPr>
          <p:cNvPr id="15" name="TextBox 14"/>
          <p:cNvSpPr txBox="1"/>
          <p:nvPr/>
        </p:nvSpPr>
        <p:spPr>
          <a:xfrm>
            <a:off x="26169" y="6373252"/>
            <a:ext cx="9041631" cy="484748"/>
          </a:xfrm>
          <a:prstGeom prst="rect">
            <a:avLst/>
          </a:prstGeom>
          <a:noFill/>
        </p:spPr>
        <p:txBody>
          <a:bodyPr wrap="square" lIns="0" tIns="0" rIns="0" bIns="0" rtlCol="0">
            <a:spAutoFit/>
          </a:bodyPr>
          <a:lstStyle/>
          <a:p>
            <a:r>
              <a:rPr lang="en-US" sz="1050" dirty="0"/>
              <a:t>Centers for Disease Control and Prevention. (2013). Prescription drug overdose data &amp; statistics: Guide to ICD-9-CM and ICD-10 codes related to poisoning and pain. Retrieved from </a:t>
            </a:r>
            <a:r>
              <a:rPr lang="en-US" sz="1050" dirty="0">
                <a:hlinkClick r:id="rId3"/>
              </a:rPr>
              <a:t>http://</a:t>
            </a:r>
            <a:r>
              <a:rPr lang="en-US" sz="1050" dirty="0" smtClean="0">
                <a:hlinkClick r:id="rId3"/>
              </a:rPr>
              <a:t>www.cdc.gov/drugoverdose/pdf/pdo_guide_to_icd-9-cm_and_icd-10_codes-a.pdf</a:t>
            </a:r>
            <a:endParaRPr lang="en-US" sz="1050" dirty="0" smtClean="0"/>
          </a:p>
          <a:p>
            <a:r>
              <a:rPr lang="en-US" sz="1050" dirty="0"/>
              <a:t>Drug overdose fatalities defined as ICD-10 underlying cause of death: X40-X44, X60-X64, X85, or Y10-Y14; and at least one contributing factor: </a:t>
            </a:r>
            <a:r>
              <a:rPr lang="en-US" sz="1050" dirty="0" smtClean="0"/>
              <a:t>T36-T50</a:t>
            </a:r>
            <a:endParaRPr lang="en-US" sz="1050" dirty="0"/>
          </a:p>
        </p:txBody>
      </p:sp>
    </p:spTree>
    <p:extLst>
      <p:ext uri="{BB962C8B-B14F-4D97-AF65-F5344CB8AC3E}">
        <p14:creationId xmlns:p14="http://schemas.microsoft.com/office/powerpoint/2010/main" val="286950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Crude OD mortality rate among Marion County residents increased more than seven-fold between 2000 and 2014, from 3.3 to 23.9 per 100,000 (</a:t>
            </a:r>
            <a:r>
              <a:rPr lang="en-US" sz="2000" dirty="0"/>
              <a:t>RR=7.3; 95% CI: 5.0-10.9</a:t>
            </a:r>
            <a:r>
              <a:rPr lang="en-US" dirty="0"/>
              <a:t>)</a:t>
            </a:r>
          </a:p>
          <a:p>
            <a:pPr marL="0" indent="0">
              <a:spcAft>
                <a:spcPts val="600"/>
              </a:spcAft>
              <a:buNone/>
            </a:pPr>
            <a:endParaRPr lang="en-US" dirty="0" smtClean="0"/>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9" name="Chart 8"/>
          <p:cNvGraphicFramePr>
            <a:graphicFrameLocks noChangeAspect="1"/>
          </p:cNvGraphicFramePr>
          <p:nvPr>
            <p:extLst>
              <p:ext uri="{D42A27DB-BD31-4B8C-83A1-F6EECF244321}">
                <p14:modId xmlns:p14="http://schemas.microsoft.com/office/powerpoint/2010/main" val="840577494"/>
              </p:ext>
            </p:extLst>
          </p:nvPr>
        </p:nvGraphicFramePr>
        <p:xfrm>
          <a:off x="1504836" y="2743200"/>
          <a:ext cx="6134328"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531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Age-adjusted OD mortality rate increased 73% between 2010 and 2014</a:t>
            </a:r>
            <a:endParaRPr lang="en-US" dirty="0"/>
          </a:p>
          <a:p>
            <a:pPr marL="0" indent="0">
              <a:spcAft>
                <a:spcPts val="600"/>
              </a:spcAft>
              <a:buNone/>
            </a:pPr>
            <a:endParaRPr lang="en-US" dirty="0" smtClean="0"/>
          </a:p>
        </p:txBody>
      </p:sp>
      <p:sp>
        <p:nvSpPr>
          <p:cNvPr id="6" name="TextBox 5"/>
          <p:cNvSpPr txBox="1"/>
          <p:nvPr/>
        </p:nvSpPr>
        <p:spPr>
          <a:xfrm>
            <a:off x="26169" y="65440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sp>
        <p:nvSpPr>
          <p:cNvPr id="7" name="TextBox 6"/>
          <p:cNvSpPr txBox="1"/>
          <p:nvPr/>
        </p:nvSpPr>
        <p:spPr>
          <a:xfrm>
            <a:off x="26169" y="6696417"/>
            <a:ext cx="9041631" cy="161583"/>
          </a:xfrm>
          <a:prstGeom prst="rect">
            <a:avLst/>
          </a:prstGeom>
          <a:noFill/>
        </p:spPr>
        <p:txBody>
          <a:bodyPr wrap="square" lIns="0" tIns="0" rIns="0" bIns="0" rtlCol="0">
            <a:spAutoFit/>
          </a:bodyPr>
          <a:lstStyle/>
          <a:p>
            <a:r>
              <a:rPr lang="en-US" sz="1050" dirty="0"/>
              <a:t>Age-adjusted rates computed using the direct method and the 2000 U.S. standard million population.</a:t>
            </a:r>
          </a:p>
        </p:txBody>
      </p:sp>
      <p:graphicFrame>
        <p:nvGraphicFramePr>
          <p:cNvPr id="8" name="Chart 7"/>
          <p:cNvGraphicFramePr>
            <a:graphicFrameLocks noChangeAspect="1"/>
          </p:cNvGraphicFramePr>
          <p:nvPr>
            <p:extLst>
              <p:ext uri="{D42A27DB-BD31-4B8C-83A1-F6EECF244321}">
                <p14:modId xmlns:p14="http://schemas.microsoft.com/office/powerpoint/2010/main" val="1449479098"/>
              </p:ext>
            </p:extLst>
          </p:nvPr>
        </p:nvGraphicFramePr>
        <p:xfrm>
          <a:off x="1888234" y="2743200"/>
          <a:ext cx="5367532"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27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a:t>In 2014, the OD mortality </a:t>
            </a:r>
            <a:r>
              <a:rPr lang="en-US" dirty="0" smtClean="0"/>
              <a:t>rate among males was </a:t>
            </a:r>
            <a:r>
              <a:rPr lang="en-US" dirty="0"/>
              <a:t>about twice that of </a:t>
            </a:r>
            <a:r>
              <a:rPr lang="en-US" dirty="0" smtClean="0"/>
              <a:t>females (</a:t>
            </a:r>
            <a:r>
              <a:rPr lang="en-US" sz="2000" dirty="0" smtClean="0"/>
              <a:t>RR=1.96</a:t>
            </a:r>
            <a:r>
              <a:rPr lang="en-US" sz="2000" dirty="0"/>
              <a:t>; 95% CI: 1.49-2.58</a:t>
            </a:r>
            <a:r>
              <a:rPr lang="en-US" dirty="0"/>
              <a:t>)</a:t>
            </a:r>
            <a:endParaRPr lang="en-US" dirty="0" smtClean="0"/>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9" name="Chart 8"/>
          <p:cNvGraphicFramePr>
            <a:graphicFrameLocks noChangeAspect="1"/>
          </p:cNvGraphicFramePr>
          <p:nvPr>
            <p:extLst>
              <p:ext uri="{D42A27DB-BD31-4B8C-83A1-F6EECF244321}">
                <p14:modId xmlns:p14="http://schemas.microsoft.com/office/powerpoint/2010/main" val="2848555820"/>
              </p:ext>
            </p:extLst>
          </p:nvPr>
        </p:nvGraphicFramePr>
        <p:xfrm>
          <a:off x="1874520" y="2819400"/>
          <a:ext cx="5394960" cy="3215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9569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Non-Hispanic Whites experience the highest OD mortality rate and is the only racial group in which a significant increase occurred since 2010 (</a:t>
            </a:r>
            <a:r>
              <a:rPr lang="en-US" sz="2000" dirty="0" smtClean="0"/>
              <a:t>r=0.9673; P=0.007</a:t>
            </a:r>
            <a:r>
              <a:rPr lang="en-US" dirty="0" smtClean="0"/>
              <a:t>)</a:t>
            </a:r>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18" name="Chart 17"/>
          <p:cNvGraphicFramePr>
            <a:graphicFrameLocks noChangeAspect="1"/>
          </p:cNvGraphicFramePr>
          <p:nvPr>
            <p:extLst>
              <p:ext uri="{D42A27DB-BD31-4B8C-83A1-F6EECF244321}">
                <p14:modId xmlns:p14="http://schemas.microsoft.com/office/powerpoint/2010/main" val="3250071015"/>
              </p:ext>
            </p:extLst>
          </p:nvPr>
        </p:nvGraphicFramePr>
        <p:xfrm>
          <a:off x="1783080" y="2667000"/>
          <a:ext cx="5577840" cy="3840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705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By age, residents 35-64 have historically experienced the highest OD mortality rates in the county; however, the rate among 25-34 year olds surpassed that of 55-64 in 2014</a:t>
            </a:r>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17" name="Chart 16"/>
          <p:cNvGraphicFramePr>
            <a:graphicFrameLocks/>
          </p:cNvGraphicFramePr>
          <p:nvPr>
            <p:extLst>
              <p:ext uri="{D42A27DB-BD31-4B8C-83A1-F6EECF244321}">
                <p14:modId xmlns:p14="http://schemas.microsoft.com/office/powerpoint/2010/main" val="2964137034"/>
              </p:ext>
            </p:extLst>
          </p:nvPr>
        </p:nvGraphicFramePr>
        <p:xfrm>
          <a:off x="1371600" y="2743200"/>
          <a:ext cx="6400800" cy="384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033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a:t>During 2010-2014, significant increases in </a:t>
            </a:r>
            <a:r>
              <a:rPr lang="en-US" dirty="0" smtClean="0"/>
              <a:t>OD </a:t>
            </a:r>
            <a:r>
              <a:rPr lang="en-US" dirty="0"/>
              <a:t>mortality rate were seen in residents aged 25-34 (</a:t>
            </a:r>
            <a:r>
              <a:rPr lang="en-US" sz="2000" dirty="0"/>
              <a:t>r=0.8837; P=0.047</a:t>
            </a:r>
            <a:r>
              <a:rPr lang="en-US" dirty="0"/>
              <a:t>), 35-44 (</a:t>
            </a:r>
            <a:r>
              <a:rPr lang="en-US" sz="2000" dirty="0"/>
              <a:t>r=0.9924; P=0.001</a:t>
            </a:r>
            <a:r>
              <a:rPr lang="en-US" dirty="0"/>
              <a:t>), and 55-64 (</a:t>
            </a:r>
            <a:r>
              <a:rPr lang="en-US" sz="2000" dirty="0"/>
              <a:t>r=0.925; P=0.024</a:t>
            </a:r>
            <a:r>
              <a:rPr lang="en-US" dirty="0"/>
              <a:t>)</a:t>
            </a:r>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17" name="Chart 16"/>
          <p:cNvGraphicFramePr>
            <a:graphicFrameLocks/>
          </p:cNvGraphicFramePr>
          <p:nvPr>
            <p:extLst>
              <p:ext uri="{D42A27DB-BD31-4B8C-83A1-F6EECF244321}">
                <p14:modId xmlns:p14="http://schemas.microsoft.com/office/powerpoint/2010/main" val="426088247"/>
              </p:ext>
            </p:extLst>
          </p:nvPr>
        </p:nvGraphicFramePr>
        <p:xfrm>
          <a:off x="1371600" y="2743200"/>
          <a:ext cx="6400800" cy="384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841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As seen throughout the state, most providers report drug ODs as ‘Other/Unspecified’ Rx or narcotic</a:t>
            </a:r>
            <a:endParaRPr lang="en-US" dirty="0"/>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aphicFrame>
        <p:nvGraphicFramePr>
          <p:cNvPr id="8" name="Chart 7"/>
          <p:cNvGraphicFramePr>
            <a:graphicFrameLocks/>
          </p:cNvGraphicFramePr>
          <p:nvPr>
            <p:extLst>
              <p:ext uri="{D42A27DB-BD31-4B8C-83A1-F6EECF244321}">
                <p14:modId xmlns:p14="http://schemas.microsoft.com/office/powerpoint/2010/main" val="1098335633"/>
              </p:ext>
            </p:extLst>
          </p:nvPr>
        </p:nvGraphicFramePr>
        <p:xfrm>
          <a:off x="822960" y="2438400"/>
          <a:ext cx="7498080" cy="4113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191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Marion County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Of ODs with a reported drug type, both heroin and Rx opioids have increased significantly – Rx opioids in 2007 followed by heroin in 2008</a:t>
            </a:r>
            <a:endParaRPr lang="en-US" dirty="0"/>
          </a:p>
        </p:txBody>
      </p:sp>
      <p:sp>
        <p:nvSpPr>
          <p:cNvPr id="6" name="TextBox 5"/>
          <p:cNvSpPr txBox="1"/>
          <p:nvPr/>
        </p:nvSpPr>
        <p:spPr>
          <a:xfrm>
            <a:off x="26169" y="6696417"/>
            <a:ext cx="9041631" cy="161583"/>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a:t>
            </a:r>
          </a:p>
        </p:txBody>
      </p:sp>
      <p:grpSp>
        <p:nvGrpSpPr>
          <p:cNvPr id="5" name="Group 4"/>
          <p:cNvGrpSpPr/>
          <p:nvPr/>
        </p:nvGrpSpPr>
        <p:grpSpPr>
          <a:xfrm>
            <a:off x="822960" y="2515594"/>
            <a:ext cx="7498080" cy="4113806"/>
            <a:chOff x="822960" y="2438400"/>
            <a:chExt cx="7498080" cy="4113806"/>
          </a:xfrm>
        </p:grpSpPr>
        <p:graphicFrame>
          <p:nvGraphicFramePr>
            <p:cNvPr id="8" name="Chart 7"/>
            <p:cNvGraphicFramePr>
              <a:graphicFrameLocks/>
            </p:cNvGraphicFramePr>
            <p:nvPr>
              <p:extLst>
                <p:ext uri="{D42A27DB-BD31-4B8C-83A1-F6EECF244321}">
                  <p14:modId xmlns:p14="http://schemas.microsoft.com/office/powerpoint/2010/main" val="908885431"/>
                </p:ext>
              </p:extLst>
            </p:nvPr>
          </p:nvGraphicFramePr>
          <p:xfrm>
            <a:off x="822960" y="2438400"/>
            <a:ext cx="7498080" cy="4113806"/>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a:spLocks noChangeAspect="1"/>
            </p:cNvSpPr>
            <p:nvPr/>
          </p:nvSpPr>
          <p:spPr>
            <a:xfrm>
              <a:off x="5608320" y="4038600"/>
              <a:ext cx="182880" cy="182880"/>
            </a:xfrm>
            <a:prstGeom prst="star5">
              <a:avLst/>
            </a:prstGeom>
            <a:solidFill>
              <a:srgbClr val="FFFF00"/>
            </a:solidFill>
            <a:ln w="635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055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rmAutofit/>
          </a:bodyPr>
          <a:lstStyle/>
          <a:p>
            <a:r>
              <a:rPr lang="en-US" dirty="0" smtClean="0"/>
              <a:t>Marion County</a:t>
            </a:r>
            <a:endParaRPr lang="en-US" dirty="0"/>
          </a:p>
        </p:txBody>
      </p:sp>
      <p:sp>
        <p:nvSpPr>
          <p:cNvPr id="3" name="Content Placeholder 2"/>
          <p:cNvSpPr>
            <a:spLocks noGrp="1"/>
          </p:cNvSpPr>
          <p:nvPr>
            <p:ph idx="1"/>
          </p:nvPr>
        </p:nvSpPr>
        <p:spPr>
          <a:xfrm>
            <a:off x="457200" y="1447800"/>
            <a:ext cx="3886200" cy="5029200"/>
          </a:xfrm>
        </p:spPr>
        <p:txBody>
          <a:bodyPr>
            <a:normAutofit/>
          </a:bodyPr>
          <a:lstStyle/>
          <a:p>
            <a:pPr>
              <a:spcAft>
                <a:spcPts val="600"/>
              </a:spcAft>
            </a:pPr>
            <a:r>
              <a:rPr lang="en-US" dirty="0" smtClean="0"/>
              <a:t>If national findings for Rx opioids are applied locally for 2014, then 22,428 other Marion County residents are at risk of fatal Rx opioid OD, assuming that deaths from Rx opioids are not underreported – It is more likely that they are given the huge proportion of OD deaths reported as ‘Other/Unspecified’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16" b="735"/>
          <a:stretch/>
        </p:blipFill>
        <p:spPr bwMode="auto">
          <a:xfrm>
            <a:off x="4953000" y="381000"/>
            <a:ext cx="4114800" cy="615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1851291"/>
            <a:ext cx="20574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28 fatal Rx opioid overdose</a:t>
            </a:r>
            <a:endParaRPr lang="en-US" sz="1600" b="1" dirty="0"/>
          </a:p>
        </p:txBody>
      </p:sp>
      <p:sp>
        <p:nvSpPr>
          <p:cNvPr id="6" name="TextBox 5"/>
          <p:cNvSpPr txBox="1"/>
          <p:nvPr/>
        </p:nvSpPr>
        <p:spPr>
          <a:xfrm>
            <a:off x="5943600" y="2841891"/>
            <a:ext cx="15240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336 </a:t>
            </a:r>
            <a:r>
              <a:rPr lang="en-US" sz="1600" b="1" dirty="0"/>
              <a:t>Rx opioid </a:t>
            </a:r>
            <a:r>
              <a:rPr lang="en-US" sz="1600" b="1" dirty="0" smtClean="0"/>
              <a:t> </a:t>
            </a:r>
            <a:r>
              <a:rPr lang="en-US" sz="1600" b="1" dirty="0" err="1" smtClean="0"/>
              <a:t>Tx</a:t>
            </a:r>
            <a:r>
              <a:rPr lang="en-US" sz="1600" b="1" dirty="0" smtClean="0"/>
              <a:t> admissions</a:t>
            </a:r>
            <a:endParaRPr lang="en-US" sz="1600" b="1" dirty="0"/>
          </a:p>
        </p:txBody>
      </p:sp>
      <p:sp>
        <p:nvSpPr>
          <p:cNvPr id="7" name="TextBox 6"/>
          <p:cNvSpPr txBox="1"/>
          <p:nvPr/>
        </p:nvSpPr>
        <p:spPr>
          <a:xfrm>
            <a:off x="5486400" y="3451491"/>
            <a:ext cx="2590800" cy="510909"/>
          </a:xfrm>
          <a:prstGeom prst="rect">
            <a:avLst/>
          </a:prstGeom>
          <a:solidFill>
            <a:schemeClr val="bg1">
              <a:alpha val="60000"/>
            </a:schemeClr>
          </a:solidFill>
          <a:ln>
            <a:solidFill>
              <a:schemeClr val="tx1"/>
            </a:solidFill>
          </a:ln>
        </p:spPr>
        <p:txBody>
          <a:bodyPr wrap="square" lIns="9144" tIns="9144" rIns="9144" bIns="9144" rtlCol="0">
            <a:spAutoFit/>
          </a:bodyPr>
          <a:lstStyle/>
          <a:p>
            <a:pPr algn="ctr"/>
            <a:r>
              <a:rPr lang="en-US" sz="1600" b="1" dirty="0" smtClean="0"/>
              <a:t>700 </a:t>
            </a:r>
            <a:r>
              <a:rPr lang="en-US" sz="1600" b="1" dirty="0"/>
              <a:t>Rx opioid </a:t>
            </a:r>
            <a:r>
              <a:rPr lang="en-US" sz="1600" b="1" dirty="0" smtClean="0"/>
              <a:t>emergency department visits</a:t>
            </a:r>
            <a:endParaRPr lang="en-US" sz="1600" b="1" dirty="0"/>
          </a:p>
        </p:txBody>
      </p:sp>
      <p:sp>
        <p:nvSpPr>
          <p:cNvPr id="8" name="TextBox 7"/>
          <p:cNvSpPr txBox="1"/>
          <p:nvPr/>
        </p:nvSpPr>
        <p:spPr>
          <a:xfrm>
            <a:off x="5257800" y="4091226"/>
            <a:ext cx="2895600" cy="861774"/>
          </a:xfrm>
          <a:prstGeom prst="rect">
            <a:avLst/>
          </a:prstGeom>
          <a:solidFill>
            <a:schemeClr val="bg1">
              <a:alpha val="60000"/>
            </a:schemeClr>
          </a:solidFill>
          <a:ln>
            <a:solidFill>
              <a:schemeClr val="tx1"/>
            </a:solidFill>
          </a:ln>
        </p:spPr>
        <p:txBody>
          <a:bodyPr wrap="square" lIns="182880" tIns="182880" rIns="182880" bIns="182880" rtlCol="0">
            <a:spAutoFit/>
          </a:bodyPr>
          <a:lstStyle/>
          <a:p>
            <a:pPr algn="ctr"/>
            <a:r>
              <a:rPr lang="en-US" sz="1600" b="1" dirty="0" smtClean="0"/>
              <a:t>2,940 abusing or dependent on </a:t>
            </a:r>
            <a:r>
              <a:rPr lang="en-US" sz="1600" b="1" dirty="0"/>
              <a:t>Rx </a:t>
            </a:r>
            <a:r>
              <a:rPr lang="en-US" sz="1600" b="1" dirty="0" smtClean="0"/>
              <a:t>opioids</a:t>
            </a:r>
            <a:endParaRPr lang="en-US" sz="1600" b="1" dirty="0"/>
          </a:p>
        </p:txBody>
      </p:sp>
      <p:sp>
        <p:nvSpPr>
          <p:cNvPr id="9" name="TextBox 8"/>
          <p:cNvSpPr txBox="1"/>
          <p:nvPr/>
        </p:nvSpPr>
        <p:spPr>
          <a:xfrm>
            <a:off x="5943600" y="5061228"/>
            <a:ext cx="2819400" cy="1415772"/>
          </a:xfrm>
          <a:prstGeom prst="rect">
            <a:avLst/>
          </a:prstGeom>
          <a:solidFill>
            <a:schemeClr val="bg1">
              <a:alpha val="60000"/>
            </a:schemeClr>
          </a:solidFill>
          <a:ln>
            <a:solidFill>
              <a:schemeClr val="tx1"/>
            </a:solidFill>
          </a:ln>
        </p:spPr>
        <p:txBody>
          <a:bodyPr wrap="square" lIns="457200" tIns="457200" rIns="457200" bIns="457200" rtlCol="0">
            <a:spAutoFit/>
          </a:bodyPr>
          <a:lstStyle/>
          <a:p>
            <a:pPr algn="ctr"/>
            <a:r>
              <a:rPr lang="en-US" sz="1600" b="1" dirty="0" smtClean="0"/>
              <a:t>18,452 non-medical Rx opioid users</a:t>
            </a:r>
            <a:endParaRPr lang="en-US" sz="1600" b="1" dirty="0"/>
          </a:p>
        </p:txBody>
      </p:sp>
      <p:sp>
        <p:nvSpPr>
          <p:cNvPr id="12" name="TextBox 11"/>
          <p:cNvSpPr txBox="1"/>
          <p:nvPr/>
        </p:nvSpPr>
        <p:spPr>
          <a:xfrm>
            <a:off x="26169" y="6534835"/>
            <a:ext cx="9041631" cy="323165"/>
          </a:xfrm>
          <a:prstGeom prst="rect">
            <a:avLst/>
          </a:prstGeom>
          <a:noFill/>
        </p:spPr>
        <p:txBody>
          <a:bodyPr wrap="square" lIns="0" tIns="0" rIns="0" bIns="0" rtlCol="0">
            <a:spAutoFit/>
          </a:bodyPr>
          <a:lstStyle/>
          <a:p>
            <a:r>
              <a:rPr lang="en-US" sz="1050" dirty="0"/>
              <a:t>National Center for Injury Prevention and Control. (2014). The prescription drug overdose epidemic. Centers for Disease Control and Prevention,  </a:t>
            </a:r>
            <a:r>
              <a:rPr lang="en-US" sz="1050" dirty="0">
                <a:hlinkClick r:id="rId3"/>
              </a:rPr>
              <a:t>http://</a:t>
            </a:r>
            <a:r>
              <a:rPr lang="en-US" sz="1050" dirty="0" smtClean="0">
                <a:hlinkClick r:id="rId3"/>
              </a:rPr>
              <a:t>www.nga.org/files/live/sites/NGA/files/pdf/2014/1409ReducingPrescriptionDrugAbuseDrugOverdoseEpidemic_Noonan.pdf</a:t>
            </a:r>
            <a:endParaRPr lang="en-US" sz="1050" dirty="0"/>
          </a:p>
        </p:txBody>
      </p:sp>
    </p:spTree>
    <p:extLst>
      <p:ext uri="{BB962C8B-B14F-4D97-AF65-F5344CB8AC3E}">
        <p14:creationId xmlns:p14="http://schemas.microsoft.com/office/powerpoint/2010/main" val="359729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3581400" cy="5029200"/>
          </a:xfrm>
        </p:spPr>
        <p:txBody>
          <a:bodyPr>
            <a:normAutofit/>
          </a:bodyPr>
          <a:lstStyle/>
          <a:p>
            <a:pPr>
              <a:spcAft>
                <a:spcPts val="600"/>
              </a:spcAft>
            </a:pPr>
            <a:r>
              <a:rPr lang="en-US" dirty="0" smtClean="0"/>
              <a:t>The largest increases in heroin use were seen among:</a:t>
            </a:r>
          </a:p>
          <a:p>
            <a:pPr lvl="1">
              <a:spcAft>
                <a:spcPts val="600"/>
              </a:spcAft>
            </a:pPr>
            <a:r>
              <a:rPr lang="en-US" dirty="0" smtClean="0"/>
              <a:t>Females</a:t>
            </a:r>
          </a:p>
          <a:p>
            <a:pPr lvl="1">
              <a:spcAft>
                <a:spcPts val="600"/>
              </a:spcAft>
            </a:pPr>
            <a:r>
              <a:rPr lang="en-US" dirty="0" smtClean="0"/>
              <a:t>18-25 year olds</a:t>
            </a:r>
          </a:p>
          <a:p>
            <a:pPr lvl="1">
              <a:spcAft>
                <a:spcPts val="600"/>
              </a:spcAft>
            </a:pPr>
            <a:r>
              <a:rPr lang="en-US" dirty="0" smtClean="0"/>
              <a:t>Non-Hispanic Whites</a:t>
            </a:r>
            <a:endParaRPr lang="en-US" dirty="0"/>
          </a:p>
        </p:txBody>
      </p:sp>
      <p:sp>
        <p:nvSpPr>
          <p:cNvPr id="8" name="TextBox 7"/>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Centers </a:t>
            </a:r>
            <a:r>
              <a:rPr lang="en-US" sz="1050" dirty="0" smtClean="0"/>
              <a:t>for Disease </a:t>
            </a:r>
            <a:r>
              <a:rPr lang="en-US" sz="1050" dirty="0"/>
              <a:t>Control and Prevention. (2015). Today’s heroin epidemic: More people at risk, multiple drugs abused. Retrieved from </a:t>
            </a:r>
            <a:r>
              <a:rPr lang="en-US" sz="1050" dirty="0">
                <a:hlinkClick r:id="rId2"/>
              </a:rPr>
              <a:t>http://</a:t>
            </a:r>
            <a:r>
              <a:rPr lang="en-US" sz="1050" dirty="0" smtClean="0">
                <a:hlinkClick r:id="rId2"/>
              </a:rPr>
              <a:t>www.cdc.gov/vitalsigns/heroin/index.html</a:t>
            </a:r>
            <a:endParaRPr lang="en-US" sz="105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4021"/>
          <a:stretch/>
        </p:blipFill>
        <p:spPr bwMode="auto">
          <a:xfrm>
            <a:off x="4038600" y="1600200"/>
            <a:ext cx="4937760" cy="457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8001000" y="2209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0" y="3657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01000" y="2895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583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tnelson\AppData\Local\Microsoft\Windows\Temporary Internet Files\Content.Word\FatalDrugOverdosesByZipcodeArchD.JPG"/>
          <p:cNvPicPr>
            <a:picLocks noChangeAspect="1"/>
          </p:cNvPicPr>
          <p:nvPr/>
        </p:nvPicPr>
        <p:blipFill rotWithShape="1">
          <a:blip r:embed="rId2" cstate="print">
            <a:extLst>
              <a:ext uri="{28A0092B-C50C-407E-A947-70E740481C1C}">
                <a14:useLocalDpi xmlns:a14="http://schemas.microsoft.com/office/drawing/2010/main" val="0"/>
              </a:ext>
            </a:extLst>
          </a:blip>
          <a:srcRect l="1418" t="10437" r="1575" b="20985"/>
          <a:stretch/>
        </p:blipFill>
        <p:spPr bwMode="auto">
          <a:xfrm>
            <a:off x="2849880" y="381000"/>
            <a:ext cx="6263640" cy="6107385"/>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6200" y="533400"/>
            <a:ext cx="2743200" cy="2514600"/>
          </a:xfrm>
        </p:spPr>
        <p:txBody>
          <a:bodyPr>
            <a:normAutofit/>
          </a:bodyPr>
          <a:lstStyle/>
          <a:p>
            <a:pPr>
              <a:spcAft>
                <a:spcPts val="600"/>
              </a:spcAft>
            </a:pPr>
            <a:r>
              <a:rPr lang="en-US" sz="2800" dirty="0" smtClean="0"/>
              <a:t>Fatal drug ODs in Marion County, by zip code, during 2014</a:t>
            </a:r>
            <a:endParaRPr lang="en-US" sz="2800" dirty="0"/>
          </a:p>
        </p:txBody>
      </p:sp>
      <p:sp>
        <p:nvSpPr>
          <p:cNvPr id="6" name="TextBox 5"/>
          <p:cNvSpPr txBox="1"/>
          <p:nvPr/>
        </p:nvSpPr>
        <p:spPr>
          <a:xfrm>
            <a:off x="26169" y="6534835"/>
            <a:ext cx="9041631" cy="323165"/>
          </a:xfrm>
          <a:prstGeom prst="rect">
            <a:avLst/>
          </a:prstGeom>
          <a:noFill/>
        </p:spPr>
        <p:txBody>
          <a:bodyPr wrap="square" lIns="0" tIns="0" rIns="0" bIns="0" rtlCol="0">
            <a:spAutoFit/>
          </a:bodyPr>
          <a:lstStyle/>
          <a:p>
            <a:r>
              <a:rPr lang="en-US" sz="1050" dirty="0"/>
              <a:t>Marion County Public Health Department. (2015). Integrated public health information system (IPHIS) and </a:t>
            </a:r>
            <a:r>
              <a:rPr lang="en-US" sz="1050" dirty="0" err="1"/>
              <a:t>FINAL.DCa</a:t>
            </a:r>
            <a:r>
              <a:rPr lang="en-US" sz="1050" dirty="0"/>
              <a:t>. Created 16SEP2015, </a:t>
            </a:r>
            <a:r>
              <a:rPr lang="en-US" sz="1050" dirty="0" smtClean="0"/>
              <a:t>Epi </a:t>
            </a:r>
            <a:r>
              <a:rPr lang="en-US" sz="1050" dirty="0"/>
              <a:t>DR2645, GIS 154114</a:t>
            </a:r>
            <a:r>
              <a:rPr lang="en-US" sz="1050" dirty="0" smtClean="0"/>
              <a:t>.</a:t>
            </a:r>
            <a:endParaRPr lang="en-US" sz="1050" dirty="0"/>
          </a:p>
        </p:txBody>
      </p:sp>
      <p:pic>
        <p:nvPicPr>
          <p:cNvPr id="8" name="Picture 7" descr="C:\Users\tnelson\AppData\Local\Microsoft\Windows\Temporary Internet Files\Content.Word\FatalDrugOverdosesByZipcodeArchD.JPG"/>
          <p:cNvPicPr>
            <a:picLocks noChangeAspect="1"/>
          </p:cNvPicPr>
          <p:nvPr/>
        </p:nvPicPr>
        <p:blipFill rotWithShape="1">
          <a:blip r:embed="rId2" cstate="print">
            <a:extLst>
              <a:ext uri="{28A0092B-C50C-407E-A947-70E740481C1C}">
                <a14:useLocalDpi xmlns:a14="http://schemas.microsoft.com/office/drawing/2010/main" val="0"/>
              </a:ext>
            </a:extLst>
          </a:blip>
          <a:srcRect l="1418" t="83350" r="87430" b="3917"/>
          <a:stretch/>
        </p:blipFill>
        <p:spPr bwMode="auto">
          <a:xfrm>
            <a:off x="1814014" y="4876800"/>
            <a:ext cx="1005386" cy="1583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2925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Marion County Statistics</a:t>
            </a:r>
            <a:endParaRPr lang="en-US" dirty="0"/>
          </a:p>
        </p:txBody>
      </p:sp>
      <p:sp>
        <p:nvSpPr>
          <p:cNvPr id="3" name="Content Placeholder 2"/>
          <p:cNvSpPr>
            <a:spLocks noGrp="1"/>
          </p:cNvSpPr>
          <p:nvPr>
            <p:ph idx="1"/>
          </p:nvPr>
        </p:nvSpPr>
        <p:spPr/>
        <p:txBody>
          <a:bodyPr>
            <a:normAutofit/>
          </a:bodyPr>
          <a:lstStyle/>
          <a:p>
            <a:r>
              <a:rPr lang="en-US" dirty="0" smtClean="0"/>
              <a:t>Thanks to naloxone and the excellent training of our first responders, not everyone who ODs becomes a mortality statistic</a:t>
            </a:r>
          </a:p>
          <a:p>
            <a:pPr marL="0" indent="0">
              <a:buNone/>
            </a:pPr>
            <a:endParaRPr lang="en-US" dirty="0" smtClean="0"/>
          </a:p>
          <a:p>
            <a:r>
              <a:rPr lang="en-US" dirty="0" smtClean="0"/>
              <a:t>Indianapolis EMS has administered naloxone 1,128 times during 2015 YTD (as of 0900 on Dec. 7), averaging </a:t>
            </a:r>
            <a:r>
              <a:rPr lang="en-US" b="1" dirty="0" smtClean="0">
                <a:solidFill>
                  <a:srgbClr val="C00000"/>
                </a:solidFill>
              </a:rPr>
              <a:t>3.3 </a:t>
            </a:r>
            <a:r>
              <a:rPr lang="en-US" b="1" dirty="0">
                <a:solidFill>
                  <a:srgbClr val="C00000"/>
                </a:solidFill>
              </a:rPr>
              <a:t>runs per </a:t>
            </a:r>
            <a:r>
              <a:rPr lang="en-US" b="1" dirty="0" smtClean="0">
                <a:solidFill>
                  <a:srgbClr val="C00000"/>
                </a:solidFill>
              </a:rPr>
              <a:t>day</a:t>
            </a:r>
            <a:endParaRPr lang="en-US" dirty="0" smtClean="0"/>
          </a:p>
          <a:p>
            <a:pPr lvl="1"/>
            <a:r>
              <a:rPr lang="en-US" dirty="0" smtClean="0"/>
              <a:t>Excludes </a:t>
            </a:r>
            <a:r>
              <a:rPr lang="en-US" dirty="0"/>
              <a:t>the 20% of runs taken by other </a:t>
            </a:r>
            <a:r>
              <a:rPr lang="en-US" dirty="0" smtClean="0"/>
              <a:t>ambulance </a:t>
            </a:r>
            <a:r>
              <a:rPr lang="en-US" dirty="0"/>
              <a:t>services </a:t>
            </a:r>
            <a:r>
              <a:rPr lang="en-US" dirty="0" smtClean="0"/>
              <a:t>administrations by </a:t>
            </a:r>
            <a:r>
              <a:rPr lang="en-US" dirty="0"/>
              <a:t>Indianapolis Metropolitan Police </a:t>
            </a:r>
            <a:r>
              <a:rPr lang="en-US" dirty="0" smtClean="0"/>
              <a:t>Department</a:t>
            </a:r>
            <a:endParaRPr lang="en-US" dirty="0"/>
          </a:p>
        </p:txBody>
      </p:sp>
      <p:sp>
        <p:nvSpPr>
          <p:cNvPr id="4" name="TextBox 3"/>
          <p:cNvSpPr txBox="1"/>
          <p:nvPr/>
        </p:nvSpPr>
        <p:spPr>
          <a:xfrm>
            <a:off x="26169" y="6696417"/>
            <a:ext cx="9041631" cy="161583"/>
          </a:xfrm>
          <a:prstGeom prst="rect">
            <a:avLst/>
          </a:prstGeom>
          <a:noFill/>
        </p:spPr>
        <p:txBody>
          <a:bodyPr wrap="square" lIns="0" tIns="0" rIns="0" bIns="0" rtlCol="0">
            <a:spAutoFit/>
          </a:bodyPr>
          <a:lstStyle/>
          <a:p>
            <a:r>
              <a:rPr lang="en-US" sz="1050" dirty="0" smtClean="0"/>
              <a:t>Indianapolis EMS. </a:t>
            </a:r>
            <a:r>
              <a:rPr lang="en-US" sz="1050" dirty="0"/>
              <a:t>(2015). </a:t>
            </a:r>
            <a:r>
              <a:rPr lang="en-US" sz="1050" dirty="0" smtClean="0"/>
              <a:t>I-EMS naloxone report: 2011-2015 (as </a:t>
            </a:r>
            <a:r>
              <a:rPr lang="en-US" sz="1050" dirty="0"/>
              <a:t>of 0900 on </a:t>
            </a:r>
            <a:r>
              <a:rPr lang="en-US" sz="1050" dirty="0" smtClean="0"/>
              <a:t>07-DEC-2015).</a:t>
            </a:r>
            <a:endParaRPr lang="en-US" sz="1050" dirty="0"/>
          </a:p>
        </p:txBody>
      </p:sp>
    </p:spTree>
    <p:extLst>
      <p:ext uri="{BB962C8B-B14F-4D97-AF65-F5344CB8AC3E}">
        <p14:creationId xmlns:p14="http://schemas.microsoft.com/office/powerpoint/2010/main" val="1293655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Marion County Statistics</a:t>
            </a:r>
            <a:endParaRPr lang="en-US" dirty="0"/>
          </a:p>
        </p:txBody>
      </p:sp>
      <p:sp>
        <p:nvSpPr>
          <p:cNvPr id="4" name="TextBox 3"/>
          <p:cNvSpPr txBox="1"/>
          <p:nvPr/>
        </p:nvSpPr>
        <p:spPr>
          <a:xfrm>
            <a:off x="26169" y="6696417"/>
            <a:ext cx="9041631" cy="161583"/>
          </a:xfrm>
          <a:prstGeom prst="rect">
            <a:avLst/>
          </a:prstGeom>
          <a:noFill/>
        </p:spPr>
        <p:txBody>
          <a:bodyPr wrap="square" lIns="0" tIns="0" rIns="0" bIns="0" rtlCol="0">
            <a:spAutoFit/>
          </a:bodyPr>
          <a:lstStyle/>
          <a:p>
            <a:r>
              <a:rPr lang="en-US" sz="1050" dirty="0" smtClean="0"/>
              <a:t>Indianapolis EMS. </a:t>
            </a:r>
            <a:r>
              <a:rPr lang="en-US" sz="1050" dirty="0"/>
              <a:t>(2015). </a:t>
            </a:r>
            <a:r>
              <a:rPr lang="en-US" sz="1050" dirty="0" smtClean="0"/>
              <a:t>I-EMS naloxone report: 2011-2015 (as </a:t>
            </a:r>
            <a:r>
              <a:rPr lang="en-US" sz="1050" dirty="0"/>
              <a:t>of 0900 on </a:t>
            </a:r>
            <a:r>
              <a:rPr lang="en-US" sz="1050" dirty="0" smtClean="0"/>
              <a:t>07-DEC-2015).</a:t>
            </a:r>
            <a:endParaRPr lang="en-US" sz="1050" dirty="0"/>
          </a:p>
        </p:txBody>
      </p:sp>
      <p:graphicFrame>
        <p:nvGraphicFramePr>
          <p:cNvPr id="5" name="Chart 4"/>
          <p:cNvGraphicFramePr>
            <a:graphicFrameLocks/>
          </p:cNvGraphicFramePr>
          <p:nvPr>
            <p:extLst>
              <p:ext uri="{D42A27DB-BD31-4B8C-83A1-F6EECF244321}">
                <p14:modId xmlns:p14="http://schemas.microsoft.com/office/powerpoint/2010/main" val="3298378809"/>
              </p:ext>
            </p:extLst>
          </p:nvPr>
        </p:nvGraphicFramePr>
        <p:xfrm>
          <a:off x="91440" y="1752600"/>
          <a:ext cx="896112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817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Marion County Statistics</a:t>
            </a:r>
            <a:endParaRPr lang="en-US" dirty="0"/>
          </a:p>
        </p:txBody>
      </p:sp>
      <p:sp>
        <p:nvSpPr>
          <p:cNvPr id="3" name="Content Placeholder 2"/>
          <p:cNvSpPr>
            <a:spLocks noGrp="1"/>
          </p:cNvSpPr>
          <p:nvPr>
            <p:ph idx="1"/>
          </p:nvPr>
        </p:nvSpPr>
        <p:spPr/>
        <p:txBody>
          <a:bodyPr>
            <a:normAutofit/>
          </a:bodyPr>
          <a:lstStyle/>
          <a:p>
            <a:r>
              <a:rPr lang="en-US" dirty="0" smtClean="0">
                <a:hlinkClick r:id="rId2" action="ppaction://hlinkfile"/>
              </a:rPr>
              <a:t>I-EMS 2015 Monthly</a:t>
            </a:r>
            <a:endParaRPr lang="en-US" dirty="0" smtClean="0"/>
          </a:p>
          <a:p>
            <a:pPr lvl="1"/>
            <a:r>
              <a:rPr lang="en-US" dirty="0" smtClean="0"/>
              <a:t>Blue stars indicate new runs for the most recent month; red stars indicate cumulative previous months’ runs</a:t>
            </a:r>
          </a:p>
          <a:p>
            <a:r>
              <a:rPr lang="en-US" dirty="0">
                <a:hlinkClick r:id="rId3" action="ppaction://hlinkfile"/>
              </a:rPr>
              <a:t>I-EMS and WTFD 2015 thru Oct</a:t>
            </a:r>
            <a:endParaRPr lang="en-US" dirty="0"/>
          </a:p>
          <a:p>
            <a:pPr lvl="1"/>
            <a:r>
              <a:rPr lang="en-US" dirty="0"/>
              <a:t>Blue stars indicate I-EMS naloxone admins for the month of October; red stars indicate Jan-Sep 2015; green stars indicate Wayne Township Fire Department runs for Jan-Oct </a:t>
            </a:r>
            <a:r>
              <a:rPr lang="en-US" dirty="0" smtClean="0"/>
              <a:t>2015</a:t>
            </a:r>
          </a:p>
          <a:p>
            <a:pPr marL="274320" lvl="1" indent="0">
              <a:buNone/>
            </a:pPr>
            <a:endParaRPr lang="en-US" dirty="0" smtClean="0"/>
          </a:p>
          <a:p>
            <a:pPr marL="274320" lvl="1" indent="0">
              <a:buNone/>
            </a:pPr>
            <a:endParaRPr lang="en-US" dirty="0" smtClean="0"/>
          </a:p>
          <a:p>
            <a:pPr marL="274320" lvl="1" indent="0">
              <a:buNone/>
            </a:pPr>
            <a:endParaRPr lang="en-US" dirty="0"/>
          </a:p>
          <a:p>
            <a:pPr marL="274320" lvl="1" indent="0">
              <a:buNone/>
            </a:pPr>
            <a:endParaRPr lang="en-US" dirty="0"/>
          </a:p>
          <a:p>
            <a:pPr marL="274320" lvl="1" indent="0">
              <a:buNone/>
            </a:pPr>
            <a:r>
              <a:rPr lang="en-US" sz="1800" i="1" dirty="0" smtClean="0"/>
              <a:t>Incomplete </a:t>
            </a:r>
            <a:r>
              <a:rPr lang="en-US" sz="1800" i="1" dirty="0"/>
              <a:t>data for Wayne, Decatur, Pike, City of Lawrence, and Beech </a:t>
            </a:r>
            <a:r>
              <a:rPr lang="en-US" sz="1800" i="1" dirty="0" smtClean="0"/>
              <a:t>Grove</a:t>
            </a:r>
            <a:endParaRPr lang="en-US" sz="1800" i="1" dirty="0"/>
          </a:p>
        </p:txBody>
      </p:sp>
      <p:sp>
        <p:nvSpPr>
          <p:cNvPr id="4" name="TextBox 3"/>
          <p:cNvSpPr txBox="1"/>
          <p:nvPr/>
        </p:nvSpPr>
        <p:spPr>
          <a:xfrm>
            <a:off x="26169" y="6696417"/>
            <a:ext cx="9041631" cy="161583"/>
          </a:xfrm>
          <a:prstGeom prst="rect">
            <a:avLst/>
          </a:prstGeom>
          <a:noFill/>
        </p:spPr>
        <p:txBody>
          <a:bodyPr wrap="square" lIns="0" tIns="0" rIns="0" bIns="0" rtlCol="0">
            <a:spAutoFit/>
          </a:bodyPr>
          <a:lstStyle/>
          <a:p>
            <a:r>
              <a:rPr lang="en-US" sz="1050" dirty="0" smtClean="0"/>
              <a:t>Indianapolis EMS. </a:t>
            </a:r>
            <a:r>
              <a:rPr lang="en-US" sz="1050" dirty="0"/>
              <a:t>(2015). </a:t>
            </a:r>
            <a:r>
              <a:rPr lang="en-US" sz="1050" dirty="0" smtClean="0"/>
              <a:t>I-EMS naloxone report: 2011-2015 (as </a:t>
            </a:r>
            <a:r>
              <a:rPr lang="en-US" sz="1050" dirty="0"/>
              <a:t>of 0900 on </a:t>
            </a:r>
            <a:r>
              <a:rPr lang="en-US" sz="1050" dirty="0" smtClean="0"/>
              <a:t>07-DEC-2015).</a:t>
            </a:r>
            <a:endParaRPr lang="en-US" sz="1050" dirty="0"/>
          </a:p>
        </p:txBody>
      </p:sp>
    </p:spTree>
    <p:extLst>
      <p:ext uri="{BB962C8B-B14F-4D97-AF65-F5344CB8AC3E}">
        <p14:creationId xmlns:p14="http://schemas.microsoft.com/office/powerpoint/2010/main" val="2294444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scene3d>
              <a:camera prst="orthographicFront"/>
              <a:lightRig rig="threePt" dir="t"/>
            </a:scene3d>
            <a:sp3d extrusionH="57150">
              <a:bevelT h="25400" prst="softRound"/>
            </a:sp3d>
          </a:bodyPr>
          <a:lstStyle/>
          <a:p>
            <a:pPr marL="0" indent="0" algn="ctr">
              <a:spcAft>
                <a:spcPts val="600"/>
              </a:spcAft>
              <a:buNone/>
            </a:pPr>
            <a:r>
              <a:rPr lang="en-US" sz="4800" b="1" dirty="0" smtClean="0">
                <a:ln w="12700">
                  <a:solidFill>
                    <a:schemeClr val="tx2">
                      <a:satMod val="155000"/>
                    </a:schemeClr>
                  </a:solidFill>
                  <a:prstDash val="solid"/>
                </a:ln>
                <a:solidFill>
                  <a:srgbClr val="002060"/>
                </a:solidFill>
                <a:effectLst>
                  <a:outerShdw blurRad="50800" dist="38100" dir="2700000" algn="tl" rotWithShape="0">
                    <a:prstClr val="black">
                      <a:alpha val="40000"/>
                    </a:prstClr>
                  </a:outerShdw>
                </a:effectLst>
              </a:rPr>
              <a:t>During this presentation, about three U.S. residents died of heroin or prescription painkiller overdose</a:t>
            </a:r>
          </a:p>
        </p:txBody>
      </p:sp>
      <p:sp>
        <p:nvSpPr>
          <p:cNvPr id="4" name="TextBox 3"/>
          <p:cNvSpPr txBox="1"/>
          <p:nvPr/>
        </p:nvSpPr>
        <p:spPr>
          <a:xfrm>
            <a:off x="26169" y="6534835"/>
            <a:ext cx="9041631" cy="323165"/>
          </a:xfrm>
          <a:prstGeom prst="rect">
            <a:avLst/>
          </a:prstGeom>
          <a:noFill/>
        </p:spPr>
        <p:txBody>
          <a:bodyPr wrap="square" lIns="0" tIns="0" rIns="0" bIns="0" rtlCol="0">
            <a:spAutoFit/>
          </a:bodyPr>
          <a:lstStyle/>
          <a:p>
            <a:r>
              <a:rPr lang="en-US" sz="1050" dirty="0" smtClean="0"/>
              <a:t>National </a:t>
            </a:r>
            <a:r>
              <a:rPr lang="en-US" sz="1050" dirty="0"/>
              <a:t>Center for Injury Prevention and Control. (2014). Opioid painkiller prescribing: Where you live makes a difference. Centers for Disease </a:t>
            </a:r>
            <a:r>
              <a:rPr lang="en-US" sz="1050" dirty="0" smtClean="0"/>
              <a:t>Control and Prevention, </a:t>
            </a:r>
            <a:r>
              <a:rPr lang="en-US" sz="1050" u="sng" dirty="0" smtClean="0">
                <a:hlinkClick r:id="rId2"/>
              </a:rPr>
              <a:t>http</a:t>
            </a:r>
            <a:r>
              <a:rPr lang="en-US" sz="1050" u="sng" dirty="0">
                <a:hlinkClick r:id="rId2"/>
              </a:rPr>
              <a:t>://</a:t>
            </a:r>
            <a:r>
              <a:rPr lang="en-US" sz="1050" u="sng" dirty="0" smtClean="0">
                <a:hlinkClick r:id="rId2"/>
              </a:rPr>
              <a:t>www.cdc.gov/vitalsigns/pdf/2014-07-vitalsigns.pdf</a:t>
            </a:r>
            <a:endParaRPr lang="en-US" sz="1050" u="sng" dirty="0" smtClean="0"/>
          </a:p>
        </p:txBody>
      </p:sp>
      <p:sp>
        <p:nvSpPr>
          <p:cNvPr id="6" name="TextBox 5"/>
          <p:cNvSpPr txBox="1"/>
          <p:nvPr/>
        </p:nvSpPr>
        <p:spPr>
          <a:xfrm>
            <a:off x="26169" y="6153835"/>
            <a:ext cx="9041631" cy="323165"/>
          </a:xfrm>
          <a:prstGeom prst="rect">
            <a:avLst/>
          </a:prstGeom>
          <a:noFill/>
        </p:spPr>
        <p:txBody>
          <a:bodyPr wrap="square" lIns="0" tIns="0" rIns="0" bIns="0" rtlCol="0">
            <a:spAutoFit/>
          </a:bodyPr>
          <a:lstStyle/>
          <a:p>
            <a:r>
              <a:rPr lang="en-US" sz="1050" dirty="0" smtClean="0"/>
              <a:t>Centers for Disease </a:t>
            </a:r>
            <a:r>
              <a:rPr lang="en-US" sz="1050" dirty="0"/>
              <a:t>Control and Prevention. (2015). Today’s heroin epidemic: More people at risk, multiple drugs abused. Retrieved from </a:t>
            </a:r>
            <a:r>
              <a:rPr lang="en-US" sz="1050" dirty="0">
                <a:hlinkClick r:id="rId3"/>
              </a:rPr>
              <a:t>http://</a:t>
            </a:r>
            <a:r>
              <a:rPr lang="en-US" sz="1050" dirty="0" smtClean="0">
                <a:hlinkClick r:id="rId3"/>
              </a:rPr>
              <a:t>www.cdc.gov/vitalsigns/heroin/index.html</a:t>
            </a:r>
            <a:endParaRPr lang="en-US" sz="1050" dirty="0"/>
          </a:p>
        </p:txBody>
      </p:sp>
    </p:spTree>
    <p:extLst>
      <p:ext uri="{BB962C8B-B14F-4D97-AF65-F5344CB8AC3E}">
        <p14:creationId xmlns:p14="http://schemas.microsoft.com/office/powerpoint/2010/main" val="808217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00" y="1549400"/>
            <a:ext cx="4394200" cy="4394200"/>
          </a:xfrm>
          <a:prstGeom prst="rect">
            <a:avLst/>
          </a:prstGeom>
          <a:ln>
            <a:noFill/>
          </a:ln>
          <a:effectLst>
            <a:softEdge rad="112500"/>
          </a:effectLst>
        </p:spPr>
      </p:pic>
    </p:spTree>
    <p:extLst>
      <p:ext uri="{BB962C8B-B14F-4D97-AF65-F5344CB8AC3E}">
        <p14:creationId xmlns:p14="http://schemas.microsoft.com/office/powerpoint/2010/main" val="3518553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16" t="10523" r="7794" b="10261"/>
          <a:stretch/>
        </p:blipFill>
        <p:spPr>
          <a:xfrm>
            <a:off x="15240" y="702890"/>
            <a:ext cx="9128760" cy="5774110"/>
          </a:xfrm>
          <a:prstGeom prst="rect">
            <a:avLst/>
          </a:prstGeom>
        </p:spPr>
      </p:pic>
    </p:spTree>
    <p:extLst>
      <p:ext uri="{BB962C8B-B14F-4D97-AF65-F5344CB8AC3E}">
        <p14:creationId xmlns:p14="http://schemas.microsoft.com/office/powerpoint/2010/main" val="799433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endParaRPr lang="en-US" dirty="0" smtClean="0"/>
          </a:p>
          <a:p>
            <a:endParaRPr lang="en-US" dirty="0"/>
          </a:p>
        </p:txBody>
      </p:sp>
      <p:sp>
        <p:nvSpPr>
          <p:cNvPr id="8" name="Content Placeholder 7"/>
          <p:cNvSpPr>
            <a:spLocks noGrp="1"/>
          </p:cNvSpPr>
          <p:nvPr>
            <p:ph sz="half" idx="2"/>
          </p:nvPr>
        </p:nvSpPr>
        <p:spPr>
          <a:xfrm>
            <a:off x="2552700" y="1673352"/>
            <a:ext cx="4038600" cy="3279648"/>
          </a:xfrm>
        </p:spPr>
        <p:txBody>
          <a:bodyPr>
            <a:normAutofit/>
          </a:bodyPr>
          <a:lstStyle/>
          <a:p>
            <a:pPr marL="0" indent="0" algn="ctr">
              <a:buNone/>
            </a:pPr>
            <a:r>
              <a:rPr lang="en-US" sz="1800" b="1" dirty="0" smtClean="0"/>
              <a:t>Tammie Nelson, MPH, CPH</a:t>
            </a:r>
          </a:p>
          <a:p>
            <a:pPr marL="0" indent="0" algn="ctr">
              <a:buNone/>
            </a:pPr>
            <a:r>
              <a:rPr lang="en-US" sz="1600" dirty="0" smtClean="0"/>
              <a:t>Epidemiologist</a:t>
            </a:r>
          </a:p>
          <a:p>
            <a:pPr marL="0" indent="0" algn="ctr">
              <a:buNone/>
            </a:pPr>
            <a:endParaRPr lang="en-US" sz="1600" dirty="0" smtClean="0"/>
          </a:p>
          <a:p>
            <a:pPr marL="0" indent="0" algn="ctr">
              <a:buNone/>
            </a:pPr>
            <a:r>
              <a:rPr lang="en-US" sz="1600" dirty="0" smtClean="0"/>
              <a:t>Marion </a:t>
            </a:r>
            <a:r>
              <a:rPr lang="en-US" sz="1600" dirty="0"/>
              <a:t>County Public Health Department</a:t>
            </a:r>
          </a:p>
          <a:p>
            <a:pPr marL="0" indent="0" algn="ctr">
              <a:buNone/>
            </a:pPr>
            <a:r>
              <a:rPr lang="en-US" sz="1600" dirty="0"/>
              <a:t>3901 </a:t>
            </a:r>
            <a:r>
              <a:rPr lang="en-US" sz="1600" dirty="0" smtClean="0"/>
              <a:t>Meadows Drive, H108</a:t>
            </a:r>
            <a:endParaRPr lang="en-US" sz="1600" dirty="0"/>
          </a:p>
          <a:p>
            <a:pPr marL="0" indent="0" algn="ctr">
              <a:buNone/>
            </a:pPr>
            <a:r>
              <a:rPr lang="en-US" sz="1600" dirty="0"/>
              <a:t>Indianapolis, IN </a:t>
            </a:r>
            <a:r>
              <a:rPr lang="en-US" sz="1600" dirty="0" smtClean="0"/>
              <a:t>46205</a:t>
            </a:r>
            <a:endParaRPr lang="en-US" sz="1600" dirty="0"/>
          </a:p>
          <a:p>
            <a:pPr marL="0" indent="0" algn="ctr">
              <a:buNone/>
            </a:pPr>
            <a:r>
              <a:rPr lang="en-US" sz="1600" dirty="0"/>
              <a:t>Office: </a:t>
            </a:r>
            <a:r>
              <a:rPr lang="en-US" sz="1600" dirty="0" smtClean="0"/>
              <a:t>317-221-3556</a:t>
            </a:r>
            <a:endParaRPr lang="en-US" sz="1600" dirty="0"/>
          </a:p>
          <a:p>
            <a:pPr marL="0" indent="0" algn="ctr">
              <a:buNone/>
            </a:pPr>
            <a:r>
              <a:rPr lang="en-US" sz="1600" dirty="0" smtClean="0">
                <a:hlinkClick r:id="rId2"/>
              </a:rPr>
              <a:t>TNelson@MarionHealth.org</a:t>
            </a:r>
            <a:endParaRPr lang="en-US" sz="1600" dirty="0"/>
          </a:p>
          <a:p>
            <a:pPr marL="0" indent="0" algn="ctr">
              <a:buNone/>
            </a:pPr>
            <a:endParaRPr lang="en-US" sz="1600" dirty="0"/>
          </a:p>
          <a:p>
            <a:pPr marL="0" indent="0">
              <a:buNone/>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36"/>
          <a:stretch/>
        </p:blipFill>
        <p:spPr>
          <a:xfrm>
            <a:off x="3429000" y="5703065"/>
            <a:ext cx="2286000" cy="1078735"/>
          </a:xfrm>
          <a:prstGeom prst="rect">
            <a:avLst/>
          </a:prstGeom>
        </p:spPr>
      </p:pic>
    </p:spTree>
    <p:extLst>
      <p:ext uri="{BB962C8B-B14F-4D97-AF65-F5344CB8AC3E}">
        <p14:creationId xmlns:p14="http://schemas.microsoft.com/office/powerpoint/2010/main" val="251441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3581400" cy="5029200"/>
          </a:xfrm>
        </p:spPr>
        <p:txBody>
          <a:bodyPr>
            <a:normAutofit/>
          </a:bodyPr>
          <a:lstStyle/>
          <a:p>
            <a:pPr>
              <a:spcAft>
                <a:spcPts val="600"/>
              </a:spcAft>
            </a:pPr>
            <a:r>
              <a:rPr lang="en-US" dirty="0" smtClean="0"/>
              <a:t>Those at greatest risk are:</a:t>
            </a:r>
          </a:p>
          <a:p>
            <a:pPr lvl="1">
              <a:spcAft>
                <a:spcPts val="600"/>
              </a:spcAft>
            </a:pPr>
            <a:r>
              <a:rPr lang="en-US" dirty="0" smtClean="0"/>
              <a:t>Male</a:t>
            </a:r>
          </a:p>
          <a:p>
            <a:pPr lvl="1">
              <a:spcAft>
                <a:spcPts val="600"/>
              </a:spcAft>
            </a:pPr>
            <a:r>
              <a:rPr lang="en-US" dirty="0" smtClean="0"/>
              <a:t>18-25 years old</a:t>
            </a:r>
          </a:p>
          <a:p>
            <a:pPr lvl="1">
              <a:spcAft>
                <a:spcPts val="600"/>
              </a:spcAft>
            </a:pPr>
            <a:r>
              <a:rPr lang="en-US" dirty="0" smtClean="0"/>
              <a:t>Non-Hispanic White</a:t>
            </a:r>
          </a:p>
          <a:p>
            <a:pPr lvl="1">
              <a:spcAft>
                <a:spcPts val="600"/>
              </a:spcAft>
            </a:pPr>
            <a:r>
              <a:rPr lang="en-US" dirty="0" smtClean="0"/>
              <a:t>Earn less than $20K/</a:t>
            </a:r>
            <a:r>
              <a:rPr lang="en-US" dirty="0" err="1" smtClean="0"/>
              <a:t>Yr</a:t>
            </a:r>
            <a:endParaRPr lang="en-US" dirty="0" smtClean="0"/>
          </a:p>
          <a:p>
            <a:pPr lvl="1">
              <a:spcAft>
                <a:spcPts val="600"/>
              </a:spcAft>
            </a:pPr>
            <a:r>
              <a:rPr lang="en-US" dirty="0" smtClean="0"/>
              <a:t>Either lack health insurance or have only Medicaid coverage</a:t>
            </a:r>
          </a:p>
          <a:p>
            <a:pPr lvl="1">
              <a:spcAft>
                <a:spcPts val="600"/>
              </a:spcAft>
            </a:pPr>
            <a:r>
              <a:rPr lang="en-US" dirty="0" smtClean="0"/>
              <a:t>Residing in large metropolitan areas (not shown in table)</a:t>
            </a:r>
            <a:endParaRPr lang="en-US" dirty="0"/>
          </a:p>
        </p:txBody>
      </p:sp>
      <p:sp>
        <p:nvSpPr>
          <p:cNvPr id="8" name="TextBox 7"/>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Centers </a:t>
            </a:r>
            <a:r>
              <a:rPr lang="en-US" sz="1050" dirty="0" smtClean="0"/>
              <a:t>for Disease </a:t>
            </a:r>
            <a:r>
              <a:rPr lang="en-US" sz="1050" dirty="0"/>
              <a:t>Control and Prevention. (2015). Today’s heroin epidemic: More people at risk, multiple drugs abused. Retrieved from </a:t>
            </a:r>
            <a:r>
              <a:rPr lang="en-US" sz="1050" dirty="0">
                <a:hlinkClick r:id="rId2"/>
              </a:rPr>
              <a:t>http://</a:t>
            </a:r>
            <a:r>
              <a:rPr lang="en-US" sz="1050" dirty="0" smtClean="0">
                <a:hlinkClick r:id="rId2"/>
              </a:rPr>
              <a:t>www.cdc.gov/vitalsigns/heroin/index.html</a:t>
            </a:r>
            <a:endParaRPr lang="en-US" sz="105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4021"/>
          <a:stretch/>
        </p:blipFill>
        <p:spPr bwMode="auto">
          <a:xfrm>
            <a:off x="4038600" y="1670282"/>
            <a:ext cx="4937760" cy="457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086600" y="2057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3733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4495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86600" y="54102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86600" y="2988733"/>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79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The most significant risk factor for heroin addiction is addiction to other drugs including:</a:t>
            </a:r>
          </a:p>
          <a:p>
            <a:pPr lvl="2">
              <a:spcAft>
                <a:spcPts val="600"/>
              </a:spcAft>
            </a:pPr>
            <a:r>
              <a:rPr lang="en-US" dirty="0"/>
              <a:t>Alcohol (2x more likely)</a:t>
            </a:r>
          </a:p>
          <a:p>
            <a:pPr lvl="2">
              <a:spcAft>
                <a:spcPts val="600"/>
              </a:spcAft>
            </a:pPr>
            <a:r>
              <a:rPr lang="en-US" dirty="0"/>
              <a:t>Marijuana (3x more likely)</a:t>
            </a:r>
          </a:p>
          <a:p>
            <a:pPr lvl="2">
              <a:spcAft>
                <a:spcPts val="600"/>
              </a:spcAft>
            </a:pPr>
            <a:r>
              <a:rPr lang="en-US" dirty="0"/>
              <a:t>Cocaine (15x more likely)</a:t>
            </a:r>
          </a:p>
          <a:p>
            <a:pPr lvl="2">
              <a:spcAft>
                <a:spcPts val="600"/>
              </a:spcAft>
            </a:pPr>
            <a:r>
              <a:rPr lang="en-US" b="1" dirty="0" smtClean="0"/>
              <a:t>Prescription (Rx) opioid painkillers</a:t>
            </a:r>
            <a:r>
              <a:rPr lang="en-US" b="1" dirty="0"/>
              <a:t> </a:t>
            </a:r>
            <a:r>
              <a:rPr lang="en-US" b="1" dirty="0" smtClean="0"/>
              <a:t>(</a:t>
            </a:r>
            <a:r>
              <a:rPr lang="en-US" b="1" i="1" dirty="0" smtClean="0"/>
              <a:t>40x </a:t>
            </a:r>
            <a:r>
              <a:rPr lang="en-US" b="1" i="1" dirty="0"/>
              <a:t>more likely</a:t>
            </a:r>
            <a:r>
              <a:rPr lang="en-US" b="1" dirty="0" smtClean="0"/>
              <a:t>)</a:t>
            </a:r>
            <a:endParaRPr lang="en-US" b="1" dirty="0"/>
          </a:p>
        </p:txBody>
      </p:sp>
      <p:sp>
        <p:nvSpPr>
          <p:cNvPr id="8" name="TextBox 7"/>
          <p:cNvSpPr txBox="1"/>
          <p:nvPr/>
        </p:nvSpPr>
        <p:spPr>
          <a:xfrm>
            <a:off x="26169" y="6534835"/>
            <a:ext cx="9041631" cy="323165"/>
          </a:xfrm>
          <a:prstGeom prst="rect">
            <a:avLst/>
          </a:prstGeom>
          <a:noFill/>
        </p:spPr>
        <p:txBody>
          <a:bodyPr wrap="square" lIns="0" tIns="0" rIns="0" bIns="0" rtlCol="0">
            <a:spAutoFit/>
          </a:bodyPr>
          <a:lstStyle/>
          <a:p>
            <a:r>
              <a:rPr lang="en-US" sz="1050" dirty="0" smtClean="0"/>
              <a:t>Centers for Disease </a:t>
            </a:r>
            <a:r>
              <a:rPr lang="en-US" sz="1050" dirty="0"/>
              <a:t>Control and Prevention. (2015). Today’s heroin epidemic: More people at risk, multiple drugs abused. Retrieved from </a:t>
            </a:r>
            <a:r>
              <a:rPr lang="en-US" sz="1050" dirty="0">
                <a:hlinkClick r:id="rId2"/>
              </a:rPr>
              <a:t>http://</a:t>
            </a:r>
            <a:r>
              <a:rPr lang="en-US" sz="1050" dirty="0" smtClean="0">
                <a:hlinkClick r:id="rId2"/>
              </a:rPr>
              <a:t>www.cdc.gov/vitalsigns/heroin/index.html</a:t>
            </a:r>
            <a:endParaRPr lang="en-US" sz="1050" dirty="0"/>
          </a:p>
        </p:txBody>
      </p:sp>
    </p:spTree>
    <p:extLst>
      <p:ext uri="{BB962C8B-B14F-4D97-AF65-F5344CB8AC3E}">
        <p14:creationId xmlns:p14="http://schemas.microsoft.com/office/powerpoint/2010/main" val="85881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6400800" cy="379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Rx opioid OD deaths outnumbered those of heroin and cocaine combined beginning in 2002</a:t>
            </a:r>
          </a:p>
        </p:txBody>
      </p:sp>
      <p:sp>
        <p:nvSpPr>
          <p:cNvPr id="7" name="TextBox 6"/>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National </a:t>
            </a:r>
            <a:r>
              <a:rPr lang="en-US" sz="1050" dirty="0" smtClean="0"/>
              <a:t>Center for Injury Prevention and Control. (2014). The prescription drug overdose epidemic. Centers for Disease Control and Prevention,  </a:t>
            </a:r>
            <a:r>
              <a:rPr lang="en-US" sz="1050" dirty="0" smtClean="0">
                <a:hlinkClick r:id="rId3"/>
              </a:rPr>
              <a:t>http://www.nga.org/files/live/sites/NGA/files/pdf/2014/1409ReducingPrescriptionDrugAbuseDrugOverdoseEpidemic_Noonan.pdf</a:t>
            </a:r>
            <a:endParaRPr lang="en-US" sz="1050" dirty="0"/>
          </a:p>
        </p:txBody>
      </p:sp>
    </p:spTree>
    <p:extLst>
      <p:ext uri="{BB962C8B-B14F-4D97-AF65-F5344CB8AC3E}">
        <p14:creationId xmlns:p14="http://schemas.microsoft.com/office/powerpoint/2010/main" val="134427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In 2013, the age-adjusted death rate for Rx opioid ODs (5.1 per 100,000) was nearly twice that of heroin (2.7)</a:t>
            </a:r>
          </a:p>
        </p:txBody>
      </p:sp>
      <p:sp>
        <p:nvSpPr>
          <p:cNvPr id="7" name="TextBox 6"/>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a:t>
            </a:r>
            <a:r>
              <a:rPr lang="en-US" sz="1050" dirty="0" err="1"/>
              <a:t>Hedegaard</a:t>
            </a:r>
            <a:r>
              <a:rPr lang="en-US" sz="1050" dirty="0"/>
              <a:t>, H., Chen, L., &amp; Warner, M. (2015). Drug-poisoning deaths involving heroin: United States, 2000-2013. </a:t>
            </a:r>
            <a:r>
              <a:rPr lang="en-US" sz="1050" i="1" dirty="0"/>
              <a:t>NCHS Data Brief, 190</a:t>
            </a:r>
            <a:r>
              <a:rPr lang="en-US" sz="1050" dirty="0"/>
              <a:t>. National Center for Health Statistics, </a:t>
            </a:r>
            <a:r>
              <a:rPr lang="en-US" sz="1050" dirty="0">
                <a:hlinkClick r:id="rId2"/>
              </a:rPr>
              <a:t>http://</a:t>
            </a:r>
            <a:r>
              <a:rPr lang="en-US" sz="1050" dirty="0" smtClean="0">
                <a:hlinkClick r:id="rId2"/>
              </a:rPr>
              <a:t>www.cdc.gov/nchs/data/databriefs/db190.htm</a:t>
            </a:r>
            <a:endParaRPr lang="en-US" sz="1050" dirty="0"/>
          </a:p>
        </p:txBody>
      </p:sp>
      <p:pic>
        <p:nvPicPr>
          <p:cNvPr id="8" name="Picture 2" descr="http://www.cdc.gov/nchs/data/databriefs/db190_fig1.png"/>
          <p:cNvPicPr>
            <a:picLocks noChangeAspect="1" noChangeArrowheads="1"/>
          </p:cNvPicPr>
          <p:nvPr/>
        </p:nvPicPr>
        <p:blipFill rotWithShape="1">
          <a:blip r:embed="rId3">
            <a:extLst>
              <a:ext uri="{28A0092B-C50C-407E-A947-70E740481C1C}">
                <a14:useLocalDpi xmlns:a14="http://schemas.microsoft.com/office/drawing/2010/main" val="0"/>
              </a:ext>
            </a:extLst>
          </a:blip>
          <a:srcRect l="2946" t="7726" r="2042" b="14728"/>
          <a:stretch/>
        </p:blipFill>
        <p:spPr bwMode="auto">
          <a:xfrm>
            <a:off x="1220437" y="2377440"/>
            <a:ext cx="6703126"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5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lstStyle/>
          <a:p>
            <a:r>
              <a:rPr lang="en-US" dirty="0" smtClean="0"/>
              <a:t>National Statistics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spcAft>
                <a:spcPts val="600"/>
              </a:spcAft>
            </a:pPr>
            <a:r>
              <a:rPr lang="en-US" dirty="0" smtClean="0"/>
              <a:t>Deaths from Rx opioid ODs have increased more since 2000 than deaths from </a:t>
            </a:r>
            <a:r>
              <a:rPr lang="en-US" dirty="0"/>
              <a:t>any </a:t>
            </a:r>
            <a:r>
              <a:rPr lang="en-US" dirty="0" smtClean="0"/>
              <a:t>other major cause in the U.S.</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31" r="1075"/>
          <a:stretch/>
        </p:blipFill>
        <p:spPr bwMode="auto">
          <a:xfrm>
            <a:off x="777240" y="2362200"/>
            <a:ext cx="7589520" cy="4077506"/>
          </a:xfrm>
          <a:prstGeom prst="rect">
            <a:avLst/>
          </a:prstGeom>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169" y="6534835"/>
            <a:ext cx="9041631" cy="323165"/>
          </a:xfrm>
          <a:prstGeom prst="rect">
            <a:avLst/>
          </a:prstGeom>
          <a:noFill/>
        </p:spPr>
        <p:txBody>
          <a:bodyPr wrap="square" lIns="0" tIns="0" rIns="0" bIns="0" rtlCol="0">
            <a:spAutoFit/>
          </a:bodyPr>
          <a:lstStyle/>
          <a:p>
            <a:r>
              <a:rPr lang="en-US" sz="1050" dirty="0"/>
              <a:t>Illustration and data source: National Center for Injury Prevention and Control. (2014). The prescription drug overdose epidemic. Centers for Disease Control and Prevention,  </a:t>
            </a:r>
            <a:r>
              <a:rPr lang="en-US" sz="1050" dirty="0">
                <a:hlinkClick r:id="rId3"/>
              </a:rPr>
              <a:t>http://</a:t>
            </a:r>
            <a:r>
              <a:rPr lang="en-US" sz="1050" dirty="0" smtClean="0">
                <a:hlinkClick r:id="rId3"/>
              </a:rPr>
              <a:t>www.nga.org/files/live/sites/NGA/files/pdf/2014/1409ReducingPrescriptionDrugAbuseDrugOverdoseEpidemic_Noonan.pdf</a:t>
            </a:r>
            <a:endParaRPr lang="en-US" sz="1050" dirty="0"/>
          </a:p>
        </p:txBody>
      </p:sp>
    </p:spTree>
    <p:extLst>
      <p:ext uri="{BB962C8B-B14F-4D97-AF65-F5344CB8AC3E}">
        <p14:creationId xmlns:p14="http://schemas.microsoft.com/office/powerpoint/2010/main" val="3680028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2186</TotalTime>
  <Words>2810</Words>
  <Application>Microsoft Office PowerPoint</Application>
  <PresentationFormat>On-screen Show (4:3)</PresentationFormat>
  <Paragraphs>215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Clarity</vt:lpstr>
      <vt:lpstr>Opiate Use in the U.S., Indiana, and Marion County</vt:lpstr>
      <vt:lpstr>PowerPoint Presentation</vt:lpstr>
      <vt:lpstr>National Statistics</vt:lpstr>
      <vt:lpstr>National Statistics</vt:lpstr>
      <vt:lpstr>National Statistics</vt:lpstr>
      <vt:lpstr>National Statistics</vt:lpstr>
      <vt:lpstr>National Statistics</vt:lpstr>
      <vt:lpstr>National Statistics</vt:lpstr>
      <vt:lpstr>National Statistics</vt:lpstr>
      <vt:lpstr>National Statistics</vt:lpstr>
      <vt:lpstr>National Statistics</vt:lpstr>
      <vt:lpstr>National Statistics</vt:lpstr>
      <vt:lpstr>PowerPoint Presentation</vt:lpstr>
      <vt:lpstr>Indiana Statistics</vt:lpstr>
      <vt:lpstr>Indiana Statistics</vt:lpstr>
      <vt:lpstr>Indiana Statistics</vt:lpstr>
      <vt:lpstr>Indiana Statistics</vt:lpstr>
      <vt:lpstr>Indiana Statistics</vt:lpstr>
      <vt:lpstr>Indiana Statistics</vt:lpstr>
      <vt:lpstr>Indiana Statistics</vt:lpstr>
      <vt:lpstr>Indiana Statistics</vt:lpstr>
      <vt:lpstr>Indiana Statistics</vt:lpstr>
      <vt:lpstr>Indiana Statistics</vt:lpstr>
      <vt:lpstr>PowerPoint Presentation</vt:lpstr>
      <vt:lpstr>PowerPoint Presentation</vt:lpstr>
      <vt:lpstr>Marion County Statistics</vt:lpstr>
      <vt:lpstr>PowerPoint Presentation</vt:lpstr>
      <vt:lpstr>PowerPoint Presentation</vt:lpstr>
      <vt:lpstr>Marion County Statistics</vt:lpstr>
      <vt:lpstr>Marion County Statistics</vt:lpstr>
      <vt:lpstr>Marion County Statistics</vt:lpstr>
      <vt:lpstr>Marion County Statistics</vt:lpstr>
      <vt:lpstr>Marion County Statistics</vt:lpstr>
      <vt:lpstr>Marion County Statistics</vt:lpstr>
      <vt:lpstr>Marion County Statistics</vt:lpstr>
      <vt:lpstr>Marion County Statistics</vt:lpstr>
      <vt:lpstr>Marion County Statistics</vt:lpstr>
      <vt:lpstr>Marion County Statistics</vt:lpstr>
      <vt:lpstr>Marion County</vt:lpstr>
      <vt:lpstr>PowerPoint Presentation</vt:lpstr>
      <vt:lpstr>Marion County Statistics</vt:lpstr>
      <vt:lpstr>Marion County Statistics</vt:lpstr>
      <vt:lpstr>Marion County Statistics</vt:lpstr>
      <vt:lpstr>PowerPoint Presentation</vt:lpstr>
      <vt:lpstr>PowerPoint Presentation</vt:lpstr>
      <vt:lpstr>PowerPoint Presentation</vt:lpstr>
      <vt:lpstr>PowerPoint Presentation</vt:lpstr>
    </vt:vector>
  </TitlesOfParts>
  <Company>Health and Hosptial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Tammie L. Nelson</dc:creator>
  <cp:lastModifiedBy>Jill Carr</cp:lastModifiedBy>
  <cp:revision>389</cp:revision>
  <dcterms:created xsi:type="dcterms:W3CDTF">2015-09-01T14:17:31Z</dcterms:created>
  <dcterms:modified xsi:type="dcterms:W3CDTF">2016-06-06T16:41:37Z</dcterms:modified>
</cp:coreProperties>
</file>