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9"/>
  </p:notesMasterIdLst>
  <p:handoutMasterIdLst>
    <p:handoutMasterId r:id="rId70"/>
  </p:handoutMasterIdLst>
  <p:sldIdLst>
    <p:sldId id="595" r:id="rId2"/>
    <p:sldId id="579" r:id="rId3"/>
    <p:sldId id="418" r:id="rId4"/>
    <p:sldId id="596" r:id="rId5"/>
    <p:sldId id="597" r:id="rId6"/>
    <p:sldId id="583" r:id="rId7"/>
    <p:sldId id="283" r:id="rId8"/>
    <p:sldId id="522" r:id="rId9"/>
    <p:sldId id="523" r:id="rId10"/>
    <p:sldId id="655" r:id="rId11"/>
    <p:sldId id="586" r:id="rId12"/>
    <p:sldId id="587" r:id="rId13"/>
    <p:sldId id="584" r:id="rId14"/>
    <p:sldId id="624" r:id="rId15"/>
    <p:sldId id="524" r:id="rId16"/>
    <p:sldId id="533" r:id="rId17"/>
    <p:sldId id="520" r:id="rId18"/>
    <p:sldId id="647" r:id="rId19"/>
    <p:sldId id="648" r:id="rId20"/>
    <p:sldId id="649" r:id="rId21"/>
    <p:sldId id="534" r:id="rId22"/>
    <p:sldId id="603" r:id="rId23"/>
    <p:sldId id="601" r:id="rId24"/>
    <p:sldId id="604" r:id="rId25"/>
    <p:sldId id="605" r:id="rId26"/>
    <p:sldId id="602" r:id="rId27"/>
    <p:sldId id="600" r:id="rId28"/>
    <p:sldId id="606" r:id="rId29"/>
    <p:sldId id="607" r:id="rId30"/>
    <p:sldId id="536" r:id="rId31"/>
    <p:sldId id="650" r:id="rId32"/>
    <p:sldId id="651" r:id="rId33"/>
    <p:sldId id="652" r:id="rId34"/>
    <p:sldId id="653" r:id="rId35"/>
    <p:sldId id="656" r:id="rId36"/>
    <p:sldId id="657" r:id="rId37"/>
    <p:sldId id="610" r:id="rId38"/>
    <p:sldId id="621" r:id="rId39"/>
    <p:sldId id="618" r:id="rId40"/>
    <p:sldId id="617" r:id="rId41"/>
    <p:sldId id="614" r:id="rId42"/>
    <p:sldId id="613" r:id="rId43"/>
    <p:sldId id="616" r:id="rId44"/>
    <p:sldId id="619" r:id="rId45"/>
    <p:sldId id="620" r:id="rId46"/>
    <p:sldId id="658" r:id="rId47"/>
    <p:sldId id="659" r:id="rId48"/>
    <p:sldId id="660" r:id="rId49"/>
    <p:sldId id="553" r:id="rId50"/>
    <p:sldId id="554" r:id="rId51"/>
    <p:sldId id="631" r:id="rId52"/>
    <p:sldId id="555" r:id="rId53"/>
    <p:sldId id="626" r:id="rId54"/>
    <p:sldId id="630" r:id="rId55"/>
    <p:sldId id="638" r:id="rId56"/>
    <p:sldId id="637" r:id="rId57"/>
    <p:sldId id="632" r:id="rId58"/>
    <p:sldId id="424" r:id="rId59"/>
    <p:sldId id="629" r:id="rId60"/>
    <p:sldId id="627" r:id="rId61"/>
    <p:sldId id="582" r:id="rId62"/>
    <p:sldId id="644" r:id="rId63"/>
    <p:sldId id="643" r:id="rId64"/>
    <p:sldId id="507" r:id="rId65"/>
    <p:sldId id="491" r:id="rId66"/>
    <p:sldId id="270" r:id="rId67"/>
    <p:sldId id="508" r:id="rId6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  <a:srgbClr val="3B953F"/>
    <a:srgbClr val="6A3D9A"/>
    <a:srgbClr val="236C99"/>
    <a:srgbClr val="2B83BA"/>
    <a:srgbClr val="D95F0E"/>
    <a:srgbClr val="91BFDB"/>
    <a:srgbClr val="ABDDA4"/>
    <a:srgbClr val="FDAE61"/>
    <a:srgbClr val="D7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5064" autoAdjust="0"/>
  </p:normalViewPr>
  <p:slideViewPr>
    <p:cSldViewPr>
      <p:cViewPr varScale="1">
        <p:scale>
          <a:sx n="70" d="100"/>
          <a:sy n="70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3660%20RWSP%20FY%2017-18%20Utilization%20Presentation\Data%20and%20Maps\DR3573%20RWG%20Part%20A-MAI%20Progress%20Report%20FY%202017_ImplementPlanOutcomes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3660%20RWSP%20FY%2017-18%20Utilization%20Presentation\Graphs_Demographics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3660%20RWSP%20FY%2017-18%20Utilization%20Presentation\Graphs_Demographics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3660%20RWSP%20FY%2017-18%20Utilization%20Presentation\Graphs_Demographics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3660%20RWSP%20FY%2017-18%20Utilization%20Presentation\Graphs_Demographics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3660%20RWSP%20FY%2017-18%20Utilization%20Presentation\Graphs_Demographics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parmar\AppData\Local\Microsoft\Windows\Temporary%20Internet%20Files\Content.Outlook\81RX4889\rwg_cube1_030708_viewsum%20Percent%20Poverty%20Level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ah2k8clufs01\S_Drive\EPI\Data%20Requests\DR3660%20RWSP%20FY%2017-18%20Utilization%20Presentation\Data%20and%20Maps\Continuum%20of%20Care%20Graph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Graphs!$B$3:$B$6</c:f>
              <c:numCache>
                <c:formatCode>#,##0</c:formatCode>
                <c:ptCount val="4"/>
                <c:pt idx="0">
                  <c:v>8090</c:v>
                </c:pt>
                <c:pt idx="1">
                  <c:v>2703</c:v>
                </c:pt>
                <c:pt idx="2">
                  <c:v>635</c:v>
                </c:pt>
                <c:pt idx="3">
                  <c:v>407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Graphs!$D$3:$D$6</c:f>
              <c:numCache>
                <c:formatCode>#,##0</c:formatCode>
                <c:ptCount val="4"/>
                <c:pt idx="0">
                  <c:v>7568</c:v>
                </c:pt>
                <c:pt idx="1">
                  <c:v>2402</c:v>
                </c:pt>
                <c:pt idx="2">
                  <c:v>581</c:v>
                </c:pt>
                <c:pt idx="3">
                  <c:v>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9109248"/>
        <c:axId val="49143808"/>
      </c:barChart>
      <c:catAx>
        <c:axId val="49109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49143808"/>
        <c:crosses val="autoZero"/>
        <c:auto val="1"/>
        <c:lblAlgn val="ctr"/>
        <c:lblOffset val="100"/>
        <c:noMultiLvlLbl val="0"/>
      </c:catAx>
      <c:valAx>
        <c:axId val="49143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9109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Graphs!$C$22:$C$24</c:f>
              <c:numCache>
                <c:formatCode>General</c:formatCode>
                <c:ptCount val="3"/>
                <c:pt idx="0">
                  <c:v>15</c:v>
                </c:pt>
                <c:pt idx="1">
                  <c:v>80</c:v>
                </c:pt>
                <c:pt idx="2">
                  <c:v>735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Graphs!$E$22:$E$24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1684224"/>
        <c:axId val="111686016"/>
      </c:barChart>
      <c:catAx>
        <c:axId val="111684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2200" b="1" spc="-100" baseline="0"/>
            </a:pPr>
            <a:endParaRPr lang="en-US"/>
          </a:p>
        </c:txPr>
        <c:crossAx val="111686016"/>
        <c:crosses val="autoZero"/>
        <c:auto val="1"/>
        <c:lblAlgn val="ctr"/>
        <c:lblOffset val="100"/>
        <c:noMultiLvlLbl val="0"/>
      </c:catAx>
      <c:valAx>
        <c:axId val="111686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1684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0.3840777315234517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N=2,013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92055036247153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N=748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95360586665211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N=22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336423675880824E-16"/>
                  <c:y val="-4.56601954405294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N=22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PowerPoint]DR3153'!$C$27:$C$30</c:f>
              <c:strCache>
                <c:ptCount val="4"/>
                <c:pt idx="0">
                  <c:v>Active</c:v>
                </c:pt>
                <c:pt idx="1">
                  <c:v>Inactive</c:v>
                </c:pt>
                <c:pt idx="2">
                  <c:v>Died</c:v>
                </c:pt>
                <c:pt idx="3">
                  <c:v>Moved</c:v>
                </c:pt>
              </c:strCache>
            </c:strRef>
          </c:cat>
          <c:val>
            <c:numRef>
              <c:f>'DR3573'!$B$51:$B$54</c:f>
              <c:numCache>
                <c:formatCode>0.00%</c:formatCode>
                <c:ptCount val="4"/>
                <c:pt idx="0">
                  <c:v>0.71764705882352942</c:v>
                </c:pt>
                <c:pt idx="1">
                  <c:v>0.26666666666666666</c:v>
                </c:pt>
                <c:pt idx="2">
                  <c:v>7.8431372549019607E-3</c:v>
                </c:pt>
                <c:pt idx="3">
                  <c:v>7.8431372549019607E-3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52776320"/>
        <c:axId val="101042816"/>
      </c:barChart>
      <c:catAx>
        <c:axId val="52776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Enrollment Status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1042816"/>
        <c:crosses val="autoZero"/>
        <c:auto val="1"/>
        <c:lblAlgn val="ctr"/>
        <c:lblOffset val="100"/>
        <c:noMultiLvlLbl val="0"/>
      </c:catAx>
      <c:valAx>
        <c:axId val="101042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52776320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22005772005766"/>
          <c:y val="0.28796897546897549"/>
          <c:w val="0.40234487734487734"/>
          <c:h val="0.670574795574795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1270468795567221"/>
                  <c:y val="-0.1180940345419785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Male
75.6% (N=2,097)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5125765529308834E-2"/>
                  <c:y val="9.380285797608632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Female
22.6%</a:t>
                    </a:r>
                  </a:p>
                  <a:p>
                    <a:r>
                      <a:rPr lang="en-US" b="1" dirty="0"/>
                      <a:t>(N=653)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7068036949926715E-2"/>
                  <c:y val="-6.80215635924297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Transgender
1.9% (N=52)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Sheet1!$K$16:$K$18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Transgender</c:v>
                </c:pt>
              </c:strCache>
            </c:strRef>
          </c:cat>
          <c:val>
            <c:numRef>
              <c:f>Sheet1!$M$16:$M$18</c:f>
              <c:numCache>
                <c:formatCode>0.00%</c:formatCode>
                <c:ptCount val="3"/>
                <c:pt idx="0">
                  <c:v>0.74839400428265523</c:v>
                </c:pt>
                <c:pt idx="1">
                  <c:v>0.23304782298358315</c:v>
                </c:pt>
                <c:pt idx="2">
                  <c:v>1.8558172733761598E-2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5.444895559930008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/>
                      <a:t>N=115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1" dirty="0"/>
                      <a:t>N=658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000" b="1" dirty="0"/>
                      <a:t>N=628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000" b="1" dirty="0"/>
                      <a:t>N=731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000" b="1" dirty="0"/>
                      <a:t>N=517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N=144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Sheet1!$A$91:$A$97</c:f>
              <c:strCache>
                <c:ptCount val="7"/>
                <c:pt idx="0">
                  <c:v>&lt;18</c:v>
                </c:pt>
                <c:pt idx="1">
                  <c:v>18-24 years</c:v>
                </c:pt>
                <c:pt idx="2">
                  <c:v>25-34 years</c:v>
                </c:pt>
                <c:pt idx="3">
                  <c:v>35-44 years</c:v>
                </c:pt>
                <c:pt idx="4">
                  <c:v>45-54 years</c:v>
                </c:pt>
                <c:pt idx="5">
                  <c:v>55-64 years</c:v>
                </c:pt>
                <c:pt idx="6">
                  <c:v>65+ years</c:v>
                </c:pt>
              </c:strCache>
            </c:strRef>
          </c:cat>
          <c:val>
            <c:numRef>
              <c:f>Sheet1!$C$91:$C$97</c:f>
              <c:numCache>
                <c:formatCode>0.00%</c:formatCode>
                <c:ptCount val="7"/>
                <c:pt idx="0">
                  <c:v>4.0000000000000001E-3</c:v>
                </c:pt>
                <c:pt idx="1">
                  <c:v>4.1000000000000002E-2</c:v>
                </c:pt>
                <c:pt idx="2">
                  <c:v>0.23400000000000001</c:v>
                </c:pt>
                <c:pt idx="3">
                  <c:v>0.224</c:v>
                </c:pt>
                <c:pt idx="4">
                  <c:v>0.26100000000000001</c:v>
                </c:pt>
                <c:pt idx="5">
                  <c:v>0.184</c:v>
                </c:pt>
                <c:pt idx="6">
                  <c:v>5.0999999999999997E-2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00960512"/>
        <c:axId val="102712064"/>
      </c:barChart>
      <c:catAx>
        <c:axId val="100960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Current Age (Yrs.)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2712064"/>
        <c:crosses val="autoZero"/>
        <c:auto val="1"/>
        <c:lblAlgn val="ctr"/>
        <c:lblOffset val="100"/>
        <c:noMultiLvlLbl val="0"/>
      </c:catAx>
      <c:valAx>
        <c:axId val="102712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009605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1" dirty="0"/>
                      <a:t>N=1,363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/>
                      <a:t>N=930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1" dirty="0"/>
                      <a:t>N=251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697186578529536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N=99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564474579566442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N=46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000" b="1" dirty="0"/>
                      <a:t>N=408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N=111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Sheet1!$H$2:$H$6</c:f>
              <c:strCache>
                <c:ptCount val="5"/>
                <c:pt idx="0">
                  <c:v>Black</c:v>
                </c:pt>
                <c:pt idx="1">
                  <c:v>White</c:v>
                </c:pt>
                <c:pt idx="2">
                  <c:v>Hispanic/Latino</c:v>
                </c:pt>
                <c:pt idx="3">
                  <c:v>Asian/Pacific Islander</c:v>
                </c:pt>
                <c:pt idx="4">
                  <c:v>Other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0.50687988099665304</c:v>
                </c:pt>
                <c:pt idx="1">
                  <c:v>0.34585347712904424</c:v>
                </c:pt>
                <c:pt idx="2">
                  <c:v>9.3343250278914089E-2</c:v>
                </c:pt>
                <c:pt idx="3">
                  <c:v>3.6816660468575679E-2</c:v>
                </c:pt>
                <c:pt idx="4">
                  <c:v>1.7106731126812942E-2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02769024"/>
        <c:axId val="102772096"/>
      </c:barChart>
      <c:catAx>
        <c:axId val="102769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Race/Ethnicity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2772096"/>
        <c:crosses val="autoZero"/>
        <c:auto val="1"/>
        <c:lblAlgn val="ctr"/>
        <c:lblOffset val="100"/>
        <c:noMultiLvlLbl val="0"/>
      </c:catAx>
      <c:valAx>
        <c:axId val="102772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02769024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22005772005766"/>
          <c:y val="0.28796897546897549"/>
          <c:w val="0.40234487734487734"/>
          <c:h val="0.670574795574795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6.4349057062311657E-2"/>
                  <c:y val="-9.623189462428308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HIV</a:t>
                    </a:r>
                  </a:p>
                  <a:p>
                    <a:r>
                      <a:rPr lang="en-US" b="1" dirty="0"/>
                      <a:t>50.6% (N=1,419)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993930446194226E-2"/>
                  <c:y val="2.909416415540649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AIDS</a:t>
                    </a:r>
                  </a:p>
                  <a:p>
                    <a:r>
                      <a:rPr lang="en-US" b="1" dirty="0"/>
                      <a:t>49.4%</a:t>
                    </a:r>
                  </a:p>
                  <a:p>
                    <a:r>
                      <a:rPr lang="en-US" b="1" dirty="0"/>
                      <a:t>(N=1,387)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7068036949926715E-2"/>
                  <c:y val="-6.80215635924297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Unknown</a:t>
                    </a:r>
                  </a:p>
                  <a:p>
                    <a:r>
                      <a:rPr lang="en-US" b="1" dirty="0"/>
                      <a:t>0.3%</a:t>
                    </a:r>
                  </a:p>
                  <a:p>
                    <a:r>
                      <a:rPr lang="en-US" b="1" dirty="0"/>
                      <a:t>(N=7)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Sheet1!$O$3:$O$4</c:f>
              <c:strCache>
                <c:ptCount val="2"/>
                <c:pt idx="0">
                  <c:v>HIV</c:v>
                </c:pt>
                <c:pt idx="1">
                  <c:v>AIDS</c:v>
                </c:pt>
              </c:strCache>
            </c:strRef>
          </c:cat>
          <c:val>
            <c:numRef>
              <c:f>Sheet1!$P$3:$P$4</c:f>
              <c:numCache>
                <c:formatCode>General</c:formatCode>
                <c:ptCount val="2"/>
                <c:pt idx="0">
                  <c:v>1419</c:v>
                </c:pt>
                <c:pt idx="1">
                  <c:v>1387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1" dirty="0" smtClean="0"/>
                      <a:t>N=</a:t>
                    </a:r>
                  </a:p>
                  <a:p>
                    <a:r>
                      <a:rPr lang="en-US" sz="2000" b="1" dirty="0" smtClean="0"/>
                      <a:t>1,449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4220132205696603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N=634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186521536569252E-7"/>
                  <c:y val="-3.0880399209359034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N=233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000" b="1" dirty="0"/>
                      <a:t>N=158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957268072972360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N=125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5.233304170312053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619883040935672E-3"/>
                  <c:y val="-3.629989640735345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&lt;5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Sheet1!$C$2:$C$8</c:f>
              <c:strCache>
                <c:ptCount val="7"/>
                <c:pt idx="0">
                  <c:v>MSM</c:v>
                </c:pt>
                <c:pt idx="1">
                  <c:v>Hetero. Contact</c:v>
                </c:pt>
                <c:pt idx="2">
                  <c:v>Not identified</c:v>
                </c:pt>
                <c:pt idx="3">
                  <c:v>MSM and IDU</c:v>
                </c:pt>
                <c:pt idx="4">
                  <c:v>IDU</c:v>
                </c:pt>
                <c:pt idx="5">
                  <c:v>Perinatal exposure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0.56142322097378272</c:v>
                </c:pt>
                <c:pt idx="1">
                  <c:v>0.23745318352059924</c:v>
                </c:pt>
                <c:pt idx="2">
                  <c:v>8.7265917602996249E-2</c:v>
                </c:pt>
                <c:pt idx="3">
                  <c:v>5.9176029962546818E-2</c:v>
                </c:pt>
                <c:pt idx="4">
                  <c:v>4.6816479400749067E-2</c:v>
                </c:pt>
                <c:pt idx="5">
                  <c:v>7.1161048689138574E-3</c:v>
                </c:pt>
                <c:pt idx="6">
                  <c:v>7.4906367041198505E-4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02521856"/>
        <c:axId val="102570240"/>
      </c:barChart>
      <c:catAx>
        <c:axId val="102521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HIV Exposure Category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2570240"/>
        <c:crosses val="autoZero"/>
        <c:auto val="1"/>
        <c:lblAlgn val="ctr"/>
        <c:lblOffset val="100"/>
        <c:noMultiLvlLbl val="0"/>
      </c:catAx>
      <c:valAx>
        <c:axId val="102570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025218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1" dirty="0"/>
                      <a:t>N=1,065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/>
                      <a:t>N=270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1" dirty="0"/>
                      <a:t>N=244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000" b="1" dirty="0"/>
                      <a:t>N=194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0279538839879974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953764702885901E-3"/>
                  <c:y val="-3.226599996077467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N=111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'rwg_cube1_030708_viewsum; Perce'!$B$13:$B$18</c:f>
              <c:strCache>
                <c:ptCount val="6"/>
                <c:pt idx="0">
                  <c:v>0 - 100%</c:v>
                </c:pt>
                <c:pt idx="1">
                  <c:v>101 - 150%</c:v>
                </c:pt>
                <c:pt idx="2">
                  <c:v>151 - 200%</c:v>
                </c:pt>
                <c:pt idx="3">
                  <c:v>201 - 250%</c:v>
                </c:pt>
                <c:pt idx="4">
                  <c:v>251 - 300%</c:v>
                </c:pt>
                <c:pt idx="5">
                  <c:v>&gt;300%</c:v>
                </c:pt>
              </c:strCache>
            </c:strRef>
          </c:cat>
          <c:val>
            <c:numRef>
              <c:f>'rwg_cube1_030708_viewsum; Perce'!$D$13:$D$18</c:f>
              <c:numCache>
                <c:formatCode>0.0%</c:formatCode>
                <c:ptCount val="6"/>
                <c:pt idx="0">
                  <c:v>0.51600000000000001</c:v>
                </c:pt>
                <c:pt idx="1">
                  <c:v>0.13100000000000001</c:v>
                </c:pt>
                <c:pt idx="2">
                  <c:v>0.11800000000000001</c:v>
                </c:pt>
                <c:pt idx="3">
                  <c:v>9.4E-2</c:v>
                </c:pt>
                <c:pt idx="4">
                  <c:v>5.4000000000000006E-2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102600064"/>
        <c:axId val="102623872"/>
      </c:barChart>
      <c:catAx>
        <c:axId val="102600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Percent of Federal Poverty Level</a:t>
                </a:r>
                <a:endParaRPr lang="en-US" sz="2400" b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60" baseline="0"/>
            </a:pPr>
            <a:endParaRPr lang="en-US"/>
          </a:p>
        </c:txPr>
        <c:crossAx val="102623872"/>
        <c:crosses val="autoZero"/>
        <c:auto val="1"/>
        <c:lblAlgn val="ctr"/>
        <c:lblOffset val="100"/>
        <c:noMultiLvlLbl val="0"/>
      </c:catAx>
      <c:valAx>
        <c:axId val="102623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02600064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'RWSP v non-RWSP'!$C$3</c:f>
              <c:strCache>
                <c:ptCount val="1"/>
                <c:pt idx="0">
                  <c:v>Non-Clients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</c:dPt>
          <c:cat>
            <c:strRef>
              <c:f>'RWSP v non-RWSP'!$A$4:$A$7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*</c:v>
                </c:pt>
              </c:strCache>
            </c:strRef>
          </c:cat>
          <c:val>
            <c:numRef>
              <c:f>'RWSP v non-RWSP'!$C$4:$C$7</c:f>
              <c:numCache>
                <c:formatCode>General</c:formatCode>
                <c:ptCount val="4"/>
                <c:pt idx="0" formatCode="0.0%">
                  <c:v>0.48599999999999999</c:v>
                </c:pt>
                <c:pt idx="2" formatCode="0.0%">
                  <c:v>0.372</c:v>
                </c:pt>
                <c:pt idx="3" formatCode="0.0%">
                  <c:v>0.73099999999999998</c:v>
                </c:pt>
              </c:numCache>
            </c:numRef>
          </c:val>
        </c:ser>
        <c:ser>
          <c:idx val="1"/>
          <c:order val="1"/>
          <c:tx>
            <c:strRef>
              <c:f>'RWSP v non-RWSP'!$B$3</c:f>
              <c:strCache>
                <c:ptCount val="1"/>
                <c:pt idx="0">
                  <c:v>RWSP Clients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delete val="1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'RWSP v non-RWSP'!$A$4:$A$7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*</c:v>
                </c:pt>
              </c:strCache>
            </c:strRef>
          </c:cat>
          <c:val>
            <c:numRef>
              <c:f>'RWSP v non-RWSP'!$B$4:$B$7</c:f>
              <c:numCache>
                <c:formatCode>0.0%</c:formatCode>
                <c:ptCount val="4"/>
                <c:pt idx="0">
                  <c:v>0.68200000000000005</c:v>
                </c:pt>
                <c:pt idx="1">
                  <c:v>0.54200000000000004</c:v>
                </c:pt>
                <c:pt idx="2">
                  <c:v>0.61299999999999999</c:v>
                </c:pt>
                <c:pt idx="3">
                  <c:v>0.90600000000000003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02659200"/>
        <c:axId val="103121280"/>
      </c:barChart>
      <c:catAx>
        <c:axId val="10265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3121280"/>
        <c:crosses val="autoZero"/>
        <c:auto val="1"/>
        <c:lblAlgn val="ctr"/>
        <c:lblOffset val="100"/>
        <c:noMultiLvlLbl val="0"/>
      </c:catAx>
      <c:valAx>
        <c:axId val="103121280"/>
        <c:scaling>
          <c:orientation val="minMax"/>
          <c:max val="1"/>
        </c:scaling>
        <c:delete val="1"/>
        <c:axPos val="b"/>
        <c:majorGridlines/>
        <c:numFmt formatCode="0%" sourceLinked="0"/>
        <c:majorTickMark val="out"/>
        <c:minorTickMark val="none"/>
        <c:tickLblPos val="nextTo"/>
        <c:crossAx val="102659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607325526616866"/>
          <c:y val="0.89964834256829007"/>
          <c:w val="0.54709964139098"/>
          <c:h val="9.733644405560415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Graphs!$C$3:$C$6</c:f>
              <c:numCache>
                <c:formatCode>#,##0</c:formatCode>
                <c:ptCount val="4"/>
                <c:pt idx="0">
                  <c:v>8492</c:v>
                </c:pt>
                <c:pt idx="1">
                  <c:v>7996</c:v>
                </c:pt>
                <c:pt idx="2">
                  <c:v>3849</c:v>
                </c:pt>
                <c:pt idx="3">
                  <c:v>2978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Graphs!$E$3:$E$6</c:f>
              <c:numCache>
                <c:formatCode>#,##0</c:formatCode>
                <c:ptCount val="4"/>
                <c:pt idx="0">
                  <c:v>7664</c:v>
                </c:pt>
                <c:pt idx="1">
                  <c:v>8336</c:v>
                </c:pt>
                <c:pt idx="2">
                  <c:v>3803</c:v>
                </c:pt>
                <c:pt idx="3">
                  <c:v>1849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1705344"/>
        <c:axId val="51706880"/>
      </c:barChart>
      <c:catAx>
        <c:axId val="51705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51706880"/>
        <c:crosses val="autoZero"/>
        <c:auto val="1"/>
        <c:lblAlgn val="ctr"/>
        <c:lblOffset val="100"/>
        <c:noMultiLvlLbl val="0"/>
      </c:catAx>
      <c:valAx>
        <c:axId val="51706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51705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Nutrition</c:v>
                </c:pt>
              </c:strCache>
            </c:strRef>
          </c:cat>
          <c:val>
            <c:numRef>
              <c:f>Graphs!$B$7:$B$11</c:f>
              <c:numCache>
                <c:formatCode>#,##0</c:formatCode>
                <c:ptCount val="5"/>
                <c:pt idx="0">
                  <c:v>110</c:v>
                </c:pt>
                <c:pt idx="1">
                  <c:v>6</c:v>
                </c:pt>
                <c:pt idx="2">
                  <c:v>9</c:v>
                </c:pt>
                <c:pt idx="3">
                  <c:v>33</c:v>
                </c:pt>
                <c:pt idx="4">
                  <c:v>115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Nutrition</c:v>
                </c:pt>
              </c:strCache>
            </c:strRef>
          </c:cat>
          <c:val>
            <c:numRef>
              <c:f>Graphs!$D$7:$D$11</c:f>
              <c:numCache>
                <c:formatCode>#,##0</c:formatCode>
                <c:ptCount val="5"/>
                <c:pt idx="0">
                  <c:v>102</c:v>
                </c:pt>
                <c:pt idx="1">
                  <c:v>97</c:v>
                </c:pt>
                <c:pt idx="2">
                  <c:v>42</c:v>
                </c:pt>
                <c:pt idx="3">
                  <c:v>33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8484992"/>
        <c:axId val="98486528"/>
      </c:barChart>
      <c:catAx>
        <c:axId val="98484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 spc="-100" baseline="0"/>
            </a:pPr>
            <a:endParaRPr lang="en-US"/>
          </a:p>
        </c:txPr>
        <c:crossAx val="98486528"/>
        <c:crosses val="autoZero"/>
        <c:auto val="1"/>
        <c:lblAlgn val="ctr"/>
        <c:lblOffset val="100"/>
        <c:noMultiLvlLbl val="0"/>
      </c:catAx>
      <c:valAx>
        <c:axId val="98486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98484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055627206081998"/>
          <c:y val="0.91594840756845697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Nutrition</c:v>
                </c:pt>
              </c:strCache>
            </c:strRef>
          </c:cat>
          <c:val>
            <c:numRef>
              <c:f>Graphs!$C$7:$C$11</c:f>
              <c:numCache>
                <c:formatCode>#,##0</c:formatCode>
                <c:ptCount val="5"/>
                <c:pt idx="0">
                  <c:v>318</c:v>
                </c:pt>
                <c:pt idx="1">
                  <c:v>13</c:v>
                </c:pt>
                <c:pt idx="2">
                  <c:v>11</c:v>
                </c:pt>
                <c:pt idx="3">
                  <c:v>360</c:v>
                </c:pt>
                <c:pt idx="4">
                  <c:v>245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Nutrition</c:v>
                </c:pt>
              </c:strCache>
            </c:strRef>
          </c:cat>
          <c:val>
            <c:numRef>
              <c:f>Graphs!$E$7:$E$11</c:f>
              <c:numCache>
                <c:formatCode>#,##0</c:formatCode>
                <c:ptCount val="5"/>
                <c:pt idx="0">
                  <c:v>307</c:v>
                </c:pt>
                <c:pt idx="1">
                  <c:v>225</c:v>
                </c:pt>
                <c:pt idx="2">
                  <c:v>313</c:v>
                </c:pt>
                <c:pt idx="3">
                  <c:v>110</c:v>
                </c:pt>
                <c:pt idx="4">
                  <c:v>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8430976"/>
        <c:axId val="98432512"/>
      </c:barChart>
      <c:catAx>
        <c:axId val="98430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 spc="-100" baseline="0"/>
            </a:pPr>
            <a:endParaRPr lang="en-US"/>
          </a:p>
        </c:txPr>
        <c:crossAx val="98432512"/>
        <c:crosses val="autoZero"/>
        <c:auto val="1"/>
        <c:lblAlgn val="ctr"/>
        <c:lblOffset val="100"/>
        <c:noMultiLvlLbl val="0"/>
      </c:catAx>
      <c:valAx>
        <c:axId val="98432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98430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</c:v>
                </c:pt>
              </c:strCache>
            </c:strRef>
          </c:cat>
          <c:val>
            <c:numRef>
              <c:f>Graphs!$B$12:$B$16</c:f>
              <c:numCache>
                <c:formatCode>#,##0</c:formatCode>
                <c:ptCount val="5"/>
                <c:pt idx="0">
                  <c:v>2462</c:v>
                </c:pt>
                <c:pt idx="1">
                  <c:v>585</c:v>
                </c:pt>
                <c:pt idx="2">
                  <c:v>432</c:v>
                </c:pt>
                <c:pt idx="3">
                  <c:v>280</c:v>
                </c:pt>
                <c:pt idx="4">
                  <c:v>36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</c:v>
                </c:pt>
              </c:strCache>
            </c:strRef>
          </c:cat>
          <c:val>
            <c:numRef>
              <c:f>Graphs!$D$12:$D$16</c:f>
              <c:numCache>
                <c:formatCode>#,##0</c:formatCode>
                <c:ptCount val="5"/>
                <c:pt idx="0">
                  <c:v>2225</c:v>
                </c:pt>
                <c:pt idx="1">
                  <c:v>507</c:v>
                </c:pt>
                <c:pt idx="2">
                  <c:v>406</c:v>
                </c:pt>
                <c:pt idx="3">
                  <c:v>351</c:v>
                </c:pt>
                <c:pt idx="4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393024"/>
        <c:axId val="117712000"/>
      </c:barChart>
      <c:catAx>
        <c:axId val="113393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117712000"/>
        <c:crosses val="autoZero"/>
        <c:auto val="1"/>
        <c:lblAlgn val="ctr"/>
        <c:lblOffset val="100"/>
        <c:noMultiLvlLbl val="0"/>
      </c:catAx>
      <c:valAx>
        <c:axId val="117712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13393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</c:v>
                </c:pt>
              </c:strCache>
            </c:strRef>
          </c:cat>
          <c:val>
            <c:numRef>
              <c:f>Graphs!$C$12:$C$16</c:f>
              <c:numCache>
                <c:formatCode>#,##0</c:formatCode>
                <c:ptCount val="5"/>
                <c:pt idx="0">
                  <c:v>8276</c:v>
                </c:pt>
                <c:pt idx="1">
                  <c:v>1755</c:v>
                </c:pt>
                <c:pt idx="2">
                  <c:v>991</c:v>
                </c:pt>
                <c:pt idx="3">
                  <c:v>1150</c:v>
                </c:pt>
                <c:pt idx="4">
                  <c:v>585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</c:v>
                </c:pt>
              </c:strCache>
            </c:strRef>
          </c:cat>
          <c:val>
            <c:numRef>
              <c:f>Graphs!$E$12:$E$16</c:f>
              <c:numCache>
                <c:formatCode>#,##0</c:formatCode>
                <c:ptCount val="5"/>
                <c:pt idx="0">
                  <c:v>5956</c:v>
                </c:pt>
                <c:pt idx="1">
                  <c:v>1521</c:v>
                </c:pt>
                <c:pt idx="2">
                  <c:v>876</c:v>
                </c:pt>
                <c:pt idx="3">
                  <c:v>2953</c:v>
                </c:pt>
                <c:pt idx="4">
                  <c:v>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2266752"/>
        <c:axId val="122268288"/>
      </c:barChart>
      <c:catAx>
        <c:axId val="122266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122268288"/>
        <c:crosses val="autoZero"/>
        <c:auto val="1"/>
        <c:lblAlgn val="ctr"/>
        <c:lblOffset val="100"/>
        <c:noMultiLvlLbl val="0"/>
      </c:catAx>
      <c:valAx>
        <c:axId val="122268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22266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Graphs!$B$17:$B$21</c:f>
              <c:numCache>
                <c:formatCode>#,##0</c:formatCode>
                <c:ptCount val="5"/>
                <c:pt idx="0">
                  <c:v>143</c:v>
                </c:pt>
                <c:pt idx="1">
                  <c:v>122</c:v>
                </c:pt>
                <c:pt idx="2">
                  <c:v>10</c:v>
                </c:pt>
                <c:pt idx="3">
                  <c:v>48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Graphs!$D$17:$D$21</c:f>
              <c:numCache>
                <c:formatCode>#,##0</c:formatCode>
                <c:ptCount val="5"/>
                <c:pt idx="0">
                  <c:v>160</c:v>
                </c:pt>
                <c:pt idx="1">
                  <c:v>153</c:v>
                </c:pt>
                <c:pt idx="2">
                  <c:v>72</c:v>
                </c:pt>
                <c:pt idx="3">
                  <c:v>44</c:v>
                </c:pt>
                <c:pt idx="4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509376"/>
        <c:axId val="99510912"/>
      </c:barChart>
      <c:catAx>
        <c:axId val="99509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99510912"/>
        <c:crosses val="autoZero"/>
        <c:auto val="1"/>
        <c:lblAlgn val="ctr"/>
        <c:lblOffset val="100"/>
        <c:noMultiLvlLbl val="0"/>
      </c:catAx>
      <c:valAx>
        <c:axId val="99510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99509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Graphs!$C$17:$C$21</c:f>
              <c:numCache>
                <c:formatCode>#,##0</c:formatCode>
                <c:ptCount val="5"/>
                <c:pt idx="0">
                  <c:v>185</c:v>
                </c:pt>
                <c:pt idx="1">
                  <c:v>168</c:v>
                </c:pt>
                <c:pt idx="2">
                  <c:v>15</c:v>
                </c:pt>
                <c:pt idx="3">
                  <c:v>267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Graphs!$E$17:$E$21</c:f>
              <c:numCache>
                <c:formatCode>#,##0</c:formatCode>
                <c:ptCount val="5"/>
                <c:pt idx="0">
                  <c:v>201</c:v>
                </c:pt>
                <c:pt idx="1">
                  <c:v>232</c:v>
                </c:pt>
                <c:pt idx="2">
                  <c:v>165</c:v>
                </c:pt>
                <c:pt idx="3">
                  <c:v>284</c:v>
                </c:pt>
                <c:pt idx="4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3621760"/>
        <c:axId val="123623296"/>
      </c:barChart>
      <c:catAx>
        <c:axId val="123621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123623296"/>
        <c:crosses val="autoZero"/>
        <c:auto val="1"/>
        <c:lblAlgn val="ctr"/>
        <c:lblOffset val="100"/>
        <c:noMultiLvlLbl val="0"/>
      </c:catAx>
      <c:valAx>
        <c:axId val="123623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23621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Graphs!$B$22:$B$24</c:f>
              <c:numCache>
                <c:formatCode>General</c:formatCode>
                <c:ptCount val="3"/>
                <c:pt idx="0">
                  <c:v>13</c:v>
                </c:pt>
                <c:pt idx="1">
                  <c:v>5</c:v>
                </c:pt>
                <c:pt idx="2">
                  <c:v>31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Graphs!$D$22:$D$24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5209216"/>
        <c:axId val="123610240"/>
      </c:barChart>
      <c:catAx>
        <c:axId val="105209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2200" b="1" spc="-100" baseline="0"/>
            </a:pPr>
            <a:endParaRPr lang="en-US"/>
          </a:p>
        </c:txPr>
        <c:crossAx val="123610240"/>
        <c:crosses val="autoZero"/>
        <c:auto val="1"/>
        <c:lblAlgn val="ctr"/>
        <c:lblOffset val="100"/>
        <c:noMultiLvlLbl val="0"/>
      </c:catAx>
      <c:valAx>
        <c:axId val="123610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05209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0.34799</cdr:x>
      <cdr:y>0.46767</cdr:y>
    </cdr:from>
    <cdr:to>
      <cdr:x>0.67388</cdr:x>
      <cdr:y>0.54159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5639" y="2019397"/>
          <a:ext cx="2711768" cy="319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9144" tIns="9144" rIns="9144" bIns="9144" rtlCol="0" anchor="ctr" anchorCtr="0">
          <a:spAutoFit/>
        </a:bodyPr>
        <a:lstStyle xmlns:a="http://schemas.openxmlformats.org/drawingml/2006/main"/>
        <a:p xmlns:a="http://schemas.openxmlformats.org/drawingml/2006/main">
          <a:r>
            <a:rPr lang="en-US" sz="2000" b="1" spc="-50">
              <a:solidFill>
                <a:schemeClr val="bg1"/>
              </a:solidFill>
              <a:latin typeface="+mj-lt"/>
            </a:rPr>
            <a:t>Min. 52.8% (</a:t>
          </a:r>
          <a:r>
            <a:rPr lang="en-US" sz="2000" b="1" spc="-50" baseline="0">
              <a:solidFill>
                <a:schemeClr val="bg1"/>
              </a:solidFill>
              <a:latin typeface="+mj-lt"/>
            </a:rPr>
            <a:t>Est</a:t>
          </a:r>
          <a:r>
            <a:rPr lang="en-US" sz="2000" b="1" spc="-50">
              <a:solidFill>
                <a:schemeClr val="bg1"/>
              </a:solidFill>
              <a:latin typeface="+mj-lt"/>
            </a:rPr>
            <a:t>. 54.2%)</a:t>
          </a:r>
          <a:endParaRPr lang="en-US" sz="2200" b="1" spc="-50">
            <a:solidFill>
              <a:schemeClr val="bg1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CA38-0F3C-4F61-A2E7-C49130CB5388}" type="datetimeFigureOut">
              <a:rPr lang="en-US" smtClean="0"/>
              <a:t>06/10/2018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3C85-9EDA-4049-9E8F-4C689C15D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6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1A4B-8F69-458A-A877-68F16D7BDAC5}" type="datetimeFigureOut">
              <a:rPr lang="en-US" smtClean="0"/>
              <a:t>06/10/2018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0F27-2F21-4355-A6F4-E93C0E94E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63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7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0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8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93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03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98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2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update from </a:t>
            </a:r>
            <a:r>
              <a:rPr lang="en-US" dirty="0" err="1" smtClean="0"/>
              <a:t>gis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5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update from </a:t>
            </a:r>
            <a:r>
              <a:rPr lang="en-US" dirty="0" err="1" smtClean="0"/>
              <a:t>gis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8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5F64D2-A25F-418F-A820-CDB75AA5F6A9}" type="datetimeFigureOut">
              <a:rPr lang="en-US" smtClean="0"/>
              <a:t>06/10/2018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Parmar@MarionHealth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4.xlsx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ryanwhiteindy.org/" TargetMode="Externa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.hhs.gov/2015-poverty-guidelines" TargetMode="External"/><Relationship Id="rId2" Type="http://schemas.openxmlformats.org/officeDocument/2006/relationships/hyperlink" Target="http://hab.hrsa.gov/abouthab/parta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none" dirty="0" smtClean="0">
                <a:solidFill>
                  <a:schemeClr val="tx1"/>
                </a:solidFill>
              </a:rPr>
              <a:t>Ryan White Part A &amp; Minority AIDS Initiative Service Utilization in the Indianapolis Transitional Grant Area: FY 2017-2018</a:t>
            </a:r>
            <a:br>
              <a:rPr lang="en-US" sz="4000" cap="none" dirty="0" smtClean="0">
                <a:solidFill>
                  <a:schemeClr val="tx1"/>
                </a:solidFill>
              </a:rPr>
            </a:br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2700" y="3505200"/>
            <a:ext cx="40386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June 7, 2018</a:t>
            </a:r>
          </a:p>
          <a:p>
            <a:pPr algn="ctr">
              <a:spcAft>
                <a:spcPts val="10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Sam Parmar, MPH</a:t>
            </a:r>
          </a:p>
          <a:p>
            <a:pPr algn="ctr"/>
            <a:r>
              <a:rPr lang="en-US" sz="1800" cap="none" dirty="0" smtClean="0">
                <a:solidFill>
                  <a:schemeClr val="tx1"/>
                </a:solidFill>
                <a:hlinkClick r:id="rId4"/>
              </a:rPr>
              <a:t>SParmar@MarionHealth.org</a:t>
            </a:r>
            <a:endParaRPr lang="en-US" sz="1800" cap="none" dirty="0" smtClean="0">
              <a:solidFill>
                <a:schemeClr val="tx1"/>
              </a:solidFill>
            </a:endParaRPr>
          </a:p>
          <a:p>
            <a:pPr algn="ctr"/>
            <a:endParaRPr lang="en-US" sz="27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313832"/>
              </p:ext>
            </p:extLst>
          </p:nvPr>
        </p:nvGraphicFramePr>
        <p:xfrm>
          <a:off x="381000" y="363538"/>
          <a:ext cx="8429625" cy="641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0" name="Worksheet" r:id="rId3" imgW="8781986" imgH="6686525" progId="Excel.Sheet.12">
                  <p:embed/>
                </p:oleObj>
              </mc:Choice>
              <mc:Fallback>
                <p:oleObj name="Worksheet" r:id="rId3" imgW="8781986" imgH="6686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363538"/>
                        <a:ext cx="8429625" cy="641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4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317017"/>
              </p:ext>
            </p:extLst>
          </p:nvPr>
        </p:nvGraphicFramePr>
        <p:xfrm>
          <a:off x="304800" y="457200"/>
          <a:ext cx="845820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4" name="Worksheet" r:id="rId3" imgW="8458327" imgH="2419415" progId="Excel.Sheet.12">
                  <p:embed/>
                </p:oleObj>
              </mc:Choice>
              <mc:Fallback>
                <p:oleObj name="Worksheet" r:id="rId3" imgW="8458327" imgH="24194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457200"/>
                        <a:ext cx="8458200" cy="241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030042"/>
              </p:ext>
            </p:extLst>
          </p:nvPr>
        </p:nvGraphicFramePr>
        <p:xfrm>
          <a:off x="304800" y="457200"/>
          <a:ext cx="8562975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3" name="Worksheet" r:id="rId3" imgW="8486657" imgH="2086082" progId="Excel.Sheet.12">
                  <p:embed/>
                </p:oleObj>
              </mc:Choice>
              <mc:Fallback>
                <p:oleObj name="Worksheet" r:id="rId3" imgW="8486657" imgH="20860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457200"/>
                        <a:ext cx="8562975" cy="208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2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Part A and MAI Service Utilization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Utilization: FY 2017-2018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During FY 2017-2018: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2,799 unique </a:t>
            </a:r>
            <a:r>
              <a:rPr lang="en-US" sz="2200" dirty="0">
                <a:sym typeface="Wingdings" panose="05000000000000000000" pitchFamily="2" charset="2"/>
              </a:rPr>
              <a:t>clients </a:t>
            </a:r>
            <a:r>
              <a:rPr lang="en-US" sz="2200" dirty="0" smtClean="0">
                <a:sym typeface="Wingdings" panose="05000000000000000000" pitchFamily="2" charset="2"/>
              </a:rPr>
              <a:t>utilized 28,303 units </a:t>
            </a:r>
            <a:r>
              <a:rPr lang="en-US" sz="2200" dirty="0">
                <a:sym typeface="Wingdings" panose="05000000000000000000" pitchFamily="2" charset="2"/>
              </a:rPr>
              <a:t>of </a:t>
            </a:r>
            <a:r>
              <a:rPr lang="en-US" sz="2200" dirty="0" smtClean="0">
                <a:sym typeface="Wingdings" panose="05000000000000000000" pitchFamily="2" charset="2"/>
              </a:rPr>
              <a:t>service excluding 8,492 EIS tests administered</a:t>
            </a:r>
            <a:endParaRPr lang="en-US" sz="22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Core </a:t>
            </a:r>
            <a:r>
              <a:rPr lang="en-US" sz="2200" dirty="0" smtClean="0">
                <a:sym typeface="Wingdings" panose="05000000000000000000" pitchFamily="2" charset="2"/>
              </a:rPr>
              <a:t>Medical </a:t>
            </a:r>
            <a:r>
              <a:rPr lang="en-US" sz="2200" dirty="0">
                <a:sym typeface="Wingdings" panose="05000000000000000000" pitchFamily="2" charset="2"/>
              </a:rPr>
              <a:t>accounted for </a:t>
            </a:r>
            <a:r>
              <a:rPr lang="en-US" sz="2200" dirty="0" smtClean="0">
                <a:sym typeface="Wingdings" panose="05000000000000000000" pitchFamily="2" charset="2"/>
              </a:rPr>
              <a:t>63.1% </a:t>
            </a:r>
            <a:r>
              <a:rPr lang="en-US" sz="2200" dirty="0">
                <a:sym typeface="Wingdings" panose="05000000000000000000" pitchFamily="2" charset="2"/>
              </a:rPr>
              <a:t>of Part A/MAI service units and </a:t>
            </a:r>
            <a:r>
              <a:rPr lang="en-US" sz="2200" dirty="0" smtClean="0">
                <a:sym typeface="Wingdings" panose="05000000000000000000" pitchFamily="2" charset="2"/>
              </a:rPr>
              <a:t>72.6% </a:t>
            </a:r>
            <a:r>
              <a:rPr lang="en-US" sz="2200" dirty="0">
                <a:sym typeface="Wingdings" panose="05000000000000000000" pitchFamily="2" charset="2"/>
              </a:rPr>
              <a:t>of </a:t>
            </a:r>
            <a:r>
              <a:rPr lang="en-US" sz="2200" dirty="0" smtClean="0">
                <a:sym typeface="Wingdings" panose="05000000000000000000" pitchFamily="2" charset="2"/>
              </a:rPr>
              <a:t>dollars spent at </a:t>
            </a:r>
            <a:r>
              <a:rPr lang="en-US" sz="2200" dirty="0">
                <a:sym typeface="Wingdings" panose="05000000000000000000" pitchFamily="2" charset="2"/>
              </a:rPr>
              <a:t>an average cost of </a:t>
            </a:r>
            <a:r>
              <a:rPr lang="en-US" sz="2200" dirty="0" smtClean="0">
                <a:sym typeface="Wingdings" panose="05000000000000000000" pitchFamily="2" charset="2"/>
              </a:rPr>
              <a:t>$111 per </a:t>
            </a:r>
            <a:r>
              <a:rPr lang="en-US" sz="2200" dirty="0">
                <a:sym typeface="Wingdings" panose="05000000000000000000" pitchFamily="2" charset="2"/>
              </a:rPr>
              <a:t>unit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Support Services accounted for </a:t>
            </a:r>
            <a:r>
              <a:rPr lang="en-US" sz="2200" dirty="0" smtClean="0">
                <a:sym typeface="Wingdings" panose="05000000000000000000" pitchFamily="2" charset="2"/>
              </a:rPr>
              <a:t>37.0% </a:t>
            </a:r>
            <a:r>
              <a:rPr lang="en-US" sz="2200" dirty="0">
                <a:sym typeface="Wingdings" panose="05000000000000000000" pitchFamily="2" charset="2"/>
              </a:rPr>
              <a:t>of Part A/MAI service units and </a:t>
            </a:r>
            <a:r>
              <a:rPr lang="en-US" sz="2200" dirty="0" smtClean="0">
                <a:sym typeface="Wingdings" panose="05000000000000000000" pitchFamily="2" charset="2"/>
              </a:rPr>
              <a:t>27.4% </a:t>
            </a:r>
            <a:r>
              <a:rPr lang="en-US" sz="2200" dirty="0">
                <a:sym typeface="Wingdings" panose="05000000000000000000" pitchFamily="2" charset="2"/>
              </a:rPr>
              <a:t>of </a:t>
            </a:r>
            <a:r>
              <a:rPr lang="en-US" sz="2200" dirty="0" smtClean="0">
                <a:sym typeface="Wingdings" panose="05000000000000000000" pitchFamily="2" charset="2"/>
              </a:rPr>
              <a:t>dollars spent </a:t>
            </a:r>
            <a:r>
              <a:rPr lang="en-US" sz="2200" dirty="0">
                <a:sym typeface="Wingdings" panose="05000000000000000000" pitchFamily="2" charset="2"/>
              </a:rPr>
              <a:t>at an average cost of </a:t>
            </a:r>
            <a:r>
              <a:rPr lang="en-US" sz="2200" dirty="0" smtClean="0">
                <a:sym typeface="Wingdings" panose="05000000000000000000" pitchFamily="2" charset="2"/>
              </a:rPr>
              <a:t>$72 per unit</a:t>
            </a:r>
            <a:endParaRPr lang="en-US" sz="2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04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Utilization: FY 2017-2018 vs. FY 2016-2017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The number of clients and services utilized increased considerably during FY 2017-2018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Number of clients increased 4.0% (2,799 v. 2,690)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Number of EIS tests </a:t>
            </a:r>
            <a:r>
              <a:rPr lang="en-US" sz="2200" dirty="0" smtClean="0">
                <a:sym typeface="Wingdings" panose="05000000000000000000" pitchFamily="2" charset="2"/>
              </a:rPr>
              <a:t>increased 10.8% (8,492 </a:t>
            </a:r>
            <a:r>
              <a:rPr lang="en-US" sz="2200" dirty="0">
                <a:sym typeface="Wingdings" panose="05000000000000000000" pitchFamily="2" charset="2"/>
              </a:rPr>
              <a:t>v. </a:t>
            </a:r>
            <a:r>
              <a:rPr lang="en-US" sz="2200" dirty="0" smtClean="0">
                <a:sym typeface="Wingdings" panose="05000000000000000000" pitchFamily="2" charset="2"/>
              </a:rPr>
              <a:t>7,664)</a:t>
            </a:r>
            <a:endParaRPr lang="en-US" sz="22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Units of non-EIS service increased 1.2% (28,303 v. 27,952)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Cost per client decreased 1.2% ($1,338 v. $1,354)</a:t>
            </a:r>
          </a:p>
        </p:txBody>
      </p:sp>
    </p:spTree>
    <p:extLst>
      <p:ext uri="{BB962C8B-B14F-4D97-AF65-F5344CB8AC3E}">
        <p14:creationId xmlns:p14="http://schemas.microsoft.com/office/powerpoint/2010/main" val="31542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Utilization of Core Medical </a:t>
            </a:r>
            <a:r>
              <a:rPr lang="en-US" sz="4400" i="1" dirty="0" smtClean="0"/>
              <a:t>Services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Utilization in FY 2017-2018 v. FY 2016-2017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990514"/>
              </p:ext>
            </p:extLst>
          </p:nvPr>
        </p:nvGraphicFramePr>
        <p:xfrm>
          <a:off x="152400" y="1600200"/>
          <a:ext cx="8839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92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2017-2018 v. FY 2016-2017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760783"/>
              </p:ext>
            </p:extLst>
          </p:nvPr>
        </p:nvGraphicFramePr>
        <p:xfrm>
          <a:off x="228600" y="1676400"/>
          <a:ext cx="8741044" cy="492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4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2017-2018 v. FY 2016-2017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095925"/>
              </p:ext>
            </p:extLst>
          </p:nvPr>
        </p:nvGraphicFramePr>
        <p:xfrm>
          <a:off x="152400" y="1447800"/>
          <a:ext cx="8839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1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To </a:t>
            </a:r>
            <a:r>
              <a:rPr lang="en-US" dirty="0"/>
              <a:t>provide the Ryan White Planning Council with information necessary for </a:t>
            </a:r>
            <a:r>
              <a:rPr lang="en-US" dirty="0" smtClean="0"/>
              <a:t>FY 2019-2020 priority </a:t>
            </a:r>
            <a:r>
              <a:rPr lang="en-US" dirty="0"/>
              <a:t>setting and </a:t>
            </a:r>
            <a:r>
              <a:rPr lang="en-US" dirty="0" smtClean="0"/>
              <a:t>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2017-2018 v. FY 2016-2017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579491"/>
              </p:ext>
            </p:extLst>
          </p:nvPr>
        </p:nvGraphicFramePr>
        <p:xfrm>
          <a:off x="228600" y="1600200"/>
          <a:ext cx="8741044" cy="4921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8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Early Intervention Services (EIS)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22.0% of Part A/MAI services utilized and 10.2%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8,090 clients, a increase of 6.9% from FY16 (N=7,568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1.0 service unit per client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$47 per client, a decrease of 6% from FY16 ($50)</a:t>
            </a:r>
          </a:p>
        </p:txBody>
      </p:sp>
    </p:spTree>
    <p:extLst>
      <p:ext uri="{BB962C8B-B14F-4D97-AF65-F5344CB8AC3E}">
        <p14:creationId xmlns:p14="http://schemas.microsoft.com/office/powerpoint/2010/main" val="4342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Medical Case Management (Including Treatment Adherence)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20.7% of Part A/MAI services utilized and 31.3%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2,703 clients, an increase of 21.5% from FY16 (N=2,225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3.0 service units per client, a decrease of 18.9% from FY16 (N=3.7)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$430.83 per client, a decrease of 13.3% from FY16 ($496.74)</a:t>
            </a:r>
          </a:p>
        </p:txBody>
      </p:sp>
    </p:spTree>
    <p:extLst>
      <p:ext uri="{BB962C8B-B14F-4D97-AF65-F5344CB8AC3E}">
        <p14:creationId xmlns:p14="http://schemas.microsoft.com/office/powerpoint/2010/main" val="29765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Outpatient Ambulatory/Primary Medical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10% of Part A/MAI services utilized and 18%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635 clients, an increase of 19.6% from FY16 (N=531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6.1 service units per client, a decrease of 15.3% from FY16 (N=7.2)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$1,055.23 per client, a decrease of 14.5% from FY16 ($1,234.81)</a:t>
            </a:r>
          </a:p>
        </p:txBody>
      </p:sp>
    </p:spTree>
    <p:extLst>
      <p:ext uri="{BB962C8B-B14F-4D97-AF65-F5344CB8AC3E}">
        <p14:creationId xmlns:p14="http://schemas.microsoft.com/office/powerpoint/2010/main" val="21713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Mental Health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5.2% of Part A/MAI services utilized and 8.4%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407 clients, a increase of 49.1% from FY16 (N=273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7.4 service units per client, an increase of 8.8% from FY16 (N</a:t>
            </a:r>
            <a:r>
              <a:rPr lang="en-US" sz="2600" dirty="0">
                <a:sym typeface="Wingdings" panose="05000000000000000000" pitchFamily="2" charset="2"/>
              </a:rPr>
              <a:t>= 6.8)</a:t>
            </a:r>
            <a:endParaRPr lang="en-US" sz="26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$763.77 per client, an decrease of 13.3% from FY16 ($880.53)</a:t>
            </a:r>
          </a:p>
        </p:txBody>
      </p:sp>
    </p:spTree>
    <p:extLst>
      <p:ext uri="{BB962C8B-B14F-4D97-AF65-F5344CB8AC3E}">
        <p14:creationId xmlns:p14="http://schemas.microsoft.com/office/powerpoint/2010/main" val="9608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Oral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0.9% of Part A/MAI services utilized and 2.1%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110 clients, a increase of 7.8% from FY16 (N=102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3.0 service units per client, no change from FY16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$706.52 per client, an increase of 28.3% from FY16 ($550.81)</a:t>
            </a:r>
          </a:p>
        </p:txBody>
      </p:sp>
    </p:spTree>
    <p:extLst>
      <p:ext uri="{BB962C8B-B14F-4D97-AF65-F5344CB8AC3E}">
        <p14:creationId xmlns:p14="http://schemas.microsoft.com/office/powerpoint/2010/main" val="36733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AIDS Pharmacy Assistance (Local)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0.03% of Part A/MAI services utilized and 0.3%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6 clients, a decrease of 93.8% from FY16 (N=97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2.2 service units per client, a decrease of 4.3% from FY16 (2.3)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$1,806.33 per client, a increase of 29.9% from FY16 ($1,390.79</a:t>
            </a:r>
            <a:r>
              <a:rPr lang="en-US" sz="2600" dirty="0">
                <a:sym typeface="Wingdings" panose="05000000000000000000" pitchFamily="2" charset="2"/>
              </a:rPr>
              <a:t>)</a:t>
            </a:r>
            <a:endParaRPr lang="en-US" sz="2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62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 Insurance Premium &amp; Cost Sharing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0.03% of Part A/MAI services utilized and 0.8%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9 clients, an decrease of 78.6% from FY16 (N=42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1.2 service units per client, a decrease of 84% from FY16 (N=7.5)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$3,325.33 per client, a decrease of 6.9% from FY16 ($3,570.93)</a:t>
            </a:r>
          </a:p>
        </p:txBody>
      </p:sp>
    </p:spTree>
    <p:extLst>
      <p:ext uri="{BB962C8B-B14F-4D97-AF65-F5344CB8AC3E}">
        <p14:creationId xmlns:p14="http://schemas.microsoft.com/office/powerpoint/2010/main" val="28558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Substance Abuse Services - Outpatient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0.9% of Part A/MAI services utilized and 1.2%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33 clients, no change from FY16 (N=33)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10.9 service units per client, an increase of 230% from FY16 (N=3.3)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$1,342.42 per client, a increase of 171.3% from FY16 ($494.79)</a:t>
            </a:r>
          </a:p>
        </p:txBody>
      </p:sp>
    </p:spTree>
    <p:extLst>
      <p:ext uri="{BB962C8B-B14F-4D97-AF65-F5344CB8AC3E}">
        <p14:creationId xmlns:p14="http://schemas.microsoft.com/office/powerpoint/2010/main" val="26134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Nutrition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0.6% of Part A/MAI services utilized and 0.3%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115 clients, an increase of 43.8% from FY16 (N=80)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2.1 service units per client, an increase of 23.5% from FY16 (N=1.7)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$94.35 per client, an decrease of 14.5% from FY16 ($110.31)</a:t>
            </a:r>
          </a:p>
        </p:txBody>
      </p:sp>
    </p:spTree>
    <p:extLst>
      <p:ext uri="{BB962C8B-B14F-4D97-AF65-F5344CB8AC3E}">
        <p14:creationId xmlns:p14="http://schemas.microsoft.com/office/powerpoint/2010/main" val="16204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The Indianapolis Transitional Grant Area (TGA)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Utilization of </a:t>
            </a:r>
            <a:r>
              <a:rPr lang="en-US" sz="4400" i="1" dirty="0" smtClean="0"/>
              <a:t>Support Services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2017-2018 v. FY 2016-2017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18904"/>
              </p:ext>
            </p:extLst>
          </p:nvPr>
        </p:nvGraphicFramePr>
        <p:xfrm>
          <a:off x="228600" y="1752600"/>
          <a:ext cx="8741044" cy="492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2017-2018 v. FY 2016-2017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452082"/>
              </p:ext>
            </p:extLst>
          </p:nvPr>
        </p:nvGraphicFramePr>
        <p:xfrm>
          <a:off x="228600" y="1600200"/>
          <a:ext cx="8741044" cy="492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6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2017-2018 v. FY 2016-2017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14762"/>
              </p:ext>
            </p:extLst>
          </p:nvPr>
        </p:nvGraphicFramePr>
        <p:xfrm>
          <a:off x="228600" y="1600200"/>
          <a:ext cx="8741044" cy="492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9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2017-2018 v. FY 2016-2017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750378"/>
              </p:ext>
            </p:extLst>
          </p:nvPr>
        </p:nvGraphicFramePr>
        <p:xfrm>
          <a:off x="228600" y="1676400"/>
          <a:ext cx="8741044" cy="492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8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2017-2018 </a:t>
            </a:r>
            <a:r>
              <a:rPr lang="en-US" dirty="0" smtClean="0">
                <a:solidFill>
                  <a:schemeClr val="tx1"/>
                </a:solidFill>
              </a:rPr>
              <a:t>(new) v</a:t>
            </a:r>
            <a:r>
              <a:rPr lang="en-US" dirty="0">
                <a:solidFill>
                  <a:schemeClr val="tx1"/>
                </a:solidFill>
              </a:rPr>
              <a:t>. FY 2016-2017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745249"/>
              </p:ext>
            </p:extLst>
          </p:nvPr>
        </p:nvGraphicFramePr>
        <p:xfrm>
          <a:off x="393103" y="1600200"/>
          <a:ext cx="8718240" cy="459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5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2017-2018 </a:t>
            </a:r>
            <a:r>
              <a:rPr lang="en-US" dirty="0" smtClean="0">
                <a:solidFill>
                  <a:schemeClr val="tx1"/>
                </a:solidFill>
              </a:rPr>
              <a:t>(new) v</a:t>
            </a:r>
            <a:r>
              <a:rPr lang="en-US" dirty="0">
                <a:solidFill>
                  <a:schemeClr val="tx1"/>
                </a:solidFill>
              </a:rPr>
              <a:t>. FY 2016-2017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271419"/>
              </p:ext>
            </p:extLst>
          </p:nvPr>
        </p:nvGraphicFramePr>
        <p:xfrm>
          <a:off x="152400" y="1600200"/>
          <a:ext cx="8817244" cy="4921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Non-Medical Case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21.5% of Part A/MAI services utilized and 17.5%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2,462 clients, an increase of 10.6% from FY16 (N=2,225)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3.4 service units per client, an increase of 25.9% from FY16 (N=2.7)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$264.85 per client, an increase of 29.7% from FY16 ($204.22)</a:t>
            </a:r>
          </a:p>
        </p:txBody>
      </p:sp>
    </p:spTree>
    <p:extLst>
      <p:ext uri="{BB962C8B-B14F-4D97-AF65-F5344CB8AC3E}">
        <p14:creationId xmlns:p14="http://schemas.microsoft.com/office/powerpoint/2010/main" val="40175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 Education/Risk Reduction (HE/RR)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4.6% of Part A/MAI services utilized and 2.4%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585 clients, a increase of 15.4% from FY16 (N=507)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3.0 service units per client – no change from FY16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$153.78 per client, a decrease of 7.2% from FY16 ($165.81)</a:t>
            </a:r>
          </a:p>
        </p:txBody>
      </p:sp>
    </p:spTree>
    <p:extLst>
      <p:ext uri="{BB962C8B-B14F-4D97-AF65-F5344CB8AC3E}">
        <p14:creationId xmlns:p14="http://schemas.microsoft.com/office/powerpoint/2010/main" val="40292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Outreach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1.5% of Part A/MAI services utilized and 0.04%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36 clients, a decrease of 85.6% from FY16 (N=250)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16.3 service units per client, an increase of 608.7% from FY16 (N=2.3)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$40.28 per client, a decrease of 54.</a:t>
            </a:r>
            <a:r>
              <a:rPr lang="en-US" sz="2600" dirty="0">
                <a:sym typeface="Wingdings" panose="05000000000000000000" pitchFamily="2" charset="2"/>
              </a:rPr>
              <a:t>4</a:t>
            </a:r>
            <a:r>
              <a:rPr lang="en-US" sz="2600" dirty="0" smtClean="0">
                <a:sym typeface="Wingdings" panose="05000000000000000000" pitchFamily="2" charset="2"/>
              </a:rPr>
              <a:t>% from FY16 ($88.38)</a:t>
            </a:r>
          </a:p>
        </p:txBody>
      </p:sp>
    </p:spTree>
    <p:extLst>
      <p:ext uri="{BB962C8B-B14F-4D97-AF65-F5344CB8AC3E}">
        <p14:creationId xmlns:p14="http://schemas.microsoft.com/office/powerpoint/2010/main" val="42028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b="2595"/>
          <a:stretch/>
        </p:blipFill>
        <p:spPr bwMode="auto">
          <a:xfrm>
            <a:off x="868680" y="1219200"/>
            <a:ext cx="7406640" cy="555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Indianapolis TGA Population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953000"/>
            <a:ext cx="4419600" cy="1752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Ten Central Indiana counties with an estimated population of </a:t>
            </a:r>
            <a:r>
              <a:rPr lang="en-US" b="1" dirty="0" smtClean="0">
                <a:solidFill>
                  <a:srgbClr val="C00000"/>
                </a:solidFill>
              </a:rPr>
              <a:t>1.89 million</a:t>
            </a:r>
            <a:r>
              <a:rPr lang="en-US" baseline="30000" dirty="0" smtClean="0"/>
              <a:t>1</a:t>
            </a:r>
            <a:r>
              <a:rPr lang="en-US" dirty="0" smtClean="0"/>
              <a:t> (6% increase since 2010)</a:t>
            </a:r>
            <a:r>
              <a:rPr lang="en-US" baseline="30000" dirty="0" smtClean="0"/>
              <a:t>2</a:t>
            </a:r>
            <a:r>
              <a:rPr lang="en-US" sz="800" baseline="30000" dirty="0" smtClean="0"/>
              <a:t> 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42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Emergency Financial: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2.6% of Part A/MAI services utilized and 0.9%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432 clients, a increase of 6.4% from FY16 (N=406)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2.3 service units per client, a increase of 4.5% from FY16 (2.2)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$75.84 per client, a increase of 2.6% from FY16 ($73.92)</a:t>
            </a:r>
          </a:p>
        </p:txBody>
      </p:sp>
    </p:spTree>
    <p:extLst>
      <p:ext uri="{BB962C8B-B14F-4D97-AF65-F5344CB8AC3E}">
        <p14:creationId xmlns:p14="http://schemas.microsoft.com/office/powerpoint/2010/main" val="37871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Medical Transportation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3.0% of Part A/MAI services utilized and 1.4%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280 clients, an decrease of 20.2% from FY16 (N=351)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4.1 service units per client, a decrease of 51.2% from FY16 (N=8.4)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$183.06 per client, an decrease of 19.4% from FY16 ($227.26)</a:t>
            </a:r>
          </a:p>
        </p:txBody>
      </p:sp>
    </p:spTree>
    <p:extLst>
      <p:ext uri="{BB962C8B-B14F-4D97-AF65-F5344CB8AC3E}">
        <p14:creationId xmlns:p14="http://schemas.microsoft.com/office/powerpoint/2010/main" val="8902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Short Term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0.5% of Part A/MAI services utilized and 2.5%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143 clients, a decrease of 10.6% from FY16 (N=160)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1.3 service units per client, no change from FY16 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$642.91 per client, an decrease of 7.1% from FY16 ($692.06)</a:t>
            </a:r>
          </a:p>
        </p:txBody>
      </p:sp>
    </p:spTree>
    <p:extLst>
      <p:ext uri="{BB962C8B-B14F-4D97-AF65-F5344CB8AC3E}">
        <p14:creationId xmlns:p14="http://schemas.microsoft.com/office/powerpoint/2010/main" val="30051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Emergency Financial: 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0.4% of Part A/MAI services utilized and 1.3%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122 clients, an decrease of 20.3% from FY16 (N=153)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1.4 service units per client, an decrease of 6.7% from FY16 (N=1.5)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$401.05 per client, an increase of 27.2% from FY16 ($315.35)</a:t>
            </a:r>
          </a:p>
        </p:txBody>
      </p:sp>
    </p:spTree>
    <p:extLst>
      <p:ext uri="{BB962C8B-B14F-4D97-AF65-F5344CB8AC3E}">
        <p14:creationId xmlns:p14="http://schemas.microsoft.com/office/powerpoint/2010/main" val="8514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Legal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0.04% of Part A/MAI services utilized and 0.1%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10 clients, an decrease of 86.1% from FY16 (N=72)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1.5 service units per client, a decrease of 34.8% from FY16 (N=2.3)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$206.30 per client, a decrease of 16.8% from FY16 ($248.07)</a:t>
            </a:r>
          </a:p>
        </p:txBody>
      </p:sp>
    </p:spTree>
    <p:extLst>
      <p:ext uri="{BB962C8B-B14F-4D97-AF65-F5344CB8AC3E}">
        <p14:creationId xmlns:p14="http://schemas.microsoft.com/office/powerpoint/2010/main" val="42879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Linguistic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0.7% of Part A/MAI services utilized and 0.5%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48 clients, an increase of 9.1% from FY16 (N=44)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5.6 service units per client, a decrease of 13.8% from FY16 (N=6.5)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$365.40 per client, an decrease of 25.2% from FY16 ($488.34)</a:t>
            </a:r>
          </a:p>
        </p:txBody>
      </p:sp>
    </p:spTree>
    <p:extLst>
      <p:ext uri="{BB962C8B-B14F-4D97-AF65-F5344CB8AC3E}">
        <p14:creationId xmlns:p14="http://schemas.microsoft.com/office/powerpoint/2010/main" val="23016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Emergency Pharmacy (new)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0.04% of Part A/MAI services utilized and 0.6%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13 clients 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1.2 service units per client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$1644.46 per client</a:t>
            </a:r>
          </a:p>
        </p:txBody>
      </p:sp>
    </p:spTree>
    <p:extLst>
      <p:ext uri="{BB962C8B-B14F-4D97-AF65-F5344CB8AC3E}">
        <p14:creationId xmlns:p14="http://schemas.microsoft.com/office/powerpoint/2010/main" val="17637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Substance Abuse Services – Residential (new)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0.21% of Part A/MAI services utilized and 0.1%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5 clients 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16 service units per client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$406.00 per client</a:t>
            </a:r>
          </a:p>
        </p:txBody>
      </p:sp>
    </p:spTree>
    <p:extLst>
      <p:ext uri="{BB962C8B-B14F-4D97-AF65-F5344CB8AC3E}">
        <p14:creationId xmlns:p14="http://schemas.microsoft.com/office/powerpoint/2010/main" val="42343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Food Bank/Home delivered Meals (new)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1.9% of Part A/MAI services utilized and 0.2%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31 clients 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23.7 service units per client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$272.81 per client</a:t>
            </a:r>
          </a:p>
        </p:txBody>
      </p:sp>
    </p:spTree>
    <p:extLst>
      <p:ext uri="{BB962C8B-B14F-4D97-AF65-F5344CB8AC3E}">
        <p14:creationId xmlns:p14="http://schemas.microsoft.com/office/powerpoint/2010/main" val="7113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Part A/MAI Client Profile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Population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040" y="1600200"/>
            <a:ext cx="1965960" cy="3962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ym typeface="Wingdings" panose="05000000000000000000" pitchFamily="2" charset="2"/>
              </a:rPr>
              <a:t>88% of the TGA’s population in orange</a:t>
            </a:r>
            <a:r>
              <a:rPr lang="en-US" baseline="30000" dirty="0" smtClean="0">
                <a:sym typeface="Wingdings" panose="05000000000000000000" pitchFamily="2" charset="2"/>
              </a:rPr>
              <a:t>4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46% reside inside Indianapolis city limits</a:t>
            </a:r>
            <a:r>
              <a:rPr lang="en-US" baseline="30000" dirty="0" smtClean="0">
                <a:sym typeface="Wingdings" panose="05000000000000000000" pitchFamily="2" charset="2"/>
              </a:rPr>
              <a:t>1</a:t>
            </a: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576900"/>
            <a:ext cx="6111240" cy="5128700"/>
            <a:chOff x="1737360" y="1576900"/>
            <a:chExt cx="6111240" cy="51287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1576900"/>
              <a:ext cx="5669280" cy="51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 rot="18343904">
              <a:off x="3652165" y="2605960"/>
              <a:ext cx="2471116" cy="16919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 flipV="1">
              <a:off x="5609278" y="1828800"/>
              <a:ext cx="2239322" cy="620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86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Client Status and Time Enrolled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During </a:t>
            </a:r>
            <a:r>
              <a:rPr lang="en-US" dirty="0" smtClean="0">
                <a:sym typeface="Wingdings" panose="05000000000000000000" pitchFamily="2" charset="2"/>
              </a:rPr>
              <a:t>FY 2017-2018, </a:t>
            </a:r>
            <a:r>
              <a:rPr lang="en-US" dirty="0">
                <a:sym typeface="Wingdings" panose="05000000000000000000" pitchFamily="2" charset="2"/>
              </a:rPr>
              <a:t>a total of </a:t>
            </a:r>
            <a:r>
              <a:rPr lang="en-US" dirty="0" smtClean="0">
                <a:sym typeface="Wingdings" panose="05000000000000000000" pitchFamily="2" charset="2"/>
              </a:rPr>
              <a:t>2,799 </a:t>
            </a:r>
            <a:r>
              <a:rPr lang="en-US" dirty="0">
                <a:sym typeface="Wingdings" panose="05000000000000000000" pitchFamily="2" charset="2"/>
              </a:rPr>
              <a:t>unique clients utilized Part A and/or MAI </a:t>
            </a:r>
            <a:r>
              <a:rPr lang="en-US" dirty="0" smtClean="0">
                <a:sym typeface="Wingdings" panose="05000000000000000000" pitchFamily="2" charset="2"/>
              </a:rPr>
              <a:t>services, an increase of 4.0% over FY 2016-2017 (N=2,690)</a:t>
            </a:r>
            <a:endParaRPr lang="en-US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ym typeface="Wingdings" panose="05000000000000000000" pitchFamily="2" charset="2"/>
              </a:rPr>
              <a:t>Of clients served, 71.9% (N=2,013) have an active </a:t>
            </a:r>
            <a:r>
              <a:rPr lang="en-US" dirty="0">
                <a:sym typeface="Wingdings" panose="05000000000000000000" pitchFamily="2" charset="2"/>
              </a:rPr>
              <a:t>client </a:t>
            </a:r>
            <a:r>
              <a:rPr lang="en-US" dirty="0" smtClean="0">
                <a:sym typeface="Wingdings" panose="05000000000000000000" pitchFamily="2" charset="2"/>
              </a:rPr>
              <a:t>status, a increase of 5.1% over FY 2016-2017 (66.8%)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ym typeface="Wingdings" panose="05000000000000000000" pitchFamily="2" charset="2"/>
              </a:rPr>
              <a:t>Of unique </a:t>
            </a:r>
            <a:r>
              <a:rPr lang="en-US" dirty="0">
                <a:sym typeface="Wingdings" panose="05000000000000000000" pitchFamily="2" charset="2"/>
              </a:rPr>
              <a:t>clients </a:t>
            </a:r>
            <a:r>
              <a:rPr lang="en-US" dirty="0" smtClean="0">
                <a:sym typeface="Wingdings" panose="05000000000000000000" pitchFamily="2" charset="2"/>
              </a:rPr>
              <a:t>served, 7.7% (N=216) </a:t>
            </a:r>
            <a:r>
              <a:rPr lang="en-US" dirty="0">
                <a:sym typeface="Wingdings" panose="05000000000000000000" pitchFamily="2" charset="2"/>
              </a:rPr>
              <a:t>applied for and accessed Ryan White services for the first </a:t>
            </a:r>
            <a:r>
              <a:rPr lang="en-US" dirty="0" smtClean="0">
                <a:sym typeface="Wingdings" panose="05000000000000000000" pitchFamily="2" charset="2"/>
              </a:rPr>
              <a:t>time, a decrease 3.2% over FY 2016-2017 (10.9%)</a:t>
            </a:r>
          </a:p>
        </p:txBody>
      </p:sp>
    </p:spTree>
    <p:extLst>
      <p:ext uri="{BB962C8B-B14F-4D97-AF65-F5344CB8AC3E}">
        <p14:creationId xmlns:p14="http://schemas.microsoft.com/office/powerpoint/2010/main" val="9175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Enrollment Status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231280"/>
              </p:ext>
            </p:extLst>
          </p:nvPr>
        </p:nvGraphicFramePr>
        <p:xfrm>
          <a:off x="381000" y="1524000"/>
          <a:ext cx="8236554" cy="493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99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Gender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022106"/>
              </p:ext>
            </p:extLst>
          </p:nvPr>
        </p:nvGraphicFramePr>
        <p:xfrm>
          <a:off x="457200" y="1447800"/>
          <a:ext cx="8199417" cy="49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8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Current Age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26616"/>
              </p:ext>
            </p:extLst>
          </p:nvPr>
        </p:nvGraphicFramePr>
        <p:xfrm>
          <a:off x="228600" y="1371600"/>
          <a:ext cx="8686800" cy="522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9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681527"/>
              </p:ext>
            </p:extLst>
          </p:nvPr>
        </p:nvGraphicFramePr>
        <p:xfrm>
          <a:off x="228600" y="1371600"/>
          <a:ext cx="8600209" cy="5295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HIV Status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59336"/>
              </p:ext>
            </p:extLst>
          </p:nvPr>
        </p:nvGraphicFramePr>
        <p:xfrm>
          <a:off x="533400" y="914400"/>
          <a:ext cx="8143010" cy="501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23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Exposure Category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075293"/>
              </p:ext>
            </p:extLst>
          </p:nvPr>
        </p:nvGraphicFramePr>
        <p:xfrm>
          <a:off x="228600" y="1447800"/>
          <a:ext cx="8686800" cy="522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71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Poverty Level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792940"/>
              </p:ext>
            </p:extLst>
          </p:nvPr>
        </p:nvGraphicFramePr>
        <p:xfrm>
          <a:off x="533400" y="1371600"/>
          <a:ext cx="8077200" cy="526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9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County of Residence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67200" y="1828800"/>
            <a:ext cx="4572000" cy="4724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During </a:t>
            </a:r>
            <a:r>
              <a:rPr lang="en-US" sz="2600" dirty="0" smtClean="0">
                <a:sym typeface="Wingdings" panose="05000000000000000000" pitchFamily="2" charset="2"/>
              </a:rPr>
              <a:t>FY 2017, 46.0% of PLWH/A in the TGA utilized Part A/MAI services (2,806 of 6,092) – </a:t>
            </a:r>
            <a:r>
              <a:rPr lang="en-US" sz="2600" i="1" dirty="0" smtClean="0">
                <a:sym typeface="Wingdings" panose="05000000000000000000" pitchFamily="2" charset="2"/>
              </a:rPr>
              <a:t>up from 45.5%</a:t>
            </a:r>
            <a:endParaRPr lang="en-US" sz="2600" i="1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50.6%</a:t>
            </a:r>
            <a:r>
              <a:rPr lang="en-US" sz="2200" dirty="0" smtClean="0">
                <a:sym typeface="Wingdings" panose="05000000000000000000" pitchFamily="2" charset="2"/>
              </a:rPr>
              <a:t> of Marion County PLWH/A accessed services – </a:t>
            </a:r>
            <a:r>
              <a:rPr lang="en-US" sz="2200" i="1" dirty="0" smtClean="0">
                <a:sym typeface="Wingdings" panose="05000000000000000000" pitchFamily="2" charset="2"/>
              </a:rPr>
              <a:t>up from 49.3%</a:t>
            </a:r>
          </a:p>
          <a:p>
            <a:pPr lvl="1">
              <a:spcAft>
                <a:spcPts val="12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21.9%</a:t>
            </a:r>
            <a:r>
              <a:rPr lang="en-US" sz="2200" dirty="0" smtClean="0">
                <a:sym typeface="Wingdings" panose="05000000000000000000" pitchFamily="2" charset="2"/>
              </a:rPr>
              <a:t> of PLWH/A in the outlying counties accessed services – </a:t>
            </a:r>
            <a:r>
              <a:rPr lang="en-US" sz="2200" i="1" dirty="0" smtClean="0">
                <a:sym typeface="Wingdings" panose="05000000000000000000" pitchFamily="2" charset="2"/>
              </a:rPr>
              <a:t>down from 23.8%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899368"/>
              </p:ext>
            </p:extLst>
          </p:nvPr>
        </p:nvGraphicFramePr>
        <p:xfrm>
          <a:off x="533400" y="1666875"/>
          <a:ext cx="3438525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5" name="Worksheet" r:id="rId4" imgW="3438507" imgH="4810216" progId="Excel.Sheet.12">
                  <p:embed/>
                </p:oleObj>
              </mc:Choice>
              <mc:Fallback>
                <p:oleObj name="Worksheet" r:id="rId4" imgW="3438507" imgH="48102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666875"/>
                        <a:ext cx="3438525" cy="481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503" y="641246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 missing = 7</a:t>
            </a:r>
          </a:p>
        </p:txBody>
      </p:sp>
    </p:spTree>
    <p:extLst>
      <p:ext uri="{BB962C8B-B14F-4D97-AF65-F5344CB8AC3E}">
        <p14:creationId xmlns:p14="http://schemas.microsoft.com/office/powerpoint/2010/main" val="42732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566"/>
            <a:ext cx="8839200" cy="680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6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Overview of Part A </a:t>
            </a:r>
            <a:r>
              <a:rPr lang="en-US" sz="4400" i="1" dirty="0" smtClean="0"/>
              <a:t>and </a:t>
            </a:r>
            <a:r>
              <a:rPr lang="en-US" sz="4400" i="1" dirty="0"/>
              <a:t>Minority AIDS Initiative (MAI</a:t>
            </a:r>
            <a:r>
              <a:rPr lang="en-US" sz="4400" i="1" dirty="0" smtClean="0"/>
              <a:t>) Funding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76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HIV Continuum of Care in the TGA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1450" r="4201" b="20063"/>
          <a:stretch/>
        </p:blipFill>
        <p:spPr>
          <a:xfrm>
            <a:off x="0" y="4533873"/>
            <a:ext cx="4206240" cy="23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HIV Care Continuum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Linked to Care</a:t>
            </a:r>
            <a:r>
              <a:rPr lang="en-US" sz="2200" dirty="0" smtClean="0">
                <a:sym typeface="Wingdings" panose="05000000000000000000" pitchFamily="2" charset="2"/>
              </a:rPr>
              <a:t>: People newly diagnosed with HIV during FY 2017 who received a CD4/viral load test within 90 days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Retained in Care</a:t>
            </a:r>
            <a:r>
              <a:rPr lang="en-US" sz="2200" dirty="0" smtClean="0">
                <a:sym typeface="Wingdings" panose="05000000000000000000" pitchFamily="2" charset="2"/>
              </a:rPr>
              <a:t>: Residents living with HIV/AIDS with 2+ CD4/viral load tests </a:t>
            </a:r>
            <a:r>
              <a:rPr lang="en-US" sz="2200" dirty="0">
                <a:sym typeface="Wingdings" panose="05000000000000000000" pitchFamily="2" charset="2"/>
              </a:rPr>
              <a:t>performed at least 3 months </a:t>
            </a:r>
            <a:r>
              <a:rPr lang="en-US" sz="2200" dirty="0" smtClean="0">
                <a:sym typeface="Wingdings" panose="05000000000000000000" pitchFamily="2" charset="2"/>
              </a:rPr>
              <a:t>apart in FY 2017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Antiretroviral Therapy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</a:rPr>
              <a:t>Residents living with HIV/AIDS </a:t>
            </a:r>
            <a:r>
              <a:rPr lang="en-US" sz="2200" dirty="0" smtClean="0">
                <a:sym typeface="Wingdings" panose="05000000000000000000" pitchFamily="2" charset="2"/>
              </a:rPr>
              <a:t>who received a prescription for antiretroviral therapy in FY 2017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Viral Load Suppression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</a:rPr>
              <a:t>Residents living with HIV/AIDS </a:t>
            </a:r>
            <a:r>
              <a:rPr lang="en-US" sz="2200" dirty="0" smtClean="0">
                <a:sym typeface="Wingdings" panose="05000000000000000000" pitchFamily="2" charset="2"/>
              </a:rPr>
              <a:t>with a FY 2017 viral load result &lt;200 RNA copies/mL</a:t>
            </a:r>
          </a:p>
          <a:p>
            <a:pPr>
              <a:spcAft>
                <a:spcPts val="1200"/>
              </a:spcAft>
            </a:pP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17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Ryan White Clients v. Non-Client PLWH/A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84233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The National HIV/AIDS Strategy goal is 30 days until linkage to care. When using that benchmark, only 55.1% of RWSP clients and 57.9% of non-RWSP clients were linked to care.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11480" y="1270000"/>
          <a:ext cx="832104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32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5494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4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0523" r="7794" b="10261"/>
          <a:stretch/>
        </p:blipFill>
        <p:spPr>
          <a:xfrm>
            <a:off x="15240" y="702890"/>
            <a:ext cx="9128760" cy="57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673352"/>
            <a:ext cx="8077200" cy="4718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Michael Butler</a:t>
            </a:r>
            <a:endParaRPr lang="en-US" sz="1800" b="1" dirty="0"/>
          </a:p>
          <a:p>
            <a:pPr marL="0" indent="0" algn="ctr">
              <a:buNone/>
            </a:pPr>
            <a:r>
              <a:rPr lang="en-US" sz="1800" dirty="0" smtClean="0"/>
              <a:t>Director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 smtClean="0"/>
              <a:t>Sam Parmar, MPH</a:t>
            </a:r>
          </a:p>
          <a:p>
            <a:pPr marL="0" indent="0" algn="ctr">
              <a:buNone/>
            </a:pPr>
            <a:r>
              <a:rPr lang="en-US" sz="1800" dirty="0"/>
              <a:t>Epidemiologist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600" dirty="0" smtClean="0"/>
              <a:t>Ryan White HIV Services Program</a:t>
            </a:r>
          </a:p>
          <a:p>
            <a:pPr marL="0" indent="0" algn="ctr">
              <a:buNone/>
            </a:pPr>
            <a:r>
              <a:rPr lang="en-US" sz="1600" dirty="0" smtClean="0"/>
              <a:t>Health &amp; Hospital Corporation</a:t>
            </a:r>
          </a:p>
          <a:p>
            <a:pPr marL="0" indent="0" algn="ctr">
              <a:buNone/>
            </a:pPr>
            <a:r>
              <a:rPr lang="en-US" sz="1600" dirty="0" smtClean="0"/>
              <a:t>Marion County Public Health Department</a:t>
            </a:r>
          </a:p>
          <a:p>
            <a:pPr marL="0" indent="0" algn="ctr">
              <a:buNone/>
            </a:pPr>
            <a:r>
              <a:rPr lang="en-US" sz="1600" dirty="0" smtClean="0">
                <a:hlinkClick r:id="rId2"/>
              </a:rPr>
              <a:t>http://RyanWhiteIndy.org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</a:t>
            </a:r>
            <a:r>
              <a:rPr lang="en-US" sz="1300" dirty="0" smtClean="0"/>
              <a:t> </a:t>
            </a:r>
            <a:r>
              <a:rPr lang="en-US" sz="1300" dirty="0"/>
              <a:t>U.S. Census Bureau and Marion County Public Health Department. (2017). Marion County Public Health Department estimates based on ARIMA projections calculated using U.S. Census Bureau data </a:t>
            </a:r>
            <a:endParaRPr lang="en-US" sz="1300" dirty="0" smtClean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</a:t>
            </a:r>
            <a:r>
              <a:rPr lang="en-US" sz="1300" dirty="0" smtClean="0"/>
              <a:t> </a:t>
            </a:r>
            <a:r>
              <a:rPr lang="en-US" sz="1300" dirty="0"/>
              <a:t>U.S. Census Bureau. (2002). Time series of Indiana intercensal population estimates by county: April 1, 1990 to April 1, 2000. Table CO-EST2001-12-18. Release date April 17, 2002</a:t>
            </a:r>
            <a:r>
              <a:rPr lang="en-US" sz="1300" dirty="0" smtClean="0"/>
              <a:t>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3</a:t>
            </a:r>
            <a:r>
              <a:rPr lang="en-US" sz="1300" dirty="0"/>
              <a:t> U.S. Census Bureau. (2011). Intercensal estimates of the resident population for counties of Indiana: April 1, 2000 to July 1, 2010. Table CO-EST00INT-01-18</a:t>
            </a:r>
            <a:r>
              <a:rPr lang="en-US" sz="1300" dirty="0" smtClean="0"/>
              <a:t>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4</a:t>
            </a:r>
            <a:r>
              <a:rPr lang="en-US" sz="1300" dirty="0" smtClean="0"/>
              <a:t> Glenn</a:t>
            </a:r>
            <a:r>
              <a:rPr lang="en-US" sz="1300" dirty="0"/>
              <a:t>, R. (2011). </a:t>
            </a:r>
            <a:r>
              <a:rPr lang="en-US" sz="1300" i="1" dirty="0"/>
              <a:t>Demographics &amp; trends: Indianapolis, Marion County &amp; the Indianapolis region</a:t>
            </a:r>
            <a:r>
              <a:rPr lang="en-US" sz="1300" dirty="0"/>
              <a:t>. Department of Metropolitan Development: City of Indianapolis.</a:t>
            </a:r>
            <a:endParaRPr lang="en-US" sz="1300" dirty="0" smtClean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5</a:t>
            </a:r>
            <a:r>
              <a:rPr lang="en-US" sz="1300" dirty="0" smtClean="0"/>
              <a:t> </a:t>
            </a:r>
            <a:r>
              <a:rPr lang="en-US" sz="1300" dirty="0"/>
              <a:t>Health </a:t>
            </a:r>
            <a:r>
              <a:rPr lang="en-US" sz="1300" dirty="0" smtClean="0"/>
              <a:t>Resources and Services Administration. (2014</a:t>
            </a:r>
            <a:r>
              <a:rPr lang="en-US" sz="1300" dirty="0"/>
              <a:t>). About the Ryan White HIV/AIDS </a:t>
            </a:r>
            <a:r>
              <a:rPr lang="en-US" sz="1300" dirty="0" smtClean="0"/>
              <a:t>program – About Part A: Grants to emerging metropolitan &amp; transitional grant areas. Washington D.C.: U.S. Department of Health and Human Services. </a:t>
            </a:r>
            <a:r>
              <a:rPr lang="en-US" sz="1300" dirty="0"/>
              <a:t>Available at </a:t>
            </a:r>
            <a:r>
              <a:rPr lang="en-US" sz="1300" dirty="0">
                <a:hlinkClick r:id="rId2"/>
              </a:rPr>
              <a:t>http://</a:t>
            </a:r>
            <a:r>
              <a:rPr lang="en-US" sz="1300" dirty="0" smtClean="0">
                <a:hlinkClick r:id="rId2"/>
              </a:rPr>
              <a:t>hab.hrsa.gov/abouthab/parta.html</a:t>
            </a:r>
            <a:endParaRPr lang="en-US" sz="1300" dirty="0" smtClean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6</a:t>
            </a:r>
            <a:r>
              <a:rPr lang="en-US" sz="1300" dirty="0" smtClean="0"/>
              <a:t> Ryan White HIV Services Program. (2014). Ryan White Information Services Enterprise (RISE). Indianapolis: Marion County Public Health Department.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7</a:t>
            </a:r>
            <a:r>
              <a:rPr lang="en-US" sz="1300" dirty="0" smtClean="0"/>
              <a:t> Centers </a:t>
            </a:r>
            <a:r>
              <a:rPr lang="en-US" sz="1300" dirty="0"/>
              <a:t>for Disease Control and Prevention. (</a:t>
            </a:r>
            <a:r>
              <a:rPr lang="en-US" sz="1300" dirty="0" smtClean="0"/>
              <a:t>2014). </a:t>
            </a:r>
            <a:r>
              <a:rPr lang="en-US" sz="1300" dirty="0"/>
              <a:t>Enhanced HIV/AIDS Reporting System (eHARS). </a:t>
            </a:r>
            <a:r>
              <a:rPr lang="en-US" sz="1300" dirty="0" smtClean="0"/>
              <a:t>Indianapolis: Indiana </a:t>
            </a:r>
            <a:r>
              <a:rPr lang="en-US" sz="1300" dirty="0"/>
              <a:t>State Department of Health</a:t>
            </a:r>
            <a:r>
              <a:rPr lang="en-US" sz="1300" dirty="0" smtClean="0"/>
              <a:t>.</a:t>
            </a:r>
            <a:endParaRPr lang="en-US" sz="1300" dirty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8</a:t>
            </a:r>
            <a:r>
              <a:rPr lang="en-US" sz="1300" dirty="0" smtClean="0"/>
              <a:t> U.S. Department of Health &amp; Human Services. </a:t>
            </a:r>
            <a:r>
              <a:rPr lang="en-US" sz="1300" dirty="0"/>
              <a:t>(</a:t>
            </a:r>
            <a:r>
              <a:rPr lang="en-US" sz="1300" dirty="0" smtClean="0"/>
              <a:t>2015). 2015 poverty guidelines. </a:t>
            </a:r>
            <a:r>
              <a:rPr lang="en-US" sz="1300" dirty="0"/>
              <a:t>Retrieved from </a:t>
            </a:r>
            <a:r>
              <a:rPr lang="en-US" sz="1300" dirty="0">
                <a:hlinkClick r:id="rId3"/>
              </a:rPr>
              <a:t>https://</a:t>
            </a:r>
            <a:r>
              <a:rPr lang="en-US" sz="1300" dirty="0" smtClean="0">
                <a:hlinkClick r:id="rId3"/>
              </a:rPr>
              <a:t>aspe.hhs.gov/2015-poverty-guidelines</a:t>
            </a:r>
            <a:r>
              <a:rPr lang="en-US" sz="1300" dirty="0" smtClean="0"/>
              <a:t>.</a:t>
            </a:r>
            <a:endParaRPr lang="en-US" sz="13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0356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Overview of Part A and </a:t>
            </a:r>
            <a:r>
              <a:rPr lang="en-US" dirty="0" smtClean="0"/>
              <a:t>MAI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ym typeface="Wingdings" panose="05000000000000000000" pitchFamily="2" charset="2"/>
              </a:rPr>
              <a:t>Part A Funding = Formula + Supplemental</a:t>
            </a:r>
            <a:r>
              <a:rPr lang="en-US" sz="2800" baseline="30000" dirty="0" smtClean="0">
                <a:sym typeface="Wingdings" panose="05000000000000000000" pitchFamily="2" charset="2"/>
              </a:rPr>
              <a:t>5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Formula funds are based on the number of people living with HIV/AIDS (PLWH/A) in the TGA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Supplemental funds are awarded competitively based on demonstrated need and other selective criteria </a:t>
            </a:r>
            <a:endParaRPr lang="en-US" sz="2200" baseline="30000" dirty="0" smtClean="0">
              <a:sym typeface="Wingdings" panose="05000000000000000000" pitchFamily="2" charset="2"/>
            </a:endParaRP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Includes core medical and support services designed to provide a continuum of care for PLWH/A</a:t>
            </a:r>
          </a:p>
          <a:p>
            <a:pPr lvl="1">
              <a:spcAft>
                <a:spcPts val="1200"/>
              </a:spcAft>
            </a:pPr>
            <a:r>
              <a:rPr lang="en-US" sz="2400" b="1" dirty="0" smtClean="0">
                <a:sym typeface="Wingdings" panose="05000000000000000000" pitchFamily="2" charset="2"/>
              </a:rPr>
              <a:t>Core Medical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Must account for at least 75% of Part A funds allocated for services (without a waiver)</a:t>
            </a:r>
          </a:p>
          <a:p>
            <a:pPr lvl="1">
              <a:spcAft>
                <a:spcPts val="12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Support Services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Must be linked to the continuum of care and cannot exceed 25% of Part A funds allocated for services unless a waiver is obtained</a:t>
            </a:r>
          </a:p>
        </p:txBody>
      </p:sp>
    </p:spTree>
    <p:extLst>
      <p:ext uri="{BB962C8B-B14F-4D97-AF65-F5344CB8AC3E}">
        <p14:creationId xmlns:p14="http://schemas.microsoft.com/office/powerpoint/2010/main" val="28167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Overview of Part A and </a:t>
            </a:r>
            <a:r>
              <a:rPr lang="en-US" dirty="0" smtClean="0"/>
              <a:t>MAI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 smtClean="0">
                <a:sym typeface="Wingdings" panose="05000000000000000000" pitchFamily="2" charset="2"/>
              </a:rPr>
              <a:t>MAI Funding</a:t>
            </a:r>
            <a:r>
              <a:rPr lang="en-US" sz="2800" baseline="30000" dirty="0" smtClean="0">
                <a:sym typeface="Wingdings" panose="05000000000000000000" pitchFamily="2" charset="2"/>
              </a:rPr>
              <a:t>5</a:t>
            </a:r>
            <a:endParaRPr lang="en-US" sz="2600" dirty="0" smtClean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Funding based on </a:t>
            </a:r>
            <a:r>
              <a:rPr lang="en-US" sz="2200" dirty="0" smtClean="0">
                <a:sym typeface="Wingdings" panose="05000000000000000000" pitchFamily="2" charset="2"/>
              </a:rPr>
              <a:t>distribution </a:t>
            </a:r>
            <a:r>
              <a:rPr lang="en-US" sz="2200" dirty="0">
                <a:sym typeface="Wingdings" panose="05000000000000000000" pitchFamily="2" charset="2"/>
              </a:rPr>
              <a:t>of PLWH/A among racial/ethnic minorities residing in the TGA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Supports services for minority populations</a:t>
            </a:r>
          </a:p>
          <a:p>
            <a:pPr>
              <a:spcAft>
                <a:spcPts val="1200"/>
              </a:spcAft>
            </a:pPr>
            <a:r>
              <a:rPr lang="en-US" sz="2600" b="1" dirty="0" smtClean="0">
                <a:sym typeface="Wingdings" panose="05000000000000000000" pitchFamily="2" charset="2"/>
              </a:rPr>
              <a:t>Data Sources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Utilization data collected using </a:t>
            </a:r>
            <a:r>
              <a:rPr lang="en-US" sz="2200" dirty="0">
                <a:sym typeface="Wingdings" panose="05000000000000000000" pitchFamily="2" charset="2"/>
              </a:rPr>
              <a:t>the </a:t>
            </a:r>
            <a:r>
              <a:rPr lang="en-US" sz="2200" i="1" dirty="0">
                <a:sym typeface="Wingdings" panose="05000000000000000000" pitchFamily="2" charset="2"/>
              </a:rPr>
              <a:t>Ryan White Information Services Enterprise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(RISE) database</a:t>
            </a:r>
            <a:r>
              <a:rPr lang="en-US" sz="2200" baseline="30000" dirty="0" smtClean="0">
                <a:sym typeface="Wingdings" panose="05000000000000000000" pitchFamily="2" charset="2"/>
              </a:rPr>
              <a:t>6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Clinical and outcomes data collected using RISE, CAREWare, and the </a:t>
            </a:r>
            <a:r>
              <a:rPr lang="en-US" sz="2200" i="1" dirty="0" smtClean="0">
                <a:sym typeface="Wingdings" panose="05000000000000000000" pitchFamily="2" charset="2"/>
              </a:rPr>
              <a:t>Enhanced HIV/AIDS Reporting System</a:t>
            </a:r>
            <a:r>
              <a:rPr lang="en-US" sz="2200" dirty="0" smtClean="0">
                <a:sym typeface="Wingdings" panose="05000000000000000000" pitchFamily="2" charset="2"/>
              </a:rPr>
              <a:t> (eHARS) database</a:t>
            </a:r>
            <a:r>
              <a:rPr lang="en-US" sz="2200" baseline="30000" dirty="0" smtClean="0">
                <a:sym typeface="Wingdings" panose="05000000000000000000" pitchFamily="2" charset="2"/>
              </a:rPr>
              <a:t>7</a:t>
            </a:r>
            <a:endParaRPr lang="en-US" sz="2200" baseline="30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48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All Parts Spending in the Indianapolis </a:t>
            </a:r>
            <a:r>
              <a:rPr lang="en-US" sz="4400" i="1" dirty="0" smtClean="0"/>
              <a:t>TGA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18125</TotalTime>
  <Words>2621</Words>
  <Application>Microsoft Office PowerPoint</Application>
  <PresentationFormat>On-screen Show (4:3)</PresentationFormat>
  <Paragraphs>303</Paragraphs>
  <Slides>67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Clarity</vt:lpstr>
      <vt:lpstr>Worksheet</vt:lpstr>
      <vt:lpstr>Ryan White Part A &amp; Minority AIDS Initiative Service Utilization in the Indianapolis Transitional Grant Area: FY 2017-2018 </vt:lpstr>
      <vt:lpstr>Objective</vt:lpstr>
      <vt:lpstr>PowerPoint Presentation</vt:lpstr>
      <vt:lpstr>Indianapolis TGA Population</vt:lpstr>
      <vt:lpstr>TGA Population Center</vt:lpstr>
      <vt:lpstr>PowerPoint Presentation</vt:lpstr>
      <vt:lpstr>Overview of Part A and MAI Funding</vt:lpstr>
      <vt:lpstr>Overview of Part A and MAI 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A/MAI Utilization: FY 2017-2018</vt:lpstr>
      <vt:lpstr>Part A/MAI Utilization: FY 2017-2018 vs. FY 2016-2017</vt:lpstr>
      <vt:lpstr>PowerPoint Presentation</vt:lpstr>
      <vt:lpstr>Utilization in FY 2017-2018 v. FY 2016-2017</vt:lpstr>
      <vt:lpstr>Utilization in FY 2017-2018 v. FY 2016-2017</vt:lpstr>
      <vt:lpstr>Utilization in FY 2017-2018 v. FY 2016-2017</vt:lpstr>
      <vt:lpstr>Utilization in FY 2017-2018 v. FY 2016-2017</vt:lpstr>
      <vt:lpstr>Early Intervention Services (EIS)</vt:lpstr>
      <vt:lpstr>Medical Case Management (Including Treatment Adherence)</vt:lpstr>
      <vt:lpstr>Outpatient Ambulatory/Primary Medical Care</vt:lpstr>
      <vt:lpstr>Mental Health Services</vt:lpstr>
      <vt:lpstr>Oral Health Care</vt:lpstr>
      <vt:lpstr>AIDS Pharmacy Assistance (Local)</vt:lpstr>
      <vt:lpstr>Health Insurance Premium &amp; Cost Sharing Assistance</vt:lpstr>
      <vt:lpstr>Substance Abuse Services - Outpatient</vt:lpstr>
      <vt:lpstr>Nutrition Services</vt:lpstr>
      <vt:lpstr>PowerPoint Presentation</vt:lpstr>
      <vt:lpstr>Utilization in FY 2017-2018 v. FY 2016-2017</vt:lpstr>
      <vt:lpstr>Utilization in FY 2017-2018 v. FY 2016-2017</vt:lpstr>
      <vt:lpstr>Utilization in FY 2017-2018 v. FY 2016-2017</vt:lpstr>
      <vt:lpstr>Utilization in FY 2017-2018 v. FY 2016-2017</vt:lpstr>
      <vt:lpstr>Utilization in FY 2017-2018 (new) v. FY 2016-2017</vt:lpstr>
      <vt:lpstr>Utilization in FY 2017-2018 (new) v. FY 2016-2017</vt:lpstr>
      <vt:lpstr>Non-Medical Case Management</vt:lpstr>
      <vt:lpstr>Health Education/Risk Reduction (HE/RR)</vt:lpstr>
      <vt:lpstr>Outreach Services</vt:lpstr>
      <vt:lpstr>Emergency Financial: Food</vt:lpstr>
      <vt:lpstr>Medical Transportation Services</vt:lpstr>
      <vt:lpstr>Short Term Housing</vt:lpstr>
      <vt:lpstr>Emergency Financial: Utilities</vt:lpstr>
      <vt:lpstr>Legal Services</vt:lpstr>
      <vt:lpstr>Linguistic Services</vt:lpstr>
      <vt:lpstr>Emergency Pharmacy (new)</vt:lpstr>
      <vt:lpstr>Substance Abuse Services – Residential (new)</vt:lpstr>
      <vt:lpstr>Food Bank/Home delivered Meals (new)</vt:lpstr>
      <vt:lpstr>PowerPoint Presentation</vt:lpstr>
      <vt:lpstr>Client Status and Time Enrolled</vt:lpstr>
      <vt:lpstr>Part A/MAI Clients by Enrollment Status</vt:lpstr>
      <vt:lpstr>Part A/MAI Clients by Gender</vt:lpstr>
      <vt:lpstr>Part A/MAI Clients by Current Age</vt:lpstr>
      <vt:lpstr>Part A/MAI Clients by Race/Ethnicity</vt:lpstr>
      <vt:lpstr>Part A/MAI Clients by HIV Status</vt:lpstr>
      <vt:lpstr>Part A/MAI Clients by Exposure Category</vt:lpstr>
      <vt:lpstr>Part A/MAI Clients by Poverty Level</vt:lpstr>
      <vt:lpstr>Part A/MAI Clients by County of Residence</vt:lpstr>
      <vt:lpstr>PowerPoint Presentation</vt:lpstr>
      <vt:lpstr>PowerPoint Presentation</vt:lpstr>
      <vt:lpstr>PowerPoint Presentation</vt:lpstr>
      <vt:lpstr>HIV Care Continuum Definitions</vt:lpstr>
      <vt:lpstr>Ryan White Clients v. Non-Client PLWH/A</vt:lpstr>
      <vt:lpstr>PowerPoint Presentation</vt:lpstr>
      <vt:lpstr>PowerPoint Presentation</vt:lpstr>
      <vt:lpstr>PowerPoint Presentation</vt:lpstr>
      <vt:lpstr>References</vt:lpstr>
    </vt:vector>
  </TitlesOfParts>
  <Company>Health &amp; Hospital Corporation d/b/a Marion County Public Health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HIV/AIDS in the Indianapolis Transitional Grant Area: 2013</dc:title>
  <dc:creator>Tammie L. Nelson</dc:creator>
  <cp:keywords>RWHS</cp:keywords>
  <dc:description>Presented to the Ryan White Planning Council on June 5, 2014</dc:description>
  <cp:lastModifiedBy>localadmin</cp:lastModifiedBy>
  <cp:revision>2045</cp:revision>
  <cp:lastPrinted>2015-06-30T17:33:16Z</cp:lastPrinted>
  <dcterms:created xsi:type="dcterms:W3CDTF">2013-05-01T21:28:56Z</dcterms:created>
  <dcterms:modified xsi:type="dcterms:W3CDTF">2018-06-11T00:04:53Z</dcterms:modified>
  <cp:contentStatus>In progress</cp:contentStatus>
</cp:coreProperties>
</file>