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0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0"/>
  </p:notesMasterIdLst>
  <p:handoutMasterIdLst>
    <p:handoutMasterId r:id="rId81"/>
  </p:handoutMasterIdLst>
  <p:sldIdLst>
    <p:sldId id="256" r:id="rId2"/>
    <p:sldId id="417" r:id="rId3"/>
    <p:sldId id="418" r:id="rId4"/>
    <p:sldId id="532" r:id="rId5"/>
    <p:sldId id="533" r:id="rId6"/>
    <p:sldId id="456" r:id="rId7"/>
    <p:sldId id="258" r:id="rId8"/>
    <p:sldId id="535" r:id="rId9"/>
    <p:sldId id="521" r:id="rId10"/>
    <p:sldId id="534" r:id="rId11"/>
    <p:sldId id="458" r:id="rId12"/>
    <p:sldId id="539" r:id="rId13"/>
    <p:sldId id="616" r:id="rId14"/>
    <p:sldId id="617" r:id="rId15"/>
    <p:sldId id="541" r:id="rId16"/>
    <p:sldId id="552" r:id="rId17"/>
    <p:sldId id="644" r:id="rId18"/>
    <p:sldId id="544" r:id="rId19"/>
    <p:sldId id="622" r:id="rId20"/>
    <p:sldId id="546" r:id="rId21"/>
    <p:sldId id="547" r:id="rId22"/>
    <p:sldId id="626" r:id="rId23"/>
    <p:sldId id="549" r:id="rId24"/>
    <p:sldId id="555" r:id="rId25"/>
    <p:sldId id="627" r:id="rId26"/>
    <p:sldId id="628" r:id="rId27"/>
    <p:sldId id="629" r:id="rId28"/>
    <p:sldId id="568" r:id="rId29"/>
    <p:sldId id="648" r:id="rId30"/>
    <p:sldId id="558" r:id="rId31"/>
    <p:sldId id="631" r:id="rId32"/>
    <p:sldId id="559" r:id="rId33"/>
    <p:sldId id="570" r:id="rId34"/>
    <p:sldId id="645" r:id="rId35"/>
    <p:sldId id="561" r:id="rId36"/>
    <p:sldId id="562" r:id="rId37"/>
    <p:sldId id="564" r:id="rId38"/>
    <p:sldId id="566" r:id="rId39"/>
    <p:sldId id="567" r:id="rId40"/>
    <p:sldId id="650" r:id="rId41"/>
    <p:sldId id="575" r:id="rId42"/>
    <p:sldId id="576" r:id="rId43"/>
    <p:sldId id="578" r:id="rId44"/>
    <p:sldId id="580" r:id="rId45"/>
    <p:sldId id="593" r:id="rId46"/>
    <p:sldId id="595" r:id="rId47"/>
    <p:sldId id="596" r:id="rId48"/>
    <p:sldId id="579" r:id="rId49"/>
    <p:sldId id="594" r:id="rId50"/>
    <p:sldId id="598" r:id="rId51"/>
    <p:sldId id="633" r:id="rId52"/>
    <p:sldId id="634" r:id="rId53"/>
    <p:sldId id="581" r:id="rId54"/>
    <p:sldId id="390" r:id="rId55"/>
    <p:sldId id="485" r:id="rId56"/>
    <p:sldId id="486" r:id="rId57"/>
    <p:sldId id="602" r:id="rId58"/>
    <p:sldId id="646" r:id="rId59"/>
    <p:sldId id="649" r:id="rId60"/>
    <p:sldId id="652" r:id="rId61"/>
    <p:sldId id="606" r:id="rId62"/>
    <p:sldId id="608" r:id="rId63"/>
    <p:sldId id="635" r:id="rId64"/>
    <p:sldId id="639" r:id="rId65"/>
    <p:sldId id="640" r:id="rId66"/>
    <p:sldId id="641" r:id="rId67"/>
    <p:sldId id="642" r:id="rId68"/>
    <p:sldId id="643" r:id="rId69"/>
    <p:sldId id="490" r:id="rId70"/>
    <p:sldId id="303" r:id="rId71"/>
    <p:sldId id="651" r:id="rId72"/>
    <p:sldId id="507" r:id="rId73"/>
    <p:sldId id="491" r:id="rId74"/>
    <p:sldId id="270" r:id="rId75"/>
    <p:sldId id="508" r:id="rId76"/>
    <p:sldId id="509" r:id="rId77"/>
    <p:sldId id="611" r:id="rId78"/>
    <p:sldId id="632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aladmi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F0E"/>
    <a:srgbClr val="FF7F00"/>
    <a:srgbClr val="6A3D9A"/>
    <a:srgbClr val="003A47"/>
    <a:srgbClr val="009E47"/>
    <a:srgbClr val="81FB25"/>
    <a:srgbClr val="D7191C"/>
    <a:srgbClr val="236C99"/>
    <a:srgbClr val="2B83BA"/>
    <a:srgbClr val="91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60" autoAdjust="0"/>
    <p:restoredTop sz="89520" autoAdjust="0"/>
  </p:normalViewPr>
  <p:slideViewPr>
    <p:cSldViewPr>
      <p:cViewPr varScale="1">
        <p:scale>
          <a:sx n="97" d="100"/>
          <a:sy n="97" d="100"/>
        </p:scale>
        <p:origin x="-1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968%20RWSP%20Epi%20Profile%20Presentation%20CY2019\Graphics\DR3968%20Longitudinal%20HIV%20Graphs_Upda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968%20RWSP%20Epi%20Profile%20Presentation%20CY2019\Graphics\DR3968%20Longitudinal%20HIV%20Graphs_Upda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968%20RWSP%20Epi%20Profile%20Presentation%20CY2019\Graphics\DR3968%20Longitudinal%20HIV%20Graphs_Upda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968%20RWSP%20Epi%20Profile%20Presentation%20CY2019\Graphics\IndyTGA_HistPrevChart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968%20RWSP%20Epi%20Profile%20Presentation%20CY2019\Graphics\IndyTGA_HistPrevChart_Dat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968%20RWSP%20Epi%20Profile%20Presentation%20CY2019\Graphics\IndyTGA_HistPrevChart_Data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ah2k8clufs01\S_Drive\EPI\Data%20Requests\DR3968%20RWSP%20Epi%20Profile%20Presentation%20CY2019\Graphics\Continuum%20of%20Care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Long!$D$7</c:f>
              <c:strCache>
                <c:ptCount val="1"/>
                <c:pt idx="0">
                  <c:v>New HIV (N)</c:v>
                </c:pt>
              </c:strCache>
            </c:strRef>
          </c:tx>
          <c:spPr>
            <a:ln w="31750" cap="flat">
              <a:noFill/>
              <a:bevel/>
            </a:ln>
          </c:spPr>
          <c:marker>
            <c:symbol val="diamond"/>
            <c:size val="10"/>
          </c:marker>
          <c:trendline>
            <c:name>3-Yr. Moving Avg. (HIV)</c:name>
            <c:spPr>
              <a:ln w="28575">
                <a:solidFill>
                  <a:schemeClr val="accent1"/>
                </a:solidFill>
                <a:prstDash val="sysDash"/>
              </a:ln>
            </c:spPr>
            <c:trendlineType val="movingAvg"/>
            <c:period val="3"/>
            <c:dispRSqr val="0"/>
            <c:dispEq val="0"/>
          </c:trendline>
          <c:cat>
            <c:numRef>
              <c:f>Long!$A$15:$A$43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Long!$D$15:$D$43</c:f>
              <c:numCache>
                <c:formatCode>General</c:formatCode>
                <c:ptCount val="29"/>
                <c:pt idx="0">
                  <c:v>61</c:v>
                </c:pt>
                <c:pt idx="1">
                  <c:v>71</c:v>
                </c:pt>
                <c:pt idx="2">
                  <c:v>89</c:v>
                </c:pt>
                <c:pt idx="3">
                  <c:v>107</c:v>
                </c:pt>
                <c:pt idx="4">
                  <c:v>93</c:v>
                </c:pt>
                <c:pt idx="5">
                  <c:v>144</c:v>
                </c:pt>
                <c:pt idx="6">
                  <c:v>137</c:v>
                </c:pt>
                <c:pt idx="7">
                  <c:v>137</c:v>
                </c:pt>
                <c:pt idx="8">
                  <c:v>130</c:v>
                </c:pt>
                <c:pt idx="9">
                  <c:v>113</c:v>
                </c:pt>
                <c:pt idx="10">
                  <c:v>150</c:v>
                </c:pt>
                <c:pt idx="11">
                  <c:v>139</c:v>
                </c:pt>
                <c:pt idx="12">
                  <c:v>135</c:v>
                </c:pt>
                <c:pt idx="13">
                  <c:v>166</c:v>
                </c:pt>
                <c:pt idx="14">
                  <c:v>164</c:v>
                </c:pt>
                <c:pt idx="15">
                  <c:v>154</c:v>
                </c:pt>
                <c:pt idx="16">
                  <c:v>181</c:v>
                </c:pt>
                <c:pt idx="17">
                  <c:v>176</c:v>
                </c:pt>
                <c:pt idx="18">
                  <c:v>181</c:v>
                </c:pt>
                <c:pt idx="19">
                  <c:v>179</c:v>
                </c:pt>
                <c:pt idx="20">
                  <c:v>195</c:v>
                </c:pt>
                <c:pt idx="21">
                  <c:v>199</c:v>
                </c:pt>
                <c:pt idx="22">
                  <c:v>193</c:v>
                </c:pt>
                <c:pt idx="23">
                  <c:v>218</c:v>
                </c:pt>
                <c:pt idx="24">
                  <c:v>241</c:v>
                </c:pt>
                <c:pt idx="25">
                  <c:v>225</c:v>
                </c:pt>
                <c:pt idx="26">
                  <c:v>240</c:v>
                </c:pt>
                <c:pt idx="27">
                  <c:v>283</c:v>
                </c:pt>
                <c:pt idx="28">
                  <c:v>243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Long!$F$7</c:f>
              <c:strCache>
                <c:ptCount val="1"/>
                <c:pt idx="0">
                  <c:v>TGA Pop. Est. (x10,000)</c:v>
                </c:pt>
              </c:strCache>
            </c:strRef>
          </c:tx>
          <c:spPr>
            <a:ln w="28575" cap="flat" cmpd="sng">
              <a:solidFill>
                <a:schemeClr val="tx1"/>
              </a:solidFill>
              <a:prstDash val="solid"/>
              <a:bevel/>
            </a:ln>
          </c:spPr>
          <c:marker>
            <c:symbol val="none"/>
          </c:marker>
          <c:cat>
            <c:numRef>
              <c:f>Long!$A$15:$A$43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Long!$F$15:$F$43</c:f>
              <c:numCache>
                <c:formatCode>#,##0.0</c:formatCode>
                <c:ptCount val="29"/>
                <c:pt idx="0">
                  <c:v>130.0385</c:v>
                </c:pt>
                <c:pt idx="1">
                  <c:v>132.56659999999999</c:v>
                </c:pt>
                <c:pt idx="2">
                  <c:v>134.90170000000001</c:v>
                </c:pt>
                <c:pt idx="3">
                  <c:v>137.28749999999999</c:v>
                </c:pt>
                <c:pt idx="4">
                  <c:v>139.58510000000001</c:v>
                </c:pt>
                <c:pt idx="5">
                  <c:v>141.77449999999999</c:v>
                </c:pt>
                <c:pt idx="6">
                  <c:v>143.96809999999999</c:v>
                </c:pt>
                <c:pt idx="7">
                  <c:v>146.1053</c:v>
                </c:pt>
                <c:pt idx="8">
                  <c:v>148.22300000000001</c:v>
                </c:pt>
                <c:pt idx="9">
                  <c:v>150.61750000000001</c:v>
                </c:pt>
                <c:pt idx="10">
                  <c:v>153.07820000000001</c:v>
                </c:pt>
                <c:pt idx="11">
                  <c:v>155.4289</c:v>
                </c:pt>
                <c:pt idx="12">
                  <c:v>157.55850000000001</c:v>
                </c:pt>
                <c:pt idx="13">
                  <c:v>159.75569999999999</c:v>
                </c:pt>
                <c:pt idx="14">
                  <c:v>161.9273</c:v>
                </c:pt>
                <c:pt idx="15">
                  <c:v>164.2088</c:v>
                </c:pt>
                <c:pt idx="16">
                  <c:v>166.94839999999999</c:v>
                </c:pt>
                <c:pt idx="17">
                  <c:v>169.53120000000001</c:v>
                </c:pt>
                <c:pt idx="18">
                  <c:v>171.8784</c:v>
                </c:pt>
                <c:pt idx="19">
                  <c:v>174.18610000000001</c:v>
                </c:pt>
                <c:pt idx="20">
                  <c:v>175.6241</c:v>
                </c:pt>
                <c:pt idx="21">
                  <c:v>177.91550000000001</c:v>
                </c:pt>
                <c:pt idx="22">
                  <c:v>179.84989999999999</c:v>
                </c:pt>
                <c:pt idx="23">
                  <c:v>182.27760000000001</c:v>
                </c:pt>
                <c:pt idx="24">
                  <c:v>184.12049999999999</c:v>
                </c:pt>
                <c:pt idx="25">
                  <c:v>185.90940000000001</c:v>
                </c:pt>
                <c:pt idx="26">
                  <c:v>187.69030000000001</c:v>
                </c:pt>
                <c:pt idx="27">
                  <c:v>189.29759999999999</c:v>
                </c:pt>
                <c:pt idx="28">
                  <c:v>189.91159999999999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87488"/>
        <c:axId val="62693376"/>
      </c:lineChart>
      <c:catAx>
        <c:axId val="626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62693376"/>
        <c:crosses val="autoZero"/>
        <c:auto val="1"/>
        <c:lblAlgn val="ctr"/>
        <c:lblOffset val="100"/>
        <c:tickLblSkip val="5"/>
        <c:noMultiLvlLbl val="0"/>
      </c:catAx>
      <c:valAx>
        <c:axId val="62693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687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19753086419751E-2"/>
          <c:y val="0.89909923405571357"/>
          <c:w val="0.98179012345679029"/>
          <c:h val="8.41633753825493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'Proc 0 - Freq'!$B$7</c:f>
              <c:strCache>
                <c:ptCount val="1"/>
                <c:pt idx="0">
                  <c:v>Late Diagnosis (AIDS &lt; 91 Days)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cat>
            <c:numRef>
              <c:f>'Proc 0 - Freq'!$A$12:$A$44</c:f>
              <c:numCache>
                <c:formatCode>General</c:formatCode>
                <c:ptCount val="33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'Proc 0 - Freq'!$B$12:$B$44</c:f>
              <c:numCache>
                <c:formatCode>General</c:formatCode>
                <c:ptCount val="33"/>
                <c:pt idx="0">
                  <c:v>39</c:v>
                </c:pt>
                <c:pt idx="1">
                  <c:v>52</c:v>
                </c:pt>
                <c:pt idx="2">
                  <c:v>97</c:v>
                </c:pt>
                <c:pt idx="3">
                  <c:v>102</c:v>
                </c:pt>
                <c:pt idx="4">
                  <c:v>130</c:v>
                </c:pt>
                <c:pt idx="5">
                  <c:v>94</c:v>
                </c:pt>
                <c:pt idx="6">
                  <c:v>74</c:v>
                </c:pt>
                <c:pt idx="7">
                  <c:v>74</c:v>
                </c:pt>
                <c:pt idx="8">
                  <c:v>64</c:v>
                </c:pt>
                <c:pt idx="9">
                  <c:v>93</c:v>
                </c:pt>
                <c:pt idx="10">
                  <c:v>72</c:v>
                </c:pt>
                <c:pt idx="11">
                  <c:v>55</c:v>
                </c:pt>
                <c:pt idx="12">
                  <c:v>66</c:v>
                </c:pt>
                <c:pt idx="13">
                  <c:v>57</c:v>
                </c:pt>
                <c:pt idx="14">
                  <c:v>59</c:v>
                </c:pt>
                <c:pt idx="15">
                  <c:v>65</c:v>
                </c:pt>
                <c:pt idx="16">
                  <c:v>59</c:v>
                </c:pt>
                <c:pt idx="17">
                  <c:v>67</c:v>
                </c:pt>
                <c:pt idx="18">
                  <c:v>61</c:v>
                </c:pt>
                <c:pt idx="19">
                  <c:v>49</c:v>
                </c:pt>
                <c:pt idx="20">
                  <c:v>56</c:v>
                </c:pt>
                <c:pt idx="21">
                  <c:v>52</c:v>
                </c:pt>
                <c:pt idx="22">
                  <c:v>78</c:v>
                </c:pt>
                <c:pt idx="23">
                  <c:v>59</c:v>
                </c:pt>
                <c:pt idx="24">
                  <c:v>54</c:v>
                </c:pt>
                <c:pt idx="25">
                  <c:v>68</c:v>
                </c:pt>
                <c:pt idx="26">
                  <c:v>57</c:v>
                </c:pt>
                <c:pt idx="27">
                  <c:v>55</c:v>
                </c:pt>
                <c:pt idx="28">
                  <c:v>49</c:v>
                </c:pt>
                <c:pt idx="29">
                  <c:v>42</c:v>
                </c:pt>
                <c:pt idx="30">
                  <c:v>56</c:v>
                </c:pt>
                <c:pt idx="31">
                  <c:v>59</c:v>
                </c:pt>
                <c:pt idx="32">
                  <c:v>58</c:v>
                </c:pt>
              </c:numCache>
            </c:numRef>
          </c:val>
        </c:ser>
        <c:ser>
          <c:idx val="3"/>
          <c:order val="1"/>
          <c:tx>
            <c:strRef>
              <c:f>'Proc 0 - Freq'!$D$7</c:f>
              <c:strCache>
                <c:ptCount val="1"/>
                <c:pt idx="0">
                  <c:v>HIV non-AIDS for &gt; 1 Year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cat>
            <c:numRef>
              <c:f>'Proc 0 - Freq'!$A$12:$A$44</c:f>
              <c:numCache>
                <c:formatCode>General</c:formatCode>
                <c:ptCount val="33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'Proc 0 - Freq'!$D$12:$D$44</c:f>
              <c:numCache>
                <c:formatCode>General</c:formatCode>
                <c:ptCount val="33"/>
                <c:pt idx="0">
                  <c:v>71</c:v>
                </c:pt>
                <c:pt idx="1">
                  <c:v>122</c:v>
                </c:pt>
                <c:pt idx="2">
                  <c:v>157</c:v>
                </c:pt>
                <c:pt idx="3">
                  <c:v>153</c:v>
                </c:pt>
                <c:pt idx="4">
                  <c:v>172</c:v>
                </c:pt>
                <c:pt idx="5">
                  <c:v>165</c:v>
                </c:pt>
                <c:pt idx="6">
                  <c:v>156</c:v>
                </c:pt>
                <c:pt idx="7">
                  <c:v>165</c:v>
                </c:pt>
                <c:pt idx="8">
                  <c:v>138</c:v>
                </c:pt>
                <c:pt idx="9">
                  <c:v>154</c:v>
                </c:pt>
                <c:pt idx="10">
                  <c:v>169</c:v>
                </c:pt>
                <c:pt idx="11">
                  <c:v>153</c:v>
                </c:pt>
                <c:pt idx="12">
                  <c:v>129</c:v>
                </c:pt>
                <c:pt idx="13">
                  <c:v>94</c:v>
                </c:pt>
                <c:pt idx="14">
                  <c:v>125</c:v>
                </c:pt>
                <c:pt idx="15">
                  <c:v>120</c:v>
                </c:pt>
                <c:pt idx="16">
                  <c:v>103</c:v>
                </c:pt>
                <c:pt idx="17">
                  <c:v>139</c:v>
                </c:pt>
                <c:pt idx="18">
                  <c:v>132</c:v>
                </c:pt>
                <c:pt idx="19">
                  <c:v>128</c:v>
                </c:pt>
                <c:pt idx="20">
                  <c:v>139</c:v>
                </c:pt>
                <c:pt idx="21">
                  <c:v>135</c:v>
                </c:pt>
                <c:pt idx="22">
                  <c:v>122</c:v>
                </c:pt>
                <c:pt idx="23">
                  <c:v>134</c:v>
                </c:pt>
                <c:pt idx="24">
                  <c:v>145</c:v>
                </c:pt>
                <c:pt idx="25">
                  <c:v>141</c:v>
                </c:pt>
                <c:pt idx="26">
                  <c:v>144</c:v>
                </c:pt>
                <c:pt idx="27">
                  <c:v>171</c:v>
                </c:pt>
                <c:pt idx="28">
                  <c:v>167</c:v>
                </c:pt>
                <c:pt idx="29">
                  <c:v>161</c:v>
                </c:pt>
                <c:pt idx="30">
                  <c:v>180</c:v>
                </c:pt>
                <c:pt idx="31">
                  <c:v>219</c:v>
                </c:pt>
                <c:pt idx="32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651392"/>
        <c:axId val="62653184"/>
      </c:barChart>
      <c:catAx>
        <c:axId val="6265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62653184"/>
        <c:crosses val="autoZero"/>
        <c:auto val="1"/>
        <c:lblAlgn val="ctr"/>
        <c:lblOffset val="100"/>
        <c:tickMarkSkip val="1"/>
        <c:noMultiLvlLbl val="0"/>
      </c:catAx>
      <c:valAx>
        <c:axId val="62653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651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Long!$B$7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cat>
            <c:numRef>
              <c:f>Long!$A$15:$A$43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Long!$B$15:$B$43</c:f>
              <c:numCache>
                <c:formatCode>General</c:formatCode>
                <c:ptCount val="29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23</c:v>
                </c:pt>
                <c:pt idx="4">
                  <c:v>14</c:v>
                </c:pt>
                <c:pt idx="5">
                  <c:v>27</c:v>
                </c:pt>
                <c:pt idx="6">
                  <c:v>24</c:v>
                </c:pt>
                <c:pt idx="7">
                  <c:v>30</c:v>
                </c:pt>
                <c:pt idx="8">
                  <c:v>21</c:v>
                </c:pt>
                <c:pt idx="9">
                  <c:v>28</c:v>
                </c:pt>
                <c:pt idx="10">
                  <c:v>36</c:v>
                </c:pt>
                <c:pt idx="11">
                  <c:v>36</c:v>
                </c:pt>
                <c:pt idx="12">
                  <c:v>27</c:v>
                </c:pt>
                <c:pt idx="13">
                  <c:v>43</c:v>
                </c:pt>
                <c:pt idx="14">
                  <c:v>33</c:v>
                </c:pt>
                <c:pt idx="15">
                  <c:v>33</c:v>
                </c:pt>
                <c:pt idx="16">
                  <c:v>43</c:v>
                </c:pt>
                <c:pt idx="17">
                  <c:v>41</c:v>
                </c:pt>
                <c:pt idx="18">
                  <c:v>33</c:v>
                </c:pt>
                <c:pt idx="19">
                  <c:v>37</c:v>
                </c:pt>
                <c:pt idx="20">
                  <c:v>39</c:v>
                </c:pt>
                <c:pt idx="21">
                  <c:v>41</c:v>
                </c:pt>
                <c:pt idx="22">
                  <c:v>38</c:v>
                </c:pt>
                <c:pt idx="23">
                  <c:v>46</c:v>
                </c:pt>
                <c:pt idx="24">
                  <c:v>40</c:v>
                </c:pt>
                <c:pt idx="25">
                  <c:v>36</c:v>
                </c:pt>
                <c:pt idx="26">
                  <c:v>47</c:v>
                </c:pt>
                <c:pt idx="27">
                  <c:v>58</c:v>
                </c:pt>
                <c:pt idx="28">
                  <c:v>58</c:v>
                </c:pt>
              </c:numCache>
            </c:numRef>
          </c:val>
        </c:ser>
        <c:ser>
          <c:idx val="3"/>
          <c:order val="1"/>
          <c:tx>
            <c:strRef>
              <c:f>Long!$C$7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cat>
            <c:numRef>
              <c:f>Long!$A$15:$A$43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Long!$C$15:$C$43</c:f>
              <c:numCache>
                <c:formatCode>General</c:formatCode>
                <c:ptCount val="29"/>
                <c:pt idx="0">
                  <c:v>55</c:v>
                </c:pt>
                <c:pt idx="1">
                  <c:v>61</c:v>
                </c:pt>
                <c:pt idx="2">
                  <c:v>74</c:v>
                </c:pt>
                <c:pt idx="3">
                  <c:v>84</c:v>
                </c:pt>
                <c:pt idx="4">
                  <c:v>79</c:v>
                </c:pt>
                <c:pt idx="5">
                  <c:v>117</c:v>
                </c:pt>
                <c:pt idx="6">
                  <c:v>113</c:v>
                </c:pt>
                <c:pt idx="7">
                  <c:v>107</c:v>
                </c:pt>
                <c:pt idx="8">
                  <c:v>109</c:v>
                </c:pt>
                <c:pt idx="9">
                  <c:v>85</c:v>
                </c:pt>
                <c:pt idx="10">
                  <c:v>114</c:v>
                </c:pt>
                <c:pt idx="11">
                  <c:v>103</c:v>
                </c:pt>
                <c:pt idx="12">
                  <c:v>108</c:v>
                </c:pt>
                <c:pt idx="13">
                  <c:v>123</c:v>
                </c:pt>
                <c:pt idx="14">
                  <c:v>131</c:v>
                </c:pt>
                <c:pt idx="15">
                  <c:v>121</c:v>
                </c:pt>
                <c:pt idx="16">
                  <c:v>138</c:v>
                </c:pt>
                <c:pt idx="17">
                  <c:v>135</c:v>
                </c:pt>
                <c:pt idx="18">
                  <c:v>148</c:v>
                </c:pt>
                <c:pt idx="19">
                  <c:v>142</c:v>
                </c:pt>
                <c:pt idx="20">
                  <c:v>156</c:v>
                </c:pt>
                <c:pt idx="21">
                  <c:v>158</c:v>
                </c:pt>
                <c:pt idx="22">
                  <c:v>155</c:v>
                </c:pt>
                <c:pt idx="23">
                  <c:v>172</c:v>
                </c:pt>
                <c:pt idx="24">
                  <c:v>168</c:v>
                </c:pt>
                <c:pt idx="25">
                  <c:v>182</c:v>
                </c:pt>
                <c:pt idx="26">
                  <c:v>193</c:v>
                </c:pt>
                <c:pt idx="27">
                  <c:v>225</c:v>
                </c:pt>
                <c:pt idx="28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480256"/>
        <c:axId val="70481792"/>
      </c:barChart>
      <c:catAx>
        <c:axId val="704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70481792"/>
        <c:crosses val="autoZero"/>
        <c:auto val="1"/>
        <c:lblAlgn val="ctr"/>
        <c:lblOffset val="100"/>
        <c:tickMarkSkip val="1"/>
        <c:noMultiLvlLbl val="0"/>
      </c:catAx>
      <c:valAx>
        <c:axId val="70481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480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Sheet2!$V$1</c:f>
              <c:strCache>
                <c:ptCount val="1"/>
                <c:pt idx="0">
                  <c:v>Deaths of PLWH/A in TGA (all deaths and non-HIV deaths)</c:v>
                </c:pt>
              </c:strCache>
            </c:strRef>
          </c:tx>
          <c:spPr>
            <a:solidFill>
              <a:srgbClr val="C00000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dLbls>
            <c:delete val="1"/>
          </c:dLbls>
          <c:cat>
            <c:numRef>
              <c:f>Sheet2!$T$3:$T$21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Sheet2!$V$3:$V$21</c:f>
              <c:numCache>
                <c:formatCode>#,##0</c:formatCode>
                <c:ptCount val="19"/>
                <c:pt idx="0">
                  <c:v>57</c:v>
                </c:pt>
                <c:pt idx="1">
                  <c:v>82</c:v>
                </c:pt>
                <c:pt idx="2">
                  <c:v>71</c:v>
                </c:pt>
                <c:pt idx="3">
                  <c:v>63</c:v>
                </c:pt>
                <c:pt idx="4">
                  <c:v>55</c:v>
                </c:pt>
                <c:pt idx="5">
                  <c:v>69</c:v>
                </c:pt>
                <c:pt idx="6">
                  <c:v>58</c:v>
                </c:pt>
                <c:pt idx="7">
                  <c:v>41</c:v>
                </c:pt>
                <c:pt idx="8">
                  <c:v>66</c:v>
                </c:pt>
                <c:pt idx="9">
                  <c:v>51</c:v>
                </c:pt>
                <c:pt idx="10">
                  <c:v>62</c:v>
                </c:pt>
                <c:pt idx="11">
                  <c:v>69</c:v>
                </c:pt>
                <c:pt idx="12">
                  <c:v>64</c:v>
                </c:pt>
                <c:pt idx="13">
                  <c:v>80</c:v>
                </c:pt>
                <c:pt idx="14">
                  <c:v>58</c:v>
                </c:pt>
                <c:pt idx="15">
                  <c:v>64</c:v>
                </c:pt>
                <c:pt idx="16">
                  <c:v>63</c:v>
                </c:pt>
                <c:pt idx="17" formatCode="General">
                  <c:v>50</c:v>
                </c:pt>
                <c:pt idx="18">
                  <c:v>47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0513024"/>
        <c:axId val="70514560"/>
      </c:barChart>
      <c:catAx>
        <c:axId val="705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>
                <a:latin typeface="+mj-lt"/>
              </a:defRPr>
            </a:pPr>
            <a:endParaRPr lang="en-US"/>
          </a:p>
        </c:txPr>
        <c:crossAx val="705145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0514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1">
                    <a:latin typeface="+mj-lt"/>
                  </a:defRPr>
                </a:pPr>
                <a:r>
                  <a:rPr lang="en-US" sz="2000" b="1">
                    <a:latin typeface="+mj-lt"/>
                  </a:rPr>
                  <a:t> Deaths of PLWH/A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70513024"/>
        <c:crosses val="autoZero"/>
        <c:crossBetween val="between"/>
        <c:majorUnit val="15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2400">
          <a:ln>
            <a:noFill/>
          </a:ln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Sheet2!$T$1</c:f>
              <c:strCache>
                <c:ptCount val="1"/>
                <c:pt idx="0">
                  <c:v>HIV Mortality (MARION ONLY)</c:v>
                </c:pt>
              </c:strCache>
            </c:strRef>
          </c:tx>
          <c:spPr>
            <a:solidFill>
              <a:srgbClr val="6A3D9A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dLbls>
            <c:delete val="1"/>
          </c:dLbls>
          <c:cat>
            <c:numRef>
              <c:f>Sheet2!$T$3:$T$21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Sheet2!$U$3:$U$21</c:f>
              <c:numCache>
                <c:formatCode>#,##0</c:formatCode>
                <c:ptCount val="19"/>
                <c:pt idx="0">
                  <c:v>27</c:v>
                </c:pt>
                <c:pt idx="1">
                  <c:v>44</c:v>
                </c:pt>
                <c:pt idx="2">
                  <c:v>43</c:v>
                </c:pt>
                <c:pt idx="3">
                  <c:v>33</c:v>
                </c:pt>
                <c:pt idx="4">
                  <c:v>39</c:v>
                </c:pt>
                <c:pt idx="5">
                  <c:v>43</c:v>
                </c:pt>
                <c:pt idx="6">
                  <c:v>46</c:v>
                </c:pt>
                <c:pt idx="7">
                  <c:v>30</c:v>
                </c:pt>
                <c:pt idx="8">
                  <c:v>53</c:v>
                </c:pt>
                <c:pt idx="9">
                  <c:v>34</c:v>
                </c:pt>
                <c:pt idx="10">
                  <c:v>33</c:v>
                </c:pt>
                <c:pt idx="11">
                  <c:v>25</c:v>
                </c:pt>
                <c:pt idx="12">
                  <c:v>26</c:v>
                </c:pt>
                <c:pt idx="13">
                  <c:v>23</c:v>
                </c:pt>
                <c:pt idx="14">
                  <c:v>14</c:v>
                </c:pt>
                <c:pt idx="15">
                  <c:v>24</c:v>
                </c:pt>
                <c:pt idx="16" formatCode="General">
                  <c:v>21</c:v>
                </c:pt>
                <c:pt idx="17" formatCode="General">
                  <c:v>15</c:v>
                </c:pt>
                <c:pt idx="18" formatCode="General">
                  <c:v>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0554752"/>
        <c:axId val="70556288"/>
      </c:barChart>
      <c:catAx>
        <c:axId val="7055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05562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0556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Deaths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70554752"/>
        <c:crosses val="autoZero"/>
        <c:crossBetween val="between"/>
        <c:majorUnit val="15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20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86865334318716"/>
          <c:y val="5.7047325102880658E-2"/>
          <c:w val="0.82222398137709851"/>
          <c:h val="0.57411538835423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Sheet2!$N$2</c:f>
              <c:strCache>
                <c:ptCount val="1"/>
                <c:pt idx="0">
                  <c:v>HIV (non-AIDS)</c:v>
                </c:pt>
              </c:strCache>
            </c:strRef>
          </c:tx>
          <c:spPr>
            <a:solidFill>
              <a:srgbClr val="998EC3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cat>
            <c:numRef>
              <c:f>Sheet2!$M$3:$M$21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Sheet2!$N$3:$N$21</c:f>
              <c:numCache>
                <c:formatCode>#,##0</c:formatCode>
                <c:ptCount val="19"/>
                <c:pt idx="0">
                  <c:v>1402</c:v>
                </c:pt>
                <c:pt idx="1">
                  <c:v>1475</c:v>
                </c:pt>
                <c:pt idx="2">
                  <c:v>1514</c:v>
                </c:pt>
                <c:pt idx="3">
                  <c:v>1589</c:v>
                </c:pt>
                <c:pt idx="4">
                  <c:v>1658</c:v>
                </c:pt>
                <c:pt idx="5">
                  <c:v>1720</c:v>
                </c:pt>
                <c:pt idx="6">
                  <c:v>1834</c:v>
                </c:pt>
                <c:pt idx="7">
                  <c:v>1932</c:v>
                </c:pt>
                <c:pt idx="8">
                  <c:v>2021</c:v>
                </c:pt>
                <c:pt idx="9">
                  <c:v>2105</c:v>
                </c:pt>
                <c:pt idx="10">
                  <c:v>2201</c:v>
                </c:pt>
                <c:pt idx="11">
                  <c:v>2289</c:v>
                </c:pt>
                <c:pt idx="12">
                  <c:v>2396</c:v>
                </c:pt>
                <c:pt idx="13">
                  <c:v>2534</c:v>
                </c:pt>
                <c:pt idx="14">
                  <c:v>2601</c:v>
                </c:pt>
                <c:pt idx="15">
                  <c:v>2745</c:v>
                </c:pt>
                <c:pt idx="16">
                  <c:v>2924</c:v>
                </c:pt>
                <c:pt idx="17">
                  <c:v>3060</c:v>
                </c:pt>
                <c:pt idx="18">
                  <c:v>3114</c:v>
                </c:pt>
              </c:numCache>
            </c:numRef>
          </c:val>
        </c:ser>
        <c:ser>
          <c:idx val="1"/>
          <c:order val="1"/>
          <c:tx>
            <c:strRef>
              <c:f>Sheet2!$O$2</c:f>
              <c:strCache>
                <c:ptCount val="1"/>
                <c:pt idx="0">
                  <c:v>AIDS</c:v>
                </c:pt>
              </c:strCache>
            </c:strRef>
          </c:tx>
          <c:spPr>
            <a:solidFill>
              <a:srgbClr val="F7F7F7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cat>
            <c:numRef>
              <c:f>Sheet2!$M$3:$M$21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Sheet2!$O$3:$O$21</c:f>
              <c:numCache>
                <c:formatCode>#,##0</c:formatCode>
                <c:ptCount val="19"/>
                <c:pt idx="0">
                  <c:v>1505</c:v>
                </c:pt>
                <c:pt idx="1">
                  <c:v>1602</c:v>
                </c:pt>
                <c:pt idx="2">
                  <c:v>1725</c:v>
                </c:pt>
                <c:pt idx="3">
                  <c:v>1869</c:v>
                </c:pt>
                <c:pt idx="4">
                  <c:v>1996</c:v>
                </c:pt>
                <c:pt idx="5">
                  <c:v>2116</c:v>
                </c:pt>
                <c:pt idx="6">
                  <c:v>2198</c:v>
                </c:pt>
                <c:pt idx="7">
                  <c:v>2286</c:v>
                </c:pt>
                <c:pt idx="8">
                  <c:v>2384</c:v>
                </c:pt>
                <c:pt idx="9">
                  <c:v>2500</c:v>
                </c:pt>
                <c:pt idx="10">
                  <c:v>2590</c:v>
                </c:pt>
                <c:pt idx="11">
                  <c:v>2681</c:v>
                </c:pt>
                <c:pt idx="12">
                  <c:v>2762</c:v>
                </c:pt>
                <c:pt idx="13">
                  <c:v>2817</c:v>
                </c:pt>
                <c:pt idx="14">
                  <c:v>2858</c:v>
                </c:pt>
                <c:pt idx="15">
                  <c:v>2867</c:v>
                </c:pt>
                <c:pt idx="16">
                  <c:v>2941</c:v>
                </c:pt>
                <c:pt idx="17">
                  <c:v>2987</c:v>
                </c:pt>
                <c:pt idx="18">
                  <c:v>3005</c:v>
                </c:pt>
              </c:numCache>
            </c:numRef>
          </c:val>
        </c:ser>
        <c:ser>
          <c:idx val="2"/>
          <c:order val="2"/>
          <c:tx>
            <c:strRef>
              <c:f>Sheet2!$Q$2</c:f>
              <c:strCache>
                <c:ptCount val="1"/>
                <c:pt idx="0">
                  <c:v>Undiagnosed/Unaware (Est.)</c:v>
                </c:pt>
              </c:strCache>
            </c:strRef>
          </c:tx>
          <c:spPr>
            <a:solidFill>
              <a:srgbClr val="F1A34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Sheet2!$M$3:$M$21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Sheet2!$Q$3:$Q$21</c:f>
              <c:numCache>
                <c:formatCode>#,##0</c:formatCode>
                <c:ptCount val="19"/>
                <c:pt idx="0">
                  <c:v>773</c:v>
                </c:pt>
                <c:pt idx="1">
                  <c:v>818</c:v>
                </c:pt>
                <c:pt idx="2">
                  <c:v>861</c:v>
                </c:pt>
                <c:pt idx="3">
                  <c:v>920</c:v>
                </c:pt>
                <c:pt idx="4">
                  <c:v>972</c:v>
                </c:pt>
                <c:pt idx="5">
                  <c:v>1020</c:v>
                </c:pt>
                <c:pt idx="6">
                  <c:v>1072</c:v>
                </c:pt>
                <c:pt idx="7">
                  <c:v>1122</c:v>
                </c:pt>
                <c:pt idx="8">
                  <c:v>1171</c:v>
                </c:pt>
                <c:pt idx="9">
                  <c:v>1225</c:v>
                </c:pt>
                <c:pt idx="10">
                  <c:v>1059</c:v>
                </c:pt>
                <c:pt idx="11">
                  <c:v>933</c:v>
                </c:pt>
                <c:pt idx="12">
                  <c:v>840</c:v>
                </c:pt>
                <c:pt idx="13">
                  <c:v>872</c:v>
                </c:pt>
                <c:pt idx="14">
                  <c:v>816</c:v>
                </c:pt>
                <c:pt idx="15">
                  <c:v>839</c:v>
                </c:pt>
                <c:pt idx="16">
                  <c:v>877</c:v>
                </c:pt>
                <c:pt idx="17">
                  <c:v>904</c:v>
                </c:pt>
                <c:pt idx="18">
                  <c:v>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0613248"/>
        <c:axId val="70619136"/>
      </c:barChart>
      <c:catAx>
        <c:axId val="7061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0619136"/>
        <c:crosses val="autoZero"/>
        <c:auto val="1"/>
        <c:lblAlgn val="ctr"/>
        <c:lblOffset val="100"/>
        <c:tickLblSkip val="2"/>
        <c:noMultiLvlLbl val="0"/>
      </c:catAx>
      <c:valAx>
        <c:axId val="70619136"/>
        <c:scaling>
          <c:orientation val="minMax"/>
          <c:max val="7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70613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828691552444831E-2"/>
          <c:y val="0.89450236544506012"/>
          <c:w val="0.91260377175075347"/>
          <c:h val="9.0065535789507795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2000">
          <a:latin typeface="+mj-lt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'Total TGA_fy2018'!$A$11:$A$14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'Total TGA_fy2018'!$B$11:$B$14</c:f>
              <c:numCache>
                <c:formatCode>0.0%</c:formatCode>
                <c:ptCount val="4"/>
                <c:pt idx="0">
                  <c:v>0.61717236927049712</c:v>
                </c:pt>
                <c:pt idx="1">
                  <c:v>0.72799999999999998</c:v>
                </c:pt>
                <c:pt idx="2">
                  <c:v>0.51404131697869593</c:v>
                </c:pt>
                <c:pt idx="3">
                  <c:v>0.81069958847736623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229184"/>
        <c:axId val="69239168"/>
      </c:barChart>
      <c:catAx>
        <c:axId val="6922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9239168"/>
        <c:crosses val="autoZero"/>
        <c:auto val="1"/>
        <c:lblAlgn val="ctr"/>
        <c:lblOffset val="100"/>
        <c:noMultiLvlLbl val="0"/>
      </c:catAx>
      <c:valAx>
        <c:axId val="69239168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69229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Non-Clients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</c:dPt>
          <c:cat>
            <c:strRef>
              <c:f>Sheet1!$A$34:$A$37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Sheet1!$C$34:$C$37</c:f>
              <c:numCache>
                <c:formatCode>General</c:formatCode>
                <c:ptCount val="4"/>
                <c:pt idx="0" formatCode="0.0%">
                  <c:v>0.50617283950617287</c:v>
                </c:pt>
                <c:pt idx="2" formatCode="0.0%">
                  <c:v>0.36562203228869894</c:v>
                </c:pt>
                <c:pt idx="3" formatCode="0.0%">
                  <c:v>0.78846153846153844</c:v>
                </c:pt>
              </c:numCache>
            </c:numRef>
          </c:val>
        </c:ser>
        <c:ser>
          <c:idx val="1"/>
          <c:order val="1"/>
          <c:tx>
            <c:strRef>
              <c:f>Sheet1!$B$33</c:f>
              <c:strCache>
                <c:ptCount val="1"/>
                <c:pt idx="0">
                  <c:v>RWSP 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Sheet1!$A$34:$A$37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Sheet1!$B$34:$B$37</c:f>
              <c:numCache>
                <c:formatCode>0.0%</c:formatCode>
                <c:ptCount val="4"/>
                <c:pt idx="0">
                  <c:v>0.67432762836185822</c:v>
                </c:pt>
                <c:pt idx="1">
                  <c:v>0.55500000000000005</c:v>
                </c:pt>
                <c:pt idx="2">
                  <c:v>0.59046454767726164</c:v>
                </c:pt>
                <c:pt idx="3">
                  <c:v>0.85057471264367812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2749312"/>
        <c:axId val="63074304"/>
      </c:barChart>
      <c:catAx>
        <c:axId val="62749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3074304"/>
        <c:crosses val="autoZero"/>
        <c:auto val="1"/>
        <c:lblAlgn val="ctr"/>
        <c:lblOffset val="100"/>
        <c:noMultiLvlLbl val="0"/>
      </c:catAx>
      <c:valAx>
        <c:axId val="63074304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62749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07325526616866"/>
          <c:y val="0.89964834256829007"/>
          <c:w val="0.54709964139098"/>
          <c:h val="9.73364440556041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0.45848</cdr:x>
      <cdr:y>0.07621</cdr:y>
    </cdr:from>
    <cdr:to>
      <cdr:x>0.73546</cdr:x>
      <cdr:y>0.16109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933" y="313578"/>
          <a:ext cx="2325893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>
          <a:spAutoFit/>
        </a:bodyPr>
        <a:lstStyle xmlns:a="http://schemas.openxmlformats.org/drawingml/2006/main"/>
        <a:p xmlns:a="http://schemas.openxmlformats.org/drawingml/2006/main">
          <a:r>
            <a:rPr lang="en-US" sz="2200" b="1">
              <a:latin typeface="+mj-lt"/>
            </a:rPr>
            <a:t>81.1%  </a:t>
          </a:r>
          <a:r>
            <a:rPr lang="en-US" sz="1800" b="0">
              <a:latin typeface="+mj-lt"/>
            </a:rPr>
            <a:t>(N=197/243)</a:t>
          </a:r>
        </a:p>
      </cdr:txBody>
    </cdr:sp>
  </cdr:relSizeAnchor>
  <cdr:relSizeAnchor xmlns:cdr="http://schemas.openxmlformats.org/drawingml/2006/chartDrawing">
    <cdr:from>
      <cdr:x>0.3458</cdr:x>
      <cdr:y>0.26235</cdr:y>
    </cdr:from>
    <cdr:to>
      <cdr:x>0.65187</cdr:x>
      <cdr:y>0.34723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03758" y="1079518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51.4%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(N=3185/6196)</a:t>
          </a:r>
        </a:p>
      </cdr:txBody>
    </cdr:sp>
  </cdr:relSizeAnchor>
  <cdr:relSizeAnchor xmlns:cdr="http://schemas.openxmlformats.org/drawingml/2006/chartDrawing">
    <cdr:from>
      <cdr:x>0.45331</cdr:x>
      <cdr:y>0.44136</cdr:y>
    </cdr:from>
    <cdr:to>
      <cdr:x>0.65448</cdr:x>
      <cdr:y>0.52624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06562" y="1816108"/>
          <a:ext cx="1689245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54% - 72.8%</a:t>
          </a:r>
          <a:endParaRPr lang="en-US" sz="1800" b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0.39463</cdr:x>
      <cdr:y>0.62702</cdr:y>
    </cdr:from>
    <cdr:to>
      <cdr:x>0.70071</cdr:x>
      <cdr:y>0.7119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13834" y="2580067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 dirty="0">
              <a:solidFill>
                <a:schemeClr val="bg1"/>
              </a:solidFill>
              <a:latin typeface="+mj-lt"/>
            </a:rPr>
            <a:t>61.7% </a:t>
          </a:r>
          <a:r>
            <a:rPr lang="en-US" sz="1800" b="1" dirty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>
              <a:solidFill>
                <a:schemeClr val="bg1"/>
              </a:solidFill>
              <a:latin typeface="+mj-lt"/>
            </a:rPr>
            <a:t>(N=3824/6196)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0.34799</cdr:x>
      <cdr:y>0.46584</cdr:y>
    </cdr:from>
    <cdr:to>
      <cdr:x>0.67388</cdr:x>
      <cdr:y>0.54342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1916855"/>
          <a:ext cx="2711768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en-US" sz="2000" b="1" spc="-50" dirty="0">
              <a:solidFill>
                <a:schemeClr val="bg1"/>
              </a:solidFill>
              <a:latin typeface="+mj-lt"/>
            </a:rPr>
            <a:t>Min. 43.7% (</a:t>
          </a:r>
          <a:r>
            <a:rPr lang="en-US" sz="2000" b="1" spc="-50" baseline="0" dirty="0">
              <a:solidFill>
                <a:schemeClr val="bg1"/>
              </a:solidFill>
              <a:latin typeface="+mj-lt"/>
            </a:rPr>
            <a:t>Est</a:t>
          </a:r>
          <a:r>
            <a:rPr lang="en-US" sz="2000" b="1" spc="-50" dirty="0">
              <a:solidFill>
                <a:schemeClr val="bg1"/>
              </a:solidFill>
              <a:latin typeface="+mj-lt"/>
            </a:rPr>
            <a:t>. 55.5%)</a:t>
          </a:r>
          <a:endParaRPr lang="en-US" sz="2200" b="1" spc="-50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Most recent available year-end US Rate is for 2017, as of 04/01/2019:</a:t>
            </a:r>
          </a:p>
          <a:p>
            <a:r>
              <a:rPr lang="en-US" baseline="0" dirty="0" smtClean="0"/>
              <a:t>https://www.cdc.gov/hiv/pdf/library/reports/surveillance/cdc-hiv-surveillance-report-2017-vol-29.pdf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3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MCPHD GIS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values represent the predicted amount of the phenomenon within each cell. Better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look the classes/colors in this graph qualitatively rather quantitatively. This is b/c some areas may have been emphasized due to surrounding cell values or due to points crossing multiple cells (being at an edges or intersections).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4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4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Error</a:t>
            </a:r>
            <a:r>
              <a:rPr lang="en-US" baseline="0" dirty="0" smtClean="0"/>
              <a:t> in printed slides which is correct here. Still similar to year before.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</a:t>
            </a:r>
            <a:r>
              <a:rPr lang="en-US" dirty="0" smtClean="0"/>
              <a:t>recent</a:t>
            </a:r>
            <a:r>
              <a:rPr lang="en-US" baseline="0" dirty="0" smtClean="0"/>
              <a:t> U.S. data for cause of death related to HIV here: https://www.cdc.gov/nchs/data/nvsr/nvsr67/nvsr67_05.pdf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Most recent All cause HIV mortality here: https://www.cdc.gov/hiv/pdf/library/reports/surveillance/cdc-hiv-surveillance-report-2017-vol-29.pdf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0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8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Latest data is 2016</a:t>
            </a:r>
            <a:r>
              <a:rPr lang="en-US" baseline="0" dirty="0" smtClean="0"/>
              <a:t> (year-end) for total PLWHA</a:t>
            </a:r>
            <a:endParaRPr lang="en-US" dirty="0" smtClean="0"/>
          </a:p>
          <a:p>
            <a:r>
              <a:rPr lang="en-US" dirty="0" smtClean="0"/>
              <a:t>https://www.cdc.gov/hiv/pdf/library/reports/surveillance/cdc-hiv-surveillance-report-2017-vol-29.pdf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76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7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5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5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9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1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9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America</a:t>
            </a:r>
            <a:r>
              <a:rPr lang="en-US" baseline="0" dirty="0" smtClean="0"/>
              <a:t> group here includes USA, Canada, Greenland, etc. It does not include Mexico and Central American countries which are included in Latin America and Caribbean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86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02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3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recent estimate</a:t>
            </a:r>
            <a:r>
              <a:rPr lang="en-US" baseline="0" dirty="0" smtClean="0"/>
              <a:t> for Indianapolis based on HOPWA report for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7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estimate = </a:t>
            </a:r>
            <a:r>
              <a:rPr lang="en-US" dirty="0" smtClean="0"/>
              <a:t>10.2%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65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5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93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6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70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0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4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61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71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5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57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5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99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6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92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250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4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42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97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37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46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72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Association of Physicians in AIDS Care convened a panel to develop evidence-based recommendations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optimize entry into and retention in care and ART adherence for people with 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1,760,856 to 1,920,076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725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https://www.cdc.gov/hiv/risk/art/index.html</a:t>
            </a:r>
          </a:p>
          <a:p>
            <a:r>
              <a:rPr lang="en-US" dirty="0" smtClean="0"/>
              <a:t>https://www.cdc.gov/hiv/pdf/risk/art/cdc-hiv-tasp-101.pdf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295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45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62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90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68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98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84% of TGA population is most</a:t>
            </a:r>
            <a:r>
              <a:rPr lang="en-US" baseline="0" dirty="0" smtClean="0"/>
              <a:t> recent estimate </a:t>
            </a:r>
            <a:r>
              <a:rPr lang="en-US" b="0" baseline="0" dirty="0" smtClean="0"/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1,604,134/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1,920,076)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955,110/1,920,076)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05/02/2019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Parmar@MarionHealth.org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remyswain.blogspot.com/2014/08/put-dog-in-picture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.org/article.aspx?articleid=1170890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SParmar@MarionHealth.org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7-vol-29.pdf" TargetMode="External"/><Relationship Id="rId7" Type="http://schemas.openxmlformats.org/officeDocument/2006/relationships/hyperlink" Target="http://www.chipindy.org/wp-content/uploads/2013/07/HomelessCount_2015_Web.pdf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hiv/group/age/olderamericans/index.html" TargetMode="External"/><Relationship Id="rId5" Type="http://schemas.openxmlformats.org/officeDocument/2006/relationships/hyperlink" Target="https://www.cdc.gov/nchhstp/newsroom/docs/factsheets/hiv-testing-us-508.pdf" TargetMode="External"/><Relationship Id="rId4" Type="http://schemas.openxmlformats.org/officeDocument/2006/relationships/hyperlink" Target="https://www.cdc.gov/nchs/data/nvsr/nvsr67/nvsr67_05.pdf" TargetMode="Externa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mc/articles/PMC3740738/" TargetMode="External"/><Relationship Id="rId3" Type="http://schemas.openxmlformats.org/officeDocument/2006/relationships/hyperlink" Target="https://files.hudexchange.info/reports/published/HOPWA_Perf_GranteeForm_00_INDI-IN_IN_2017.pdf" TargetMode="External"/><Relationship Id="rId7" Type="http://schemas.openxmlformats.org/officeDocument/2006/relationships/hyperlink" Target="http://www.hhcorp.org/hhc/index.php/newsroom/2014-press-releases/645-marion-county-releases-2014-community-health-assessment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v.va.gov/patient/daily/mental/single-page.asp" TargetMode="External"/><Relationship Id="rId11" Type="http://schemas.openxmlformats.org/officeDocument/2006/relationships/hyperlink" Target="https://www.cdc.gov/tb/publications/ltbi/pdf/targetedltbi.pdf" TargetMode="External"/><Relationship Id="rId5" Type="http://schemas.openxmlformats.org/officeDocument/2006/relationships/hyperlink" Target="http://www.cdc.gov/hiv/strategy/pdf/nhas.pdf" TargetMode="External"/><Relationship Id="rId10" Type="http://schemas.openxmlformats.org/officeDocument/2006/relationships/hyperlink" Target="https://www.aids.gov/hiv-aids-basics/staying-healthy-with-hiv-aids/potential-related-health-problems/tuberculosis/" TargetMode="External"/><Relationship Id="rId4" Type="http://schemas.openxmlformats.org/officeDocument/2006/relationships/hyperlink" Target="https://shnny.org/uploads/Housing_is_HIV_Prevention_and_Health_Care.pdf" TargetMode="External"/><Relationship Id="rId9" Type="http://schemas.openxmlformats.org/officeDocument/2006/relationships/hyperlink" Target="http://doi.org/10.1097/QAD.0000000000001095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mmwr/preview/mmwrhtml/rr5514a1.htm" TargetMode="External"/><Relationship Id="rId3" Type="http://schemas.openxmlformats.org/officeDocument/2006/relationships/hyperlink" Target="http://www.cdc.gov/hiv/pdf/library/factsheets/hiv-tb.pdf" TargetMode="External"/><Relationship Id="rId7" Type="http://schemas.openxmlformats.org/officeDocument/2006/relationships/hyperlink" Target="https://aidsinfo.nih.gov/guidelines/html/1/adult-and-adolescent-arv-guidelines/26/hiv-hcv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iv/pdf/library_factsheets_hiv_and_viral_hepatitis.pdf" TargetMode="External"/><Relationship Id="rId5" Type="http://schemas.openxmlformats.org/officeDocument/2006/relationships/hyperlink" Target="http://www.nastad.org/Docs/031236_HIV%20VH%20CoInfection%20Final.pdf" TargetMode="External"/><Relationship Id="rId10" Type="http://schemas.openxmlformats.org/officeDocument/2006/relationships/hyperlink" Target="https://stacks.cdc.gov/view/cdc/28147" TargetMode="External"/><Relationship Id="rId4" Type="http://schemas.openxmlformats.org/officeDocument/2006/relationships/hyperlink" Target="http://www.aids.gov/hiv-aids-basics/staying-healthy-with-hiv-aids/potential-related-health-problems/hepatitis/" TargetMode="External"/><Relationship Id="rId9" Type="http://schemas.openxmlformats.org/officeDocument/2006/relationships/hyperlink" Target="https://www.cdc.gov/hiv/pdf/library/reports/surveillance/cdc-hiv-surveillance-supplemental-report-vol-21-4.pdf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olicy.iupui.edu/PubsPDFs/Injection%20Drug%20Use%20in%20Indiana.pdf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hiv/risk/art/index.html" TargetMode="External"/><Relationship Id="rId4" Type="http://schemas.openxmlformats.org/officeDocument/2006/relationships/hyperlink" Target="https://www.cdc.gov/hiv/pdf/risk/art/cdc-hiv-tasp-10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Epidemiology of HIV in the Indianapolis Transitional Grant Area: 2018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May 02, 2019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Sam Parmar, MPH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5"/>
              </a:rPr>
              <a:t>SParmar@MarionHealth.org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72100" y="2793750"/>
            <a:ext cx="3733800" cy="2832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/>
              <a:t>The population of Marion County is more diverse than that of the TGA overall, with 28% African American, 11% Hispanic, and nearly 3% each of Asian/PI and Other</a:t>
            </a:r>
          </a:p>
        </p:txBody>
      </p:sp>
      <p:pic>
        <p:nvPicPr>
          <p:cNvPr id="2051" name="Picture 3" descr="\\hah2k8clufs01\S_Drive\EPI\Data Requests\DR3968 RWSP Epi Profile Presentation CY2019\Graphics\RaceE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0" y="1348745"/>
            <a:ext cx="5212090" cy="52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HIV/AIDS </a:t>
            </a:r>
            <a:r>
              <a:rPr lang="en-US" sz="4400" i="1" dirty="0"/>
              <a:t>I</a:t>
            </a:r>
            <a:r>
              <a:rPr lang="en-US" sz="4400" i="1" dirty="0" smtClean="0"/>
              <a:t>ncidence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Incidence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78790"/>
              </p:ext>
            </p:extLst>
          </p:nvPr>
        </p:nvGraphicFramePr>
        <p:xfrm>
          <a:off x="198119" y="2174659"/>
          <a:ext cx="8747760" cy="2581316"/>
        </p:xfrm>
        <a:graphic>
          <a:graphicData uri="http://schemas.openxmlformats.org/drawingml/2006/table">
            <a:tbl>
              <a:tblPr/>
              <a:tblGrid>
                <a:gridCol w="1650522"/>
                <a:gridCol w="818359"/>
                <a:gridCol w="2286000"/>
                <a:gridCol w="2590800"/>
                <a:gridCol w="1402079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2017)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 [11.1-14.4]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[13.3-16.8]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6.2 [5.1-7.4]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 [5.1-7.4]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  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**Includes the TGA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HIV dx and HIV at AIDS dx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AIDS incidence from 2017 to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257800"/>
            <a:ext cx="4297680" cy="609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HIV/AIDS incidence in the TGA are on </a:t>
            </a:r>
            <a:r>
              <a:rPr lang="en-US" sz="2000" b="1" dirty="0" smtClean="0">
                <a:solidFill>
                  <a:schemeClr val="bg1"/>
                </a:solidFill>
              </a:rPr>
              <a:t>par </a:t>
            </a:r>
            <a:r>
              <a:rPr lang="en-US" sz="2000" b="1" dirty="0">
                <a:solidFill>
                  <a:schemeClr val="bg1"/>
                </a:solidFill>
              </a:rPr>
              <a:t>with national rates</a:t>
            </a:r>
          </a:p>
        </p:txBody>
      </p:sp>
    </p:spTree>
    <p:extLst>
      <p:ext uri="{BB962C8B-B14F-4D97-AF65-F5344CB8AC3E}">
        <p14:creationId xmlns:p14="http://schemas.microsoft.com/office/powerpoint/2010/main" val="5545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716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HIV Diagnoses and Population Estimates in the Indianapolis TGA: 1990-2018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99579"/>
              </p:ext>
            </p:extLst>
          </p:nvPr>
        </p:nvGraphicFramePr>
        <p:xfrm>
          <a:off x="228600" y="1981200"/>
          <a:ext cx="8305800" cy="474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3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Time to AIDS in the Indianapolis TGA: 1986-2018*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584827"/>
              </p:ext>
            </p:extLst>
          </p:nvPr>
        </p:nvGraphicFramePr>
        <p:xfrm>
          <a:off x="257629" y="2230531"/>
          <a:ext cx="8316140" cy="432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5532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*Conversion within 91-365 Days masked due to low case counts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53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4724400"/>
            <a:ext cx="762000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Marion County HIV incidence was at least 4 times that of TGA counties outside of Marion and Hendricks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44749"/>
              </p:ext>
            </p:extLst>
          </p:nvPr>
        </p:nvGraphicFramePr>
        <p:xfrm>
          <a:off x="198121" y="1905000"/>
          <a:ext cx="8747758" cy="2543720"/>
        </p:xfrm>
        <a:graphic>
          <a:graphicData uri="http://schemas.openxmlformats.org/drawingml/2006/table">
            <a:tbl>
              <a:tblPr/>
              <a:tblGrid>
                <a:gridCol w="1478279"/>
                <a:gridCol w="762000"/>
                <a:gridCol w="1219200"/>
                <a:gridCol w="2667000"/>
                <a:gridCol w="2621279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 [18.6-24.6]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6.1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4.1-9.1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 [11.1-14.4]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2.9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1.6-5.3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[2.3-5.1]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4" y="0"/>
            <a:ext cx="88276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71553"/>
            <a:ext cx="8763000" cy="67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3340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gender between 2017 to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334000"/>
            <a:ext cx="4373880" cy="609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Men were diagnosed with HIV at a rate of about 4 times that of women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41528"/>
              </p:ext>
            </p:extLst>
          </p:nvPr>
        </p:nvGraphicFramePr>
        <p:xfrm>
          <a:off x="198119" y="1992630"/>
          <a:ext cx="8747762" cy="2274570"/>
        </p:xfrm>
        <a:graphic>
          <a:graphicData uri="http://schemas.openxmlformats.org/drawingml/2006/table">
            <a:tbl>
              <a:tblPr/>
              <a:tblGrid>
                <a:gridCol w="1783081"/>
                <a:gridCol w="762000"/>
                <a:gridCol w="1371600"/>
                <a:gridCol w="2286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 [4.5-7.6]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 [20.4-26.7]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4.0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3.0-5.3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Sex at Birth in the Indianapolis TGA: 1990-2018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644840"/>
              </p:ext>
            </p:extLst>
          </p:nvPr>
        </p:nvGraphicFramePr>
        <p:xfrm>
          <a:off x="208935" y="2178311"/>
          <a:ext cx="8477865" cy="467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6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identify trends in HIV incidence, prevalence, mortality, and health outcomes within the TGA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the Ryan White Planning Council with information necessary for priority setting and allocation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Planning Council subcommittees with relevant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912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race/ethnicity 2017 to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864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African Americans and residents of Hispanic ethnicity continue to experience increased risk of HIV infection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26776"/>
              </p:ext>
            </p:extLst>
          </p:nvPr>
        </p:nvGraphicFramePr>
        <p:xfrm>
          <a:off x="198119" y="205740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371600"/>
                <a:gridCol w="25146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[36.8-52.1]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8.9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6.6-11.9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[17.6-35.5]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5.1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3.4-7.8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&lt;3.0%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 [3.8-6.3]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288665"/>
              </p:ext>
            </p:extLst>
          </p:nvPr>
        </p:nvGraphicFramePr>
        <p:xfrm>
          <a:off x="152401" y="1544955"/>
          <a:ext cx="8839200" cy="4036695"/>
        </p:xfrm>
        <a:graphic>
          <a:graphicData uri="http://schemas.openxmlformats.org/drawingml/2006/table">
            <a:tbl>
              <a:tblPr/>
              <a:tblGrid>
                <a:gridCol w="1600199"/>
                <a:gridCol w="990600"/>
                <a:gridCol w="2743200"/>
                <a:gridCol w="3505201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 [6.7-19.7]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37.7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[27.6-50.3]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34.6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[28-42.2]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 [13.6-24.5]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 [5.1-12.7]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5.5 [2.9-9.4]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791200"/>
            <a:ext cx="35814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age between 2017 and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8191" y="5638800"/>
            <a:ext cx="4876800" cy="1143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Young adults 20-34 continue to be at most risk of HIV, with rates at least double those of other age groups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Exposure Category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48062"/>
              </p:ext>
            </p:extLst>
          </p:nvPr>
        </p:nvGraphicFramePr>
        <p:xfrm>
          <a:off x="175259" y="1371600"/>
          <a:ext cx="8945881" cy="3826461"/>
        </p:xfrm>
        <a:graphic>
          <a:graphicData uri="http://schemas.openxmlformats.org/drawingml/2006/table">
            <a:tbl>
              <a:tblPr/>
              <a:tblGrid>
                <a:gridCol w="1433835"/>
                <a:gridCol w="935109"/>
                <a:gridCol w="1402664"/>
                <a:gridCol w="2571551"/>
                <a:gridCol w="2602722"/>
              </a:tblGrid>
              <a:tr h="80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44.4%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216.3 [177.5-261.1]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49.3 [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37.0-65.7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58.6 [34.7-92.6]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13.4 [8.0-22.3]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33.7%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4.4 [3.5-5.4]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1.7 [1.2-2.4]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61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Rows may total more than actual incidence due to report of multiple categories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" y="5334000"/>
            <a:ext cx="4297680" cy="1371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percentage of new HIV without reported risk has decreased </a:t>
            </a:r>
            <a:r>
              <a:rPr lang="en-US" sz="2000" b="1" dirty="0">
                <a:solidFill>
                  <a:schemeClr val="bg1"/>
                </a:solidFill>
              </a:rPr>
              <a:t>from 18.0% (N=51)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o 13.6% (N=33)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867400"/>
            <a:ext cx="429768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MSM continue to bear the greatest burden of HIV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HIV Incidence by U.S. Nativity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68580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Foreign-born residents of the TGA account for an estimated 6.4% of the TGA population and experienced HIV incidence about </a:t>
            </a:r>
            <a:r>
              <a:rPr lang="en-US" sz="2000" b="1" dirty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x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11966"/>
              </p:ext>
            </p:extLst>
          </p:nvPr>
        </p:nvGraphicFramePr>
        <p:xfrm>
          <a:off x="228598" y="2057400"/>
          <a:ext cx="8686801" cy="2499360"/>
        </p:xfrm>
        <a:graphic>
          <a:graphicData uri="http://schemas.openxmlformats.org/drawingml/2006/table">
            <a:tbl>
              <a:tblPr/>
              <a:tblGrid>
                <a:gridCol w="1981202"/>
                <a:gridCol w="533400"/>
                <a:gridCol w="1371600"/>
                <a:gridCol w="2514600"/>
                <a:gridCol w="2285999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[24.5-46]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3.6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[2.6-5.1]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 [8.1-11]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** TGA foreign born population denominator based on census tract data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Mortality and Death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Mortality and All Deaths of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19894"/>
              </p:ext>
            </p:extLst>
          </p:nvPr>
        </p:nvGraphicFramePr>
        <p:xfrm>
          <a:off x="198119" y="2174659"/>
          <a:ext cx="8793481" cy="2040133"/>
        </p:xfrm>
        <a:graphic>
          <a:graphicData uri="http://schemas.openxmlformats.org/drawingml/2006/table">
            <a:tbl>
              <a:tblPr/>
              <a:tblGrid>
                <a:gridCol w="2011681"/>
                <a:gridCol w="533400"/>
                <a:gridCol w="2057400"/>
                <a:gridCol w="2667000"/>
                <a:gridCol w="1524000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Mortality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Marion Only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TGA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 [1.8-3.3]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 [2.0-3.5]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interval;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mortality or deaths from 2017 to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876800"/>
            <a:ext cx="4297680" cy="990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mortality rate of PLWH/A is roughly on par with the 2016.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Death of PLWH/A (Any Cause)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Indianapolis TGA Residents Living with HIV/AIDS, Regardless of Cause of Death, by Year: 2000-2018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223971"/>
              </p:ext>
            </p:extLst>
          </p:nvPr>
        </p:nvGraphicFramePr>
        <p:xfrm>
          <a:off x="304800" y="2362200"/>
          <a:ext cx="8382000" cy="42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</a:t>
            </a:r>
            <a:r>
              <a:rPr lang="en-US" dirty="0" smtClean="0">
                <a:solidFill>
                  <a:schemeClr val="tx1"/>
                </a:solidFill>
              </a:rPr>
              <a:t>Mortality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</a:t>
            </a:r>
            <a:r>
              <a:rPr lang="en-US" sz="2400" b="1" dirty="0" smtClean="0">
                <a:solidFill>
                  <a:srgbClr val="C00000"/>
                </a:solidFill>
              </a:rPr>
              <a:t>Marion County</a:t>
            </a:r>
            <a:r>
              <a:rPr lang="en-US" sz="2400" dirty="0" smtClean="0">
                <a:solidFill>
                  <a:schemeClr val="tx1"/>
                </a:solidFill>
              </a:rPr>
              <a:t> (IN) Residents with HIV as the Underlying Cause of Death, by Year: 2000-2018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154958"/>
              </p:ext>
            </p:extLst>
          </p:nvPr>
        </p:nvGraphicFramePr>
        <p:xfrm>
          <a:off x="304800" y="2362200"/>
          <a:ext cx="8458200" cy="42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Prevalence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Estimated Number of Undiagnosed PLWH/A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estimated proportion of PLWH/A while undiagnosed/unaware is 13% of known prevalence</a:t>
            </a:r>
            <a:r>
              <a:rPr lang="en-US" baseline="30000" dirty="0" smtClean="0"/>
              <a:t>27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58508"/>
              </p:ext>
            </p:extLst>
          </p:nvPr>
        </p:nvGraphicFramePr>
        <p:xfrm>
          <a:off x="2184400" y="2743200"/>
          <a:ext cx="4775200" cy="1739265"/>
        </p:xfrm>
        <a:graphic>
          <a:graphicData uri="http://schemas.openxmlformats.org/drawingml/2006/table">
            <a:tbl>
              <a:tblPr/>
              <a:tblGrid>
                <a:gridCol w="3416300"/>
                <a:gridCol w="1358900"/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HIV/AIDS Prevalence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6,149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HIV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3,144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AIDS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Undiagnosed/Unaware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Estimated Total PLWH/A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7,068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Epidemiology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Prevalence of Diagnosed HIV/AIDS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3160" y="5181600"/>
            <a:ext cx="481584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HIV and AIDS prevalence 2017 to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12564"/>
              </p:ext>
            </p:extLst>
          </p:nvPr>
        </p:nvGraphicFramePr>
        <p:xfrm>
          <a:off x="1371600" y="1981200"/>
          <a:ext cx="6940550" cy="2390775"/>
        </p:xfrm>
        <a:graphic>
          <a:graphicData uri="http://schemas.openxmlformats.org/drawingml/2006/table">
            <a:tbl>
              <a:tblPr/>
              <a:tblGrid>
                <a:gridCol w="920750"/>
                <a:gridCol w="1143000"/>
                <a:gridCol w="3200400"/>
                <a:gridCol w="1676400"/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2016)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163.7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[158.1-169.6]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156.5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[151.0-162.2]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320.2 [312.3-328.3]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Total HIV/AIDS Prevalence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Total Estimated Prevalence of HIV/AIDS in the Indianapolis TGA, by Year: 2000-2018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99638"/>
              </p:ext>
            </p:extLst>
          </p:nvPr>
        </p:nvGraphicFramePr>
        <p:xfrm>
          <a:off x="228600" y="2380343"/>
          <a:ext cx="8420100" cy="389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County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3480"/>
              </p:ext>
            </p:extLst>
          </p:nvPr>
        </p:nvGraphicFramePr>
        <p:xfrm>
          <a:off x="152400" y="1447800"/>
          <a:ext cx="8763000" cy="5141595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1295400"/>
                <a:gridCol w="2628900"/>
                <a:gridCol w="262890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Shelby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550.5 [535.8-565.5]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7.9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[5.6-11.2]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78.8 [69.5-89]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1.1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[0.78-1.6]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123.5 [106.7-142.2]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104.9[89.9-121.6]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[1.0-2.2]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174.8 [135.2-222.3]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[1.6-3.8]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70.9 [53.2-92.5]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81.6 [61.8-105.8]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66.8 [48.7-89.4]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 [47.3-98.8]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59.8 [27.4-113.5]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6324600"/>
            <a:ext cx="62484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changes between 2017 and 2018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17714" cy="671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78240" cy="679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150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gender between 2017 to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562600"/>
            <a:ext cx="4297680" cy="914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the TGA’s men was about 4 times that found among women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59892"/>
              </p:ext>
            </p:extLst>
          </p:nvPr>
        </p:nvGraphicFramePr>
        <p:xfrm>
          <a:off x="198120" y="2057400"/>
          <a:ext cx="8747762" cy="2674620"/>
        </p:xfrm>
        <a:graphic>
          <a:graphicData uri="http://schemas.openxmlformats.org/drawingml/2006/table">
            <a:tbl>
              <a:tblPr/>
              <a:tblGrid>
                <a:gridCol w="1097280"/>
                <a:gridCol w="914400"/>
                <a:gridCol w="1371600"/>
                <a:gridCol w="2819401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126.1 [119.2-133.3]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515.1 [500.8-529.8]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[3.8-4.3]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912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race/ethnicity 2017 to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102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continues to be higher among racial/ethnic minorities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than among Caucasians in the TGA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34123"/>
              </p:ext>
            </p:extLst>
          </p:nvPr>
        </p:nvGraphicFramePr>
        <p:xfrm>
          <a:off x="198119" y="210693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219200"/>
                <a:gridCol w="2667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935.0 [901-969.9]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4.9-5.5]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 457.0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2.2</a:t>
                      </a:r>
                      <a:endParaRPr lang="en-US" sz="24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397.9 [364.9-433.1]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2.2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[2.0-2.5]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247.4 [210.8-288.5]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[1.2-1.6]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177.8 [170.8-185]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Current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867400"/>
            <a:ext cx="345948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changes between 2017 and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41148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Adults over 45 Yrs. of age account for more than 55% of the TGA’s PLWH/A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77599"/>
              </p:ext>
            </p:extLst>
          </p:nvPr>
        </p:nvGraphicFramePr>
        <p:xfrm>
          <a:off x="152400" y="1600200"/>
          <a:ext cx="8839200" cy="4038600"/>
        </p:xfrm>
        <a:graphic>
          <a:graphicData uri="http://schemas.openxmlformats.org/drawingml/2006/table">
            <a:tbl>
              <a:tblPr/>
              <a:tblGrid>
                <a:gridCol w="1600199"/>
                <a:gridCol w="990601"/>
                <a:gridCol w="2667000"/>
                <a:gridCol w="3581400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8[5.5-11.3]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32.6[23.4-44.2]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171.5[149-196.3]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429.1[405.2-454]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500.8[473.8-528.9]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679.8[648.3-712.5]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546.3[517-576.7]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155.4[140.3-171.5]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Exposure/Risk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07566"/>
              </p:ext>
            </p:extLst>
          </p:nvPr>
        </p:nvGraphicFramePr>
        <p:xfrm>
          <a:off x="99060" y="1676400"/>
          <a:ext cx="8945881" cy="4248150"/>
        </p:xfrm>
        <a:graphic>
          <a:graphicData uri="http://schemas.openxmlformats.org/drawingml/2006/table">
            <a:tbl>
              <a:tblPr/>
              <a:tblGrid>
                <a:gridCol w="1433835"/>
                <a:gridCol w="852165"/>
                <a:gridCol w="1196340"/>
                <a:gridCol w="3048000"/>
                <a:gridCol w="2415541"/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per 100,000 or per 100(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6.89% [6.7%-7.1%]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96.3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90.4-102.5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0.07%[0.068%-0.076%]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1.99%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[1.84%-2.15%]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27.8 [25.3-30.6]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0.28%[0.23%-0.36%]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 [3.2-5.1]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 [2.0-3.6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0.5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[0.45-0.54]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Rows may total more than actual incidence due to report of multiple categories</a:t>
                      </a: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943600"/>
            <a:ext cx="7467600" cy="8382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Based on CDC estimates, </a:t>
            </a:r>
            <a:r>
              <a:rPr lang="en-US" b="1" dirty="0" smtClean="0">
                <a:solidFill>
                  <a:schemeClr val="bg1"/>
                </a:solidFill>
              </a:rPr>
              <a:t>as many as 34</a:t>
            </a:r>
            <a:r>
              <a:rPr lang="en-US" b="1" dirty="0">
                <a:solidFill>
                  <a:schemeClr val="bg1"/>
                </a:solidFill>
              </a:rPr>
              <a:t>% of HIV-positive MSM </a:t>
            </a:r>
            <a:r>
              <a:rPr lang="en-US" b="1" dirty="0" smtClean="0">
                <a:solidFill>
                  <a:schemeClr val="bg1"/>
                </a:solidFill>
              </a:rPr>
              <a:t>are unaware </a:t>
            </a:r>
            <a:r>
              <a:rPr lang="en-US" b="1" dirty="0">
                <a:solidFill>
                  <a:schemeClr val="bg1"/>
                </a:solidFill>
              </a:rPr>
              <a:t>of their </a:t>
            </a:r>
            <a:r>
              <a:rPr lang="en-US" b="1" dirty="0" smtClean="0">
                <a:solidFill>
                  <a:schemeClr val="bg1"/>
                </a:solidFill>
              </a:rPr>
              <a:t>status.</a:t>
            </a:r>
            <a:r>
              <a:rPr lang="en-US" b="1" baseline="30000" dirty="0" smtClean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39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HIV/AIDS Prevalence by U.S. Nativity Status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638800"/>
            <a:ext cx="6858000" cy="762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foreign-born TGA residents is nearly three times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95562"/>
              </p:ext>
            </p:extLst>
          </p:nvPr>
        </p:nvGraphicFramePr>
        <p:xfrm>
          <a:off x="228600" y="2362200"/>
          <a:ext cx="8686801" cy="2274570"/>
        </p:xfrm>
        <a:graphic>
          <a:graphicData uri="http://schemas.openxmlformats.org/drawingml/2006/table">
            <a:tbl>
              <a:tblPr/>
              <a:tblGrid>
                <a:gridCol w="1752602"/>
                <a:gridCol w="762000"/>
                <a:gridCol w="1256579"/>
                <a:gridCol w="2858219"/>
                <a:gridCol w="2057401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781.9 [730.4-836]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2.9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[2.7-3.1]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272.9 [265.4-280.6]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585"/>
          <a:stretch/>
        </p:blipFill>
        <p:spPr bwMode="auto">
          <a:xfrm>
            <a:off x="1600200" y="1600200"/>
            <a:ext cx="5943600" cy="50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– The study of: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HIV/AIDS </a:t>
            </a:r>
            <a:r>
              <a:rPr lang="en-US" sz="3300" dirty="0" smtClean="0">
                <a:solidFill>
                  <a:schemeClr val="tx1"/>
                </a:solidFill>
              </a:rPr>
              <a:t>Prevalence by Birth Region</a:t>
            </a:r>
            <a:endParaRPr lang="en-US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76186"/>
              </p:ext>
            </p:extLst>
          </p:nvPr>
        </p:nvGraphicFramePr>
        <p:xfrm>
          <a:off x="228600" y="1749696"/>
          <a:ext cx="5714999" cy="3889103"/>
        </p:xfrm>
        <a:graphic>
          <a:graphicData uri="http://schemas.openxmlformats.org/drawingml/2006/table">
            <a:tbl>
              <a:tblPr/>
              <a:tblGrid>
                <a:gridCol w="3070745"/>
                <a:gridCol w="739984"/>
                <a:gridCol w="1904270"/>
              </a:tblGrid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Birth Region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America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 America and Caribbean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73">
                <a:tc gridSpan="3"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48400" y="2895600"/>
            <a:ext cx="2362200" cy="2438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United States, Latin America and Africa are the top 3 Birth Regions for PLWHA in our TGA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30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Co-morbidities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 bwMode="auto">
          <a:xfrm>
            <a:off x="4953000" y="3657600"/>
            <a:ext cx="4114800" cy="31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Foreign-Born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With a risk of about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 times </a:t>
            </a:r>
            <a:r>
              <a:rPr lang="en-US" dirty="0" smtClean="0"/>
              <a:t>that of native-born residents, foreign-born residents of the TGA accounted for nearly </a:t>
            </a:r>
            <a:r>
              <a:rPr lang="en-US" b="1" dirty="0" smtClean="0">
                <a:solidFill>
                  <a:srgbClr val="C00000"/>
                </a:solidFill>
              </a:rPr>
              <a:t>2 in 10</a:t>
            </a:r>
            <a:r>
              <a:rPr lang="en-US" dirty="0" smtClean="0"/>
              <a:t> newly diagnosed with HIV during 2018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Similarly, over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in 10</a:t>
            </a:r>
            <a:r>
              <a:rPr lang="en-US" dirty="0" smtClean="0"/>
              <a:t> PLWH/A in the TGA are foreign-born, experiencing a prevalence that is nearly </a:t>
            </a:r>
            <a:r>
              <a:rPr lang="en-US" b="1" dirty="0" smtClean="0">
                <a:solidFill>
                  <a:srgbClr val="C00000"/>
                </a:solidFill>
              </a:rPr>
              <a:t>three as high</a:t>
            </a:r>
            <a:r>
              <a:rPr lang="en-US" dirty="0" smtClean="0"/>
              <a:t> as among the native-born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624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</a:t>
            </a:r>
            <a:r>
              <a:rPr lang="en-US" dirty="0"/>
              <a:t>considerations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Linguistic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Health 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Social support structure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Cultural stigma/beliefs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78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209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 smtClean="0"/>
              <a:t>Better therapies  </a:t>
            </a:r>
            <a:r>
              <a:rPr lang="en-US" b="1" dirty="0" smtClean="0">
                <a:sym typeface="Wingdings" pitchFamily="2" charset="2"/>
              </a:rPr>
              <a:t>  Longer lives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Over 55% </a:t>
            </a:r>
            <a:r>
              <a:rPr lang="en-US" dirty="0" smtClean="0"/>
              <a:t>of PLWH/A in the TGA are 45+ years of age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considerations</a:t>
            </a:r>
            <a:r>
              <a:rPr lang="en-US" baseline="30000" dirty="0" smtClean="0"/>
              <a:t>9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Weakened immune system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Increased risk of adverse events and drug interactions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Stigma and depression due to illness, or loss of family and friends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Increased </a:t>
            </a:r>
            <a:r>
              <a:rPr lang="en-US" dirty="0"/>
              <a:t>risk for cardiovascular disease, bone loss, and certain cancers</a:t>
            </a:r>
            <a:endParaRPr lang="en-US" dirty="0" smtClean="0"/>
          </a:p>
          <a:p>
            <a:pPr lvl="1">
              <a:spcAft>
                <a:spcPts val="1200"/>
              </a:spcAft>
            </a:pPr>
            <a:endParaRPr lang="en-US" baseline="30000" dirty="0" smtClean="0"/>
          </a:p>
        </p:txBody>
      </p:sp>
      <p:sp>
        <p:nvSpPr>
          <p:cNvPr id="4" name="AutoShape 5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7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3276600"/>
            <a:ext cx="4762500" cy="3398222"/>
            <a:chOff x="4114800" y="3352800"/>
            <a:chExt cx="4762500" cy="3398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52800"/>
              <a:ext cx="476250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67200" y="6474023"/>
              <a:ext cx="437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Photo credit: Jeremy Swain, </a:t>
              </a:r>
              <a:r>
                <a:rPr lang="en-US" sz="1200" dirty="0" smtClean="0">
                  <a:hlinkClick r:id="rId4"/>
                </a:rPr>
                <a:t>Ending Homelessness in London</a:t>
              </a:r>
              <a:endParaRPr lang="en-US" sz="12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Among PLWH/A, </a:t>
            </a:r>
            <a:r>
              <a:rPr lang="en-US" b="1" dirty="0" smtClean="0">
                <a:solidFill>
                  <a:srgbClr val="C00000"/>
                </a:solidFill>
              </a:rPr>
              <a:t>between 400 and 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r>
              <a:rPr lang="en-US" b="1" dirty="0" smtClean="0">
                <a:solidFill>
                  <a:srgbClr val="C00000"/>
                </a:solidFill>
              </a:rPr>
              <a:t>00 were homeless or insecurely housed</a:t>
            </a:r>
            <a:r>
              <a:rPr lang="en-US" dirty="0" smtClean="0"/>
              <a:t> at some point during 2017</a:t>
            </a:r>
            <a:r>
              <a:rPr lang="en-US" baseline="30000" dirty="0" smtClean="0"/>
              <a:t>10,11,12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Research suggests that 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%-16% </a:t>
            </a:r>
            <a:r>
              <a:rPr lang="en-US" dirty="0"/>
              <a:t>of all </a:t>
            </a:r>
            <a:r>
              <a:rPr lang="en-US" dirty="0" smtClean="0"/>
              <a:t>PLWH/A </a:t>
            </a:r>
            <a:r>
              <a:rPr lang="en-US" dirty="0"/>
              <a:t>in some communities are homeless at any given </a:t>
            </a:r>
            <a:r>
              <a:rPr lang="en-US" dirty="0" smtClean="0"/>
              <a:t>time</a:t>
            </a:r>
            <a:r>
              <a:rPr lang="en-US" baseline="30000" dirty="0" smtClean="0"/>
              <a:t>13</a:t>
            </a:r>
            <a:endParaRPr lang="en-US" baseline="30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Case finding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Public assistance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Permanent housing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Priority of medical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Homelessness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886200"/>
            <a:ext cx="5577840" cy="289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Recent Incarceration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10%</a:t>
            </a:r>
            <a:r>
              <a:rPr lang="en-US" dirty="0" smtClean="0"/>
              <a:t> of the TGA’s PLWH/A have a history of incarceration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Employment and housing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Retention in care throughout and after the transition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Substance abuse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Trouble navigating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492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&amp; Substance Abuse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3,075 PLWH/A suffer from mental health issues according to the </a:t>
            </a:r>
            <a:r>
              <a:rPr lang="en-US" b="1" dirty="0" smtClean="0">
                <a:solidFill>
                  <a:srgbClr val="C00000"/>
                </a:solidFill>
              </a:rPr>
              <a:t>50% estimate </a:t>
            </a:r>
            <a:r>
              <a:rPr lang="en-US" dirty="0" smtClean="0"/>
              <a:t>found in the National HIV/AIDS Strategy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40%</a:t>
            </a:r>
            <a:r>
              <a:rPr lang="en-US" dirty="0" smtClean="0"/>
              <a:t> of PLWH/A are estimated to have substance abuse issues and </a:t>
            </a:r>
            <a:r>
              <a:rPr lang="en-US" b="1" dirty="0" smtClean="0">
                <a:solidFill>
                  <a:srgbClr val="C00000"/>
                </a:solidFill>
              </a:rPr>
              <a:t>13%</a:t>
            </a:r>
            <a:r>
              <a:rPr lang="en-US" dirty="0" smtClean="0"/>
              <a:t> are thought to experience both substance abuse and mental health issues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  <a:r>
              <a:rPr lang="en-US" baseline="30000" dirty="0" smtClean="0"/>
              <a:t>14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Sadness or Depression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Stress, Fear, </a:t>
            </a:r>
            <a:r>
              <a:rPr lang="en-US" dirty="0"/>
              <a:t>and </a:t>
            </a:r>
            <a:r>
              <a:rPr lang="en-US" dirty="0" smtClean="0"/>
              <a:t>Anxiety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HIV-associated </a:t>
            </a:r>
            <a:r>
              <a:rPr lang="en-US" dirty="0"/>
              <a:t>neurocognitive disorders (HAND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To complicate matters…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Marion County, home to 86% of the TGA’s PLWH/A, is an underserved area for mental health services (population-to-provider ratio is only about two-thirds the average mental health staffing capacity in the state)</a:t>
            </a:r>
            <a:r>
              <a:rPr lang="en-US" baseline="30000" dirty="0" smtClean="0"/>
              <a:t>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2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Food Insecurity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Nearly 50%</a:t>
            </a:r>
            <a:r>
              <a:rPr lang="en-US" dirty="0" smtClean="0"/>
              <a:t> of PLWH/A are thought to struggle with food insecurity</a:t>
            </a:r>
          </a:p>
          <a:p>
            <a:pPr lvl="1"/>
            <a:r>
              <a:rPr lang="en-US" dirty="0" smtClean="0"/>
              <a:t>Food </a:t>
            </a:r>
            <a:r>
              <a:rPr lang="en-US" dirty="0"/>
              <a:t>insecurity is a risk factor for mortality among people on HAART, especially those who are </a:t>
            </a:r>
            <a:r>
              <a:rPr lang="en-US" dirty="0" smtClean="0"/>
              <a:t>underweight</a:t>
            </a:r>
            <a:r>
              <a:rPr lang="en-US" baseline="30000" dirty="0" smtClean="0"/>
              <a:t>16</a:t>
            </a:r>
          </a:p>
          <a:p>
            <a:pPr marL="182880" lvl="1"/>
            <a:r>
              <a:rPr lang="en-US" dirty="0" smtClean="0"/>
              <a:t>Food insecurity associated with prevalent HIV, STI, and illicit drug use among men in the US </a:t>
            </a:r>
            <a:r>
              <a:rPr lang="en-US" baseline="30000" dirty="0" smtClean="0"/>
              <a:t>16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45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Mycobacterium tuberculosis (TB)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For 2017, 48 TGA residents were diagnosed with active TB, three were HIV-positive. For 2018, 43 TGA residents were diagnosed with active TB, three were HIV-positive.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6%-10% of active TB diagnoses are among PLWH/A</a:t>
            </a:r>
            <a:r>
              <a:rPr lang="en-US" baseline="30000" dirty="0" smtClean="0"/>
              <a:t>17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Conversion from latent to active TB is 10 times more likely in PLWH/A (</a:t>
            </a:r>
            <a:r>
              <a:rPr lang="en-US" b="1" dirty="0">
                <a:solidFill>
                  <a:srgbClr val="C00000"/>
                </a:solidFill>
              </a:rPr>
              <a:t>7%-10% risk </a:t>
            </a:r>
            <a:r>
              <a:rPr lang="en-US" b="1" dirty="0" smtClean="0">
                <a:solidFill>
                  <a:srgbClr val="C00000"/>
                </a:solidFill>
              </a:rPr>
              <a:t>each year</a:t>
            </a:r>
            <a:r>
              <a:rPr lang="en-US" dirty="0" smtClean="0"/>
              <a:t>)</a:t>
            </a:r>
            <a:r>
              <a:rPr lang="en-US" baseline="30000" dirty="0" smtClean="0"/>
              <a:t>18</a:t>
            </a:r>
            <a:endParaRPr lang="en-US" baseline="30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Everyone newly HIV diagnosed should be tested for TB right away, and PLWH/A and at risk for TB should be tested annually.</a:t>
            </a:r>
            <a:r>
              <a:rPr lang="en-US" baseline="30000" dirty="0" smtClean="0"/>
              <a:t>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4196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Screening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Diagnostic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HIV-TB synergy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Treatment complications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4492171"/>
            <a:ext cx="3505200" cy="229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Viral Hepatitis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</a:t>
            </a:r>
            <a:r>
              <a:rPr lang="en-US" b="1" dirty="0" smtClean="0">
                <a:solidFill>
                  <a:srgbClr val="C00000"/>
                </a:solidFill>
              </a:rPr>
              <a:t>615 </a:t>
            </a:r>
            <a:r>
              <a:rPr lang="en-US" dirty="0" smtClean="0"/>
              <a:t>PLWH/A are thought to be co-infected with hepatitis B based on the </a:t>
            </a:r>
            <a:r>
              <a:rPr lang="en-US" b="1" dirty="0" smtClean="0">
                <a:solidFill>
                  <a:srgbClr val="C00000"/>
                </a:solidFill>
              </a:rPr>
              <a:t>10% estimate </a:t>
            </a:r>
            <a:r>
              <a:rPr lang="en-US" dirty="0" smtClean="0"/>
              <a:t>of the U.S. Department of Health and Human Services</a:t>
            </a:r>
            <a:r>
              <a:rPr lang="en-US" baseline="30000" dirty="0" smtClean="0"/>
              <a:t>20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1,538</a:t>
            </a:r>
            <a:r>
              <a:rPr lang="en-US" dirty="0" smtClean="0"/>
              <a:t> PLWH/A are thought to be co-infected with hepatitis C based on the </a:t>
            </a:r>
            <a:r>
              <a:rPr lang="en-US" b="1" dirty="0" smtClean="0">
                <a:solidFill>
                  <a:srgbClr val="C00000"/>
                </a:solidFill>
              </a:rPr>
              <a:t>25% estimate </a:t>
            </a:r>
            <a:r>
              <a:rPr lang="en-US" dirty="0" smtClean="0"/>
              <a:t>of the National </a:t>
            </a:r>
            <a:r>
              <a:rPr lang="en-US" dirty="0"/>
              <a:t>Alliance of State and Territorial AIDS </a:t>
            </a:r>
            <a:r>
              <a:rPr lang="en-US" dirty="0" smtClean="0"/>
              <a:t>Directors</a:t>
            </a:r>
            <a:r>
              <a:rPr lang="en-US" baseline="30000" dirty="0" smtClean="0"/>
              <a:t>21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 co-infection triples </a:t>
            </a:r>
            <a:r>
              <a:rPr lang="en-US" dirty="0" smtClean="0"/>
              <a:t>the risk for HCV-related liver disease which is the leading cause of non-AIDS related death among PLWH/A</a:t>
            </a:r>
            <a:r>
              <a:rPr lang="en-US" baseline="30000" dirty="0" smtClean="0"/>
              <a:t>22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724400"/>
            <a:ext cx="4343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Current guidelines call for HCV screening in all PLWH/A (annually for those at increased risk)</a:t>
            </a:r>
            <a:r>
              <a:rPr lang="en-US" baseline="30000" dirty="0" smtClean="0"/>
              <a:t>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- Terminology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</a:p>
          <a:p>
            <a:pPr lvl="1"/>
            <a:r>
              <a:rPr lang="en-US" dirty="0" smtClean="0"/>
              <a:t>New diagnoses– Annual rate of new diagnoses per 100,000 of those at risk</a:t>
            </a:r>
          </a:p>
          <a:p>
            <a:r>
              <a:rPr lang="en-US" dirty="0" smtClean="0"/>
              <a:t>Prevalence</a:t>
            </a:r>
          </a:p>
          <a:p>
            <a:pPr lvl="1"/>
            <a:r>
              <a:rPr lang="en-US" dirty="0" smtClean="0"/>
              <a:t>Existing diagnoses – The number of previously diagnosed and newly diagnosed people per 100,000 (e.g., number of TGA residents living with HIV on 12/31/2018 who were still living in the TGA on 12/31/2018)</a:t>
            </a:r>
          </a:p>
          <a:p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Deaths due to a specific cause – Annual rate of deaths per 100,000</a:t>
            </a:r>
          </a:p>
          <a:p>
            <a:r>
              <a:rPr lang="en-US" dirty="0" smtClean="0"/>
              <a:t>Rate Ratio</a:t>
            </a:r>
          </a:p>
          <a:p>
            <a:pPr lvl="1"/>
            <a:r>
              <a:rPr lang="en-US" dirty="0" smtClean="0"/>
              <a:t>Comparison of rates between two or more groups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Chlamydia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12,954 chlamydia diagnoses were reported in the TGA during 2017, at least 308 among PLWH/A</a:t>
            </a:r>
            <a:r>
              <a:rPr lang="en-US" baseline="30000" dirty="0" smtClean="0"/>
              <a:t>24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chlamydia rate among PLWH/A was 5,903 </a:t>
            </a:r>
            <a:r>
              <a:rPr lang="en-US" dirty="0"/>
              <a:t>per 100,000 [95% CI: </a:t>
            </a:r>
            <a:r>
              <a:rPr lang="en-US" dirty="0" smtClean="0"/>
              <a:t>4,552-5,668], a rate </a:t>
            </a:r>
            <a:r>
              <a:rPr lang="en-US" b="1" dirty="0" smtClean="0">
                <a:solidFill>
                  <a:srgbClr val="C00000"/>
                </a:solidFill>
              </a:rPr>
              <a:t>7-8 times higher</a:t>
            </a:r>
            <a:r>
              <a:rPr lang="en-US" dirty="0" smtClean="0"/>
              <a:t>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</a:t>
            </a:r>
            <a:r>
              <a:rPr lang="en-US" sz="2200" dirty="0" smtClean="0"/>
              <a:t>hlamydia co-infection among PLWH/A is thought to be grossly underestimated – PLEASE screen, diagnose and treat PLWH/A and their partner(s) for chlamydia</a:t>
            </a:r>
          </a:p>
        </p:txBody>
      </p:sp>
    </p:spTree>
    <p:extLst>
      <p:ext uri="{BB962C8B-B14F-4D97-AF65-F5344CB8AC3E}">
        <p14:creationId xmlns:p14="http://schemas.microsoft.com/office/powerpoint/2010/main" val="3479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Gonorrhea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5,140 gonorrhea diagnoses were reported in the TGA during 2017, at least 226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gonorrhea rate among PLWH/A was 3,737 per </a:t>
            </a:r>
            <a:r>
              <a:rPr lang="en-US" dirty="0"/>
              <a:t>100,000 [95% CI: </a:t>
            </a:r>
            <a:r>
              <a:rPr lang="en-US" dirty="0" smtClean="0"/>
              <a:t>3,273-4,246], a rate </a:t>
            </a:r>
            <a:r>
              <a:rPr lang="en-US" b="1" dirty="0" smtClean="0">
                <a:solidFill>
                  <a:srgbClr val="C00000"/>
                </a:solidFill>
              </a:rPr>
              <a:t>13-16 times higher</a:t>
            </a:r>
            <a:r>
              <a:rPr lang="en-US" dirty="0" smtClean="0"/>
              <a:t> than that of HIV-negative residents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Gonorrhea co-infection among PLWH/A is thought to be grossly underestimated – PLEASE screen, diagnose and treat PLWH/A and their partner(s) for gonorrhea.</a:t>
            </a:r>
          </a:p>
        </p:txBody>
      </p:sp>
    </p:spTree>
    <p:extLst>
      <p:ext uri="{BB962C8B-B14F-4D97-AF65-F5344CB8AC3E}">
        <p14:creationId xmlns:p14="http://schemas.microsoft.com/office/powerpoint/2010/main" val="2816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Early Syphilis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337 early syphilis (primary, secondary, and early latent) diagnoses were reported in the TGA during 2017, at least 89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rate of early syphilis among PLWH/A was </a:t>
            </a:r>
            <a:r>
              <a:rPr lang="it-IT" dirty="0" smtClean="0"/>
              <a:t>1,471 per 100,000 [95% CI: 1,183-1,808]</a:t>
            </a:r>
            <a:r>
              <a:rPr lang="en-US" dirty="0" smtClean="0"/>
              <a:t>, a rate at least </a:t>
            </a:r>
            <a:r>
              <a:rPr lang="en-US" b="1" dirty="0" smtClean="0">
                <a:solidFill>
                  <a:srgbClr val="C00000"/>
                </a:solidFill>
              </a:rPr>
              <a:t>112 times higher </a:t>
            </a:r>
            <a:r>
              <a:rPr lang="en-US" dirty="0" smtClean="0"/>
              <a:t>[95% CI: 88-143]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 co-infection among new syphilis cases is very common– </a:t>
            </a:r>
            <a:r>
              <a:rPr lang="en-US" dirty="0"/>
              <a:t>PLEASE screen, diagnose and treat PLWH/A and their partner(s) for </a:t>
            </a:r>
            <a:r>
              <a:rPr lang="en-US" dirty="0" smtClean="0"/>
              <a:t>syphilis.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on Sexually-Transmitted Infections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HIV and STIs are commonly co-morbid conditions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concerns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STDs can increase the likelihood of contracting HIV</a:t>
            </a:r>
            <a:endParaRPr lang="en-US" b="1" baseline="30000" dirty="0" smtClean="0"/>
          </a:p>
          <a:p>
            <a:pPr>
              <a:spcAft>
                <a:spcPts val="600"/>
              </a:spcAft>
            </a:pPr>
            <a:r>
              <a:rPr lang="en-US" dirty="0"/>
              <a:t>As providers to residents with the highest risk, you can: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Include routine screening as a function of HIV primary care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Perform </a:t>
            </a:r>
            <a:r>
              <a:rPr lang="en-US" dirty="0"/>
              <a:t>risk analyses – Assess risk behaviors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reduction - Alert your patients to the risks of STDs, especially when comorbid to HIV/AIDS, and offer periodic STD testing for each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Treat - Diagnose and treat patients and their partner(s)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Report – Provide thorough and accurate case reporting for better modeling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15244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Measures of HIV </a:t>
            </a:r>
            <a:r>
              <a:rPr lang="en-US" sz="4400" i="1" dirty="0" smtClean="0"/>
              <a:t>Health Outcomes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Treatment Cascade (AKA: Continuum of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 smtClean="0"/>
              <a:t>Developed by Dr. Edward Gardner and colleagues</a:t>
            </a:r>
            <a:r>
              <a:rPr lang="en-US" baseline="30000" dirty="0" smtClean="0"/>
              <a:t>25</a:t>
            </a:r>
            <a:r>
              <a:rPr lang="en-US" dirty="0" smtClean="0"/>
              <a:t> in March 2011</a:t>
            </a:r>
          </a:p>
          <a:p>
            <a:r>
              <a:rPr lang="en-US" dirty="0" smtClean="0"/>
              <a:t>Model for use in identifying unmet needs, as well as discovery of where, across the continuum of care, clients are lost to follow-up</a:t>
            </a:r>
          </a:p>
          <a:p>
            <a:endParaRPr lang="en-US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85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“Improving control of HIV begins with enhanced detection and linkage to care” – </a:t>
            </a:r>
            <a:r>
              <a:rPr lang="en-US" i="1" dirty="0">
                <a:latin typeface="Arial Black" pitchFamily="34" charset="0"/>
              </a:rPr>
              <a:t>Gardner, et al., </a:t>
            </a:r>
            <a:r>
              <a:rPr lang="en-US" i="1" dirty="0" smtClean="0">
                <a:latin typeface="Arial Black" pitchFamily="34" charset="0"/>
              </a:rPr>
              <a:t>2011</a:t>
            </a:r>
            <a:r>
              <a:rPr lang="en-US" i="1" baseline="30000" dirty="0">
                <a:latin typeface="Arial Black" pitchFamily="34" charset="0"/>
              </a:rPr>
              <a:t> </a:t>
            </a:r>
            <a:r>
              <a:rPr lang="en-US" i="1" baseline="30000" dirty="0" smtClean="0">
                <a:latin typeface="Arial Black" pitchFamily="34" charset="0"/>
              </a:rPr>
              <a:t>25</a:t>
            </a:r>
            <a:endParaRPr lang="en-US" i="1" baseline="30000" dirty="0"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 Black" pitchFamily="34" charset="0"/>
              </a:rPr>
              <a:t>“HIV </a:t>
            </a:r>
            <a:r>
              <a:rPr lang="en-US" dirty="0">
                <a:latin typeface="Arial Black" pitchFamily="34" charset="0"/>
              </a:rPr>
              <a:t>screening without linkage to care “confers little or no benefit to the patient” – </a:t>
            </a:r>
            <a:r>
              <a:rPr lang="en-US" i="1" dirty="0">
                <a:latin typeface="Arial Black" pitchFamily="34" charset="0"/>
              </a:rPr>
              <a:t>Branson, et al., </a:t>
            </a:r>
            <a:r>
              <a:rPr lang="en-US" i="1" dirty="0" smtClean="0">
                <a:latin typeface="Arial Black" pitchFamily="34" charset="0"/>
              </a:rPr>
              <a:t>2006 </a:t>
            </a:r>
            <a:r>
              <a:rPr lang="en-US" i="1" baseline="30000" dirty="0" smtClean="0">
                <a:latin typeface="Arial Black" pitchFamily="34" charset="0"/>
              </a:rPr>
              <a:t>26</a:t>
            </a:r>
            <a:endParaRPr lang="en-US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Benefits of Improving Linkage Into and Retention in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/>
              <a:t>Delayed linkage and poor engagement in care are associated </a:t>
            </a:r>
            <a:r>
              <a:rPr lang="en-US" dirty="0" smtClean="0"/>
              <a:t>with:</a:t>
            </a:r>
            <a:r>
              <a:rPr lang="en-US" baseline="30000" dirty="0" smtClean="0"/>
              <a:t>25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26</a:t>
            </a:r>
            <a:endParaRPr lang="en-US" baseline="30000" dirty="0"/>
          </a:p>
          <a:p>
            <a:pPr lvl="1"/>
            <a:r>
              <a:rPr lang="en-US" dirty="0"/>
              <a:t>Delayed/no receipt of anti-retroviral therapy (ART)</a:t>
            </a:r>
          </a:p>
          <a:p>
            <a:pPr lvl="1"/>
            <a:r>
              <a:rPr lang="en-US" dirty="0"/>
              <a:t>Quicker progression to </a:t>
            </a:r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Drug resistance</a:t>
            </a:r>
            <a:endParaRPr lang="en-US" dirty="0"/>
          </a:p>
          <a:p>
            <a:pPr lvl="1"/>
            <a:r>
              <a:rPr lang="en-US" dirty="0"/>
              <a:t>Increased morbidity (hospitalizations, opportunistic infections, emergency department visits, etc.)</a:t>
            </a:r>
          </a:p>
          <a:p>
            <a:pPr lvl="1"/>
            <a:r>
              <a:rPr lang="en-US" dirty="0"/>
              <a:t>Increased mortality</a:t>
            </a:r>
          </a:p>
          <a:p>
            <a:pPr lvl="1"/>
            <a:r>
              <a:rPr lang="en-US" dirty="0"/>
              <a:t>Increased risk of HIV </a:t>
            </a:r>
            <a:r>
              <a:rPr lang="en-US" dirty="0" smtClean="0"/>
              <a:t>transmission</a:t>
            </a:r>
            <a:endParaRPr lang="en-US" sz="18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451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National HIV/AIDS Progress Indicators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of HIV-positive residents aware of their status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85%</a:t>
            </a:r>
            <a:r>
              <a:rPr lang="en-US" dirty="0" smtClean="0"/>
              <a:t> of those newly diagnosed linked to care within 30 days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retained in care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b="1" dirty="0" smtClean="0">
                <a:solidFill>
                  <a:srgbClr val="C00000"/>
                </a:solidFill>
              </a:rPr>
              <a:t>0%</a:t>
            </a:r>
            <a:r>
              <a:rPr lang="en-US" dirty="0" smtClean="0"/>
              <a:t> suppressed viral load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HIV Care Continuum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Linked to Care</a:t>
            </a:r>
            <a:r>
              <a:rPr lang="en-US" sz="2200" dirty="0" smtClean="0">
                <a:sym typeface="Wingdings" panose="05000000000000000000" pitchFamily="2" charset="2"/>
              </a:rPr>
              <a:t>: People newly diagnosed with HIV during CY 2018 who received a CD4/viral load test within 90 days unless otherwise specified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Retained in Care</a:t>
            </a:r>
            <a:r>
              <a:rPr lang="en-US" sz="2200" dirty="0" smtClean="0">
                <a:sym typeface="Wingdings" panose="05000000000000000000" pitchFamily="2" charset="2"/>
              </a:rPr>
              <a:t>: Residents living with HIV/AIDS with 2+ CD4/viral load tests </a:t>
            </a:r>
            <a:r>
              <a:rPr lang="en-US" sz="2200" dirty="0">
                <a:sym typeface="Wingdings" panose="05000000000000000000" pitchFamily="2" charset="2"/>
              </a:rPr>
              <a:t>performed at least 3 months </a:t>
            </a:r>
            <a:r>
              <a:rPr lang="en-US" sz="2200" dirty="0" smtClean="0">
                <a:sym typeface="Wingdings" panose="05000000000000000000" pitchFamily="2" charset="2"/>
              </a:rPr>
              <a:t>apart in CY 2018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Antiretroviral Therapy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who received a prescription for antiretroviral therapy in CY 2018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Viral Load Suppression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with a CY 2018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7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Care Continuum of  the TGA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4756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*Linkage to care within </a:t>
            </a:r>
            <a:r>
              <a:rPr lang="en-US" sz="1600" dirty="0"/>
              <a:t>9</a:t>
            </a:r>
            <a:r>
              <a:rPr lang="en-US" sz="1600" dirty="0" smtClean="0"/>
              <a:t>0 days shown above</a:t>
            </a:r>
          </a:p>
          <a:p>
            <a:r>
              <a:rPr lang="en-US" sz="1600" dirty="0" smtClean="0"/>
              <a:t> Note: There was 58% linkage to care within 30 days</a:t>
            </a:r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029311"/>
              </p:ext>
            </p:extLst>
          </p:nvPr>
        </p:nvGraphicFramePr>
        <p:xfrm>
          <a:off x="373380" y="1371600"/>
          <a:ext cx="84124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</a:t>
            </a:r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Ryan White Clients v. Non-Client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484747"/>
              </p:ext>
            </p:extLst>
          </p:nvPr>
        </p:nvGraphicFramePr>
        <p:xfrm>
          <a:off x="373380" y="1676400"/>
          <a:ext cx="83210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842337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*Linkage to care within 90 days shown above.</a:t>
            </a:r>
          </a:p>
          <a:p>
            <a:r>
              <a:rPr lang="en-US" sz="1400" dirty="0" smtClean="0"/>
              <a:t> The National HIV/AIDS Strategy goal and current HRSA measure is 30 days until linkage to care. When using that benchmark, only 54% of RWSP clients and 60% of non-RWSP clients were linked to care.</a:t>
            </a:r>
          </a:p>
        </p:txBody>
      </p:sp>
    </p:spTree>
    <p:extLst>
      <p:ext uri="{BB962C8B-B14F-4D97-AF65-F5344CB8AC3E}">
        <p14:creationId xmlns:p14="http://schemas.microsoft.com/office/powerpoint/2010/main" val="20547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means were used </a:t>
            </a:r>
            <a:r>
              <a:rPr lang="en-US" dirty="0"/>
              <a:t>for comparisons of </a:t>
            </a:r>
            <a:r>
              <a:rPr lang="en-US" dirty="0" smtClean="0"/>
              <a:t>viral load</a:t>
            </a:r>
          </a:p>
          <a:p>
            <a:pPr lvl="1"/>
            <a:r>
              <a:rPr lang="en-US" dirty="0" smtClean="0"/>
              <a:t>Geometric means are always smaller than arithmetic means because the effect of very large values is diminished</a:t>
            </a:r>
          </a:p>
          <a:p>
            <a:pPr lvl="1"/>
            <a:r>
              <a:rPr lang="en-US" dirty="0" smtClean="0"/>
              <a:t>Geometric means are more stable from year to year</a:t>
            </a:r>
          </a:p>
          <a:p>
            <a:endParaRPr lang="en-US" dirty="0" smtClean="0"/>
          </a:p>
          <a:p>
            <a:r>
              <a:rPr lang="en-US" dirty="0" smtClean="0"/>
              <a:t>All results are based on the last reported viral load test during 2018 for all </a:t>
            </a:r>
            <a:r>
              <a:rPr lang="en-US" dirty="0"/>
              <a:t>residents with </a:t>
            </a:r>
            <a:r>
              <a:rPr lang="en-US" dirty="0" smtClean="0"/>
              <a:t>≥1 viral load test</a:t>
            </a:r>
          </a:p>
          <a:p>
            <a:endParaRPr lang="en-US" dirty="0" smtClean="0"/>
          </a:p>
          <a:p>
            <a:r>
              <a:rPr lang="en-US" dirty="0" smtClean="0"/>
              <a:t>Results were standardized such that:</a:t>
            </a:r>
          </a:p>
          <a:p>
            <a:pPr lvl="1"/>
            <a:r>
              <a:rPr lang="en-US" dirty="0" smtClean="0"/>
              <a:t>Results reported as 0 or &lt;20 were set to half the lower limit of detection possible for the assay used according to CDC recommendations</a:t>
            </a:r>
            <a:r>
              <a:rPr lang="en-US" baseline="30000" dirty="0" smtClean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379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02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79114" cy="685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2018 test, by gender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2570"/>
              </p:ext>
            </p:extLst>
          </p:nvPr>
        </p:nvGraphicFramePr>
        <p:xfrm>
          <a:off x="190500" y="2797405"/>
          <a:ext cx="8763001" cy="2623886"/>
        </p:xfrm>
        <a:graphic>
          <a:graphicData uri="http://schemas.openxmlformats.org/drawingml/2006/table">
            <a:tbl>
              <a:tblPr/>
              <a:tblGrid>
                <a:gridCol w="2373562"/>
                <a:gridCol w="755225"/>
                <a:gridCol w="1557513"/>
                <a:gridCol w="2002831"/>
                <a:gridCol w="2073870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61.3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55-65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55-79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Transgender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34-165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 Transgender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12-150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2018 test, by race/ethnicity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71219"/>
              </p:ext>
            </p:extLst>
          </p:nvPr>
        </p:nvGraphicFramePr>
        <p:xfrm>
          <a:off x="457200" y="2546615"/>
          <a:ext cx="8229599" cy="3078699"/>
        </p:xfrm>
        <a:graphic>
          <a:graphicData uri="http://schemas.openxmlformats.org/drawingml/2006/table">
            <a:tbl>
              <a:tblPr/>
              <a:tblGrid>
                <a:gridCol w="1918266"/>
                <a:gridCol w="745993"/>
                <a:gridCol w="1602941"/>
                <a:gridCol w="1913880"/>
                <a:gridCol w="2048519"/>
              </a:tblGrid>
              <a:tr h="74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Race/Ethnicity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40-49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2,021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57.3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72-91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371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60.2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45-74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28-50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44-103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2018 test, by current age (Yrs.)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87788"/>
              </p:ext>
            </p:extLst>
          </p:nvPr>
        </p:nvGraphicFramePr>
        <p:xfrm>
          <a:off x="457200" y="2514600"/>
          <a:ext cx="8229599" cy="4273451"/>
        </p:xfrm>
        <a:graphic>
          <a:graphicData uri="http://schemas.openxmlformats.org/drawingml/2006/table">
            <a:tbl>
              <a:tblPr/>
              <a:tblGrid>
                <a:gridCol w="1752600"/>
                <a:gridCol w="762000"/>
                <a:gridCol w="1600200"/>
                <a:gridCol w="2066280"/>
                <a:gridCol w="2048519"/>
              </a:tblGrid>
              <a:tr h="59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Age (Yrs.)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17-87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55.3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45-258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47.5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161-457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865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55.5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103-154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55-76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42-52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34-42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28-41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55-1495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71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Number and percent </a:t>
            </a:r>
            <a:r>
              <a:rPr lang="en-US" sz="2000" dirty="0" smtClean="0"/>
              <a:t>with </a:t>
            </a:r>
            <a:r>
              <a:rPr lang="en-US" sz="2000" dirty="0"/>
              <a:t>suppressed viral load (&lt;200 copies/mL) at last CY </a:t>
            </a:r>
            <a:r>
              <a:rPr lang="en-US" sz="2000" dirty="0" smtClean="0"/>
              <a:t>2018 test, by county of residence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05637"/>
              </p:ext>
            </p:extLst>
          </p:nvPr>
        </p:nvGraphicFramePr>
        <p:xfrm>
          <a:off x="729170" y="2021762"/>
          <a:ext cx="7652830" cy="4761578"/>
        </p:xfrm>
        <a:graphic>
          <a:graphicData uri="http://schemas.openxmlformats.org/drawingml/2006/table">
            <a:tbl>
              <a:tblPr/>
              <a:tblGrid>
                <a:gridCol w="1794607"/>
                <a:gridCol w="684532"/>
                <a:gridCol w="1523072"/>
                <a:gridCol w="1767042"/>
                <a:gridCol w="1883577"/>
              </a:tblGrid>
              <a:tr h="74308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of Residence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(GM)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25-117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16-35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30-53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23-51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44-100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35-73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61.2</a:t>
                      </a:r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58-67</a:t>
                      </a:r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20-53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35-128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41.9</a:t>
                      </a:r>
                      <a:endParaRPr lang="en-US" sz="2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34-856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14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 suppressed due to wide confidence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RWSP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2018 test, by Ryan White HIV Services Program enrollment status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25956"/>
              </p:ext>
            </p:extLst>
          </p:nvPr>
        </p:nvGraphicFramePr>
        <p:xfrm>
          <a:off x="152399" y="2727273"/>
          <a:ext cx="8839202" cy="2872166"/>
        </p:xfrm>
        <a:graphic>
          <a:graphicData uri="http://schemas.openxmlformats.org/drawingml/2006/table">
            <a:tbl>
              <a:tblPr/>
              <a:tblGrid>
                <a:gridCol w="2819401"/>
                <a:gridCol w="838200"/>
                <a:gridCol w="1447800"/>
                <a:gridCol w="1828800"/>
                <a:gridCol w="1905001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RWSP Enrollment Status: CY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Not Enrolled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1213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50.6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44-58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 Part of the Year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62-75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Enrolled All Year</a:t>
                      </a:r>
                      <a:r>
                        <a:rPr lang="en-US" sz="2100" b="1" i="0" u="none" strike="noStrike" baseline="30000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812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81.2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48-65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27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2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 Experienced &lt;30 day enrollment lapse during the year of interest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Improving Retention in the Cascade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 </a:t>
            </a:r>
            <a:r>
              <a:rPr lang="en-US" dirty="0"/>
              <a:t>for Improving Entry Into and Retention in Care and Antiretroviral Adherence for Persons With HIV: Evidence-Based Recommendations From an International Association of Physicians in AIDS Care </a:t>
            </a:r>
            <a:r>
              <a:rPr lang="en-US" dirty="0" smtClean="0"/>
              <a:t>Panel</a:t>
            </a:r>
            <a:r>
              <a:rPr lang="en-US" baseline="30000" dirty="0" smtClean="0"/>
              <a:t>29</a:t>
            </a:r>
          </a:p>
          <a:p>
            <a:r>
              <a:rPr lang="en-US" b="1" cap="small" dirty="0" smtClean="0"/>
              <a:t>Close monitoring and individualized care</a:t>
            </a:r>
            <a:endParaRPr lang="en-US" b="1" cap="small" dirty="0"/>
          </a:p>
          <a:p>
            <a:pPr lvl="1"/>
            <a:r>
              <a:rPr lang="en-US" dirty="0" smtClean="0"/>
              <a:t>Systematic monitoring of retention in care for all PLWH/A</a:t>
            </a:r>
          </a:p>
          <a:p>
            <a:pPr lvl="1"/>
            <a:r>
              <a:rPr lang="en-US" dirty="0" smtClean="0"/>
              <a:t>Intensive outreach for PLWH/A who are not engaged in care within six months</a:t>
            </a:r>
          </a:p>
          <a:p>
            <a:pPr lvl="1"/>
            <a:r>
              <a:rPr lang="en-US" dirty="0" smtClean="0"/>
              <a:t>Use of peer or paraprofessional patient navigators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1600" dirty="0" smtClean="0"/>
              <a:t>Summary of recommendations included. See appendix.</a:t>
            </a:r>
          </a:p>
          <a:p>
            <a:pPr marL="274320" lvl="1" indent="0">
              <a:buNone/>
            </a:pPr>
            <a:r>
              <a:rPr lang="en-US" sz="1600" dirty="0" smtClean="0"/>
              <a:t>Full </a:t>
            </a:r>
            <a:r>
              <a:rPr lang="en-US" sz="1600" dirty="0"/>
              <a:t>published </a:t>
            </a:r>
            <a:r>
              <a:rPr lang="en-US" sz="1600" dirty="0" smtClean="0"/>
              <a:t>article at: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annals.org/article.aspx?articleid=1170890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344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Location &amp;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 2018 estimated population of </a:t>
            </a:r>
            <a:r>
              <a:rPr lang="en-US" b="1" dirty="0" smtClean="0">
                <a:solidFill>
                  <a:srgbClr val="C00000"/>
                </a:solidFill>
              </a:rPr>
              <a:t>1.92 million</a:t>
            </a:r>
            <a:r>
              <a:rPr lang="en-US" baseline="30000" dirty="0" smtClean="0"/>
              <a:t>1</a:t>
            </a:r>
            <a:r>
              <a:rPr lang="en-US" dirty="0" smtClean="0"/>
              <a:t> (9% increase since 2010)</a:t>
            </a:r>
            <a:r>
              <a:rPr lang="en-US" baseline="30000" dirty="0" smtClean="0"/>
              <a:t>2,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Vision for the National HIV/AIDS </a:t>
            </a:r>
            <a:r>
              <a:rPr lang="en-US" dirty="0" smtClean="0">
                <a:solidFill>
                  <a:schemeClr val="tx1"/>
                </a:solidFill>
              </a:rPr>
              <a:t>Strategy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590800"/>
            <a:ext cx="7315200" cy="2590800"/>
          </a:xfrm>
          <a:prstGeom prst="roundRect">
            <a:avLst/>
          </a:prstGeom>
          <a:solidFill>
            <a:srgbClr val="236C99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Black" pitchFamily="34" charset="0"/>
              </a:rPr>
              <a:t>“The United States will become a place where new HIV infections are rare and when they do occur, every person, regardless of age, gender, race/ethnicity, sexual orientation, gender identity or socio-economic circumstance, will have unfettered access to high quality, life-extending care, free from stigma and </a:t>
            </a:r>
            <a:r>
              <a:rPr lang="en-US" sz="2000" dirty="0" smtClean="0">
                <a:latin typeface="Arial Black" pitchFamily="34" charset="0"/>
              </a:rPr>
              <a:t>discrimination.”</a:t>
            </a:r>
            <a:r>
              <a:rPr lang="en-US" sz="1050" dirty="0" smtClean="0">
                <a:latin typeface="Arial Black" pitchFamily="34" charset="0"/>
              </a:rPr>
              <a:t> </a:t>
            </a:r>
            <a:r>
              <a:rPr lang="en-US" sz="2000" baseline="30000" dirty="0" smtClean="0">
                <a:latin typeface="Arial Black" pitchFamily="34" charset="0"/>
              </a:rPr>
              <a:t>14</a:t>
            </a:r>
            <a:endParaRPr lang="en-US" sz="2000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Undetectable </a:t>
            </a:r>
            <a:r>
              <a:rPr lang="en-US" dirty="0"/>
              <a:t>= </a:t>
            </a:r>
            <a:r>
              <a:rPr lang="en-US" dirty="0" err="1" smtClean="0"/>
              <a:t>Untransmittable</a:t>
            </a:r>
            <a:r>
              <a:rPr lang="en-US" dirty="0" smtClean="0"/>
              <a:t> (</a:t>
            </a:r>
            <a:r>
              <a:rPr lang="en-US" dirty="0"/>
              <a:t>U=U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3966"/>
              </p:ext>
            </p:extLst>
          </p:nvPr>
        </p:nvGraphicFramePr>
        <p:xfrm>
          <a:off x="457200" y="3217045"/>
          <a:ext cx="8229600" cy="347191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Transmission Category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Risk for People Who Keep an Undetectable Viral Load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Sex (oral, anal, or vaginal)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Effectively no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Pregnancy, labor, and delivery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1% or less</a:t>
                      </a:r>
                      <a:r>
                        <a:rPr lang="en-US" sz="1700" baseline="30000" dirty="0">
                          <a:effectLst/>
                        </a:rPr>
                        <a:t>†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Sharing syringes or other drug injection equipment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Unknown, but likely reduced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26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Breastfeeding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Substantially reduces, but does not eliminate risk. </a:t>
                      </a:r>
                      <a:r>
                        <a:rPr lang="en-US" sz="1700" dirty="0">
                          <a:effectLst/>
                        </a:rPr>
                        <a:t>Current recommendation in the United States is that mothers with HIV should </a:t>
                      </a:r>
                      <a:r>
                        <a:rPr lang="en-US" sz="1700" i="1" dirty="0">
                          <a:effectLst/>
                          <a:latin typeface="Lato"/>
                        </a:rPr>
                        <a:t>not</a:t>
                      </a:r>
                      <a:r>
                        <a:rPr lang="en-US" sz="1700" dirty="0">
                          <a:effectLst/>
                        </a:rPr>
                        <a:t> breastfeed their infants.</a:t>
                      </a: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8086" y="24384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CDC: Risk </a:t>
            </a:r>
            <a:r>
              <a:rPr lang="en-US" b="1" dirty="0"/>
              <a:t>of HIV Transmission With Undetectable Viral Load by Transmission </a:t>
            </a:r>
            <a:r>
              <a:rPr lang="en-US" b="1" dirty="0" smtClean="0"/>
              <a:t>Category </a:t>
            </a:r>
            <a:r>
              <a:rPr lang="en-US" baseline="30000" dirty="0" smtClean="0"/>
              <a:t>32</a:t>
            </a:r>
            <a:endParaRPr lang="en-US" baseline="30000" dirty="0"/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7114" y="1515070"/>
            <a:ext cx="690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“Getting </a:t>
            </a:r>
            <a:r>
              <a:rPr lang="en-US" sz="2000" dirty="0"/>
              <a:t>and keeping an undetectable viral load</a:t>
            </a:r>
            <a:r>
              <a:rPr lang="en-US" sz="2000" baseline="30000" dirty="0"/>
              <a:t>*</a:t>
            </a:r>
            <a:r>
              <a:rPr lang="en-US" sz="2000" dirty="0"/>
              <a:t> is the best thing people with HIV can do to stay </a:t>
            </a:r>
            <a:r>
              <a:rPr lang="en-US" sz="2000" dirty="0" smtClean="0"/>
              <a:t>healthy” </a:t>
            </a:r>
            <a:r>
              <a:rPr lang="en-US" sz="2000" baseline="30000" dirty="0" smtClean="0"/>
              <a:t>32-33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9630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Sam Parmar,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/>
              <a:t>3901 </a:t>
            </a:r>
            <a:r>
              <a:rPr lang="en-US" sz="1600" dirty="0" smtClean="0"/>
              <a:t>Meadows </a:t>
            </a:r>
            <a:r>
              <a:rPr lang="en-US" sz="1600" dirty="0"/>
              <a:t>Drive, </a:t>
            </a:r>
            <a:r>
              <a:rPr lang="en-US" sz="1600" dirty="0" smtClean="0"/>
              <a:t>H116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Indianapolis, IN </a:t>
            </a:r>
            <a:r>
              <a:rPr lang="en-US" sz="1600" dirty="0" smtClean="0"/>
              <a:t>46205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Office: 317-221-3556</a:t>
            </a:r>
          </a:p>
          <a:p>
            <a:pPr marL="0" indent="0" algn="ctr">
              <a:buNone/>
            </a:pPr>
            <a:r>
              <a:rPr lang="en-US" sz="1600" dirty="0" smtClean="0"/>
              <a:t>Fax</a:t>
            </a:r>
            <a:r>
              <a:rPr lang="en-US" sz="1600" dirty="0"/>
              <a:t>: 317-221-4404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3"/>
              </a:rPr>
              <a:t>SParmar@MarionHealth.org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U.S. Census Bureau and Marion County Public Health Department. (2017). Marion County Public Health Department estimates based on ARIMA projections calculated using U.S. Census Bureau data.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 smtClean="0"/>
              <a:t> </a:t>
            </a:r>
            <a:r>
              <a:rPr lang="en-US" sz="1300" dirty="0"/>
              <a:t>U.S. Census Bureau. (2002). </a:t>
            </a:r>
            <a:r>
              <a:rPr lang="en-US" sz="1300" i="1" dirty="0"/>
              <a:t>Time series of Indiana intercensal population estimates by county: April 1, 1990 to April 1, 2000</a:t>
            </a:r>
            <a:r>
              <a:rPr lang="en-US" sz="1300" dirty="0"/>
              <a:t>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 smtClean="0"/>
              <a:t> </a:t>
            </a:r>
            <a:r>
              <a:rPr lang="en-US" sz="1300" dirty="0"/>
              <a:t>U.S. Census Bureau. (2011). </a:t>
            </a:r>
            <a:r>
              <a:rPr lang="en-US" sz="1300" i="1" dirty="0"/>
              <a:t>Intercensal estimates of the resident population for counties of Indiana: April 1, 2000 to July 1, 2010</a:t>
            </a:r>
            <a:r>
              <a:rPr lang="en-US" sz="1300" dirty="0"/>
              <a:t>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 </a:t>
            </a:r>
            <a:r>
              <a:rPr lang="en-US" sz="1300" dirty="0" smtClean="0"/>
              <a:t>Glenn, R. (2011). </a:t>
            </a:r>
            <a:r>
              <a:rPr lang="en-US" sz="1300" i="1" dirty="0" smtClean="0"/>
              <a:t>Demographics &amp; trends: Indianapolis, Marion County &amp; the Indianapolis region</a:t>
            </a:r>
            <a:r>
              <a:rPr lang="en-US" sz="1300" dirty="0" smtClean="0"/>
              <a:t>. Department of Metropolitan Development: City of Indianapolis.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 </a:t>
            </a:r>
            <a:r>
              <a:rPr lang="en-US" sz="1300" dirty="0"/>
              <a:t>Centers for Disease Control and Prevention. (</a:t>
            </a:r>
            <a:r>
              <a:rPr lang="en-US" sz="1300" dirty="0" smtClean="0"/>
              <a:t>2018). </a:t>
            </a:r>
            <a:r>
              <a:rPr lang="en-US" sz="1300" i="1" dirty="0"/>
              <a:t>HIV surveillance report, </a:t>
            </a:r>
            <a:r>
              <a:rPr lang="en-US" sz="1300" i="1" dirty="0" smtClean="0"/>
              <a:t>2017; Vol. 29</a:t>
            </a:r>
            <a:r>
              <a:rPr lang="en-US" sz="1300" dirty="0" smtClean="0"/>
              <a:t>. </a:t>
            </a:r>
            <a:r>
              <a:rPr lang="en-US" sz="1300" dirty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www.cdc.gov/hiv/pdf/library/reports/surveillance/cdc-hiv-surveillance-report-2017-vol-29.pdf</a:t>
            </a:r>
            <a:r>
              <a:rPr lang="en-US" sz="1300" dirty="0" smtClean="0"/>
              <a:t>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 </a:t>
            </a:r>
            <a:r>
              <a:rPr lang="en-US" sz="1300" dirty="0"/>
              <a:t>Purcell et al. (2012). Estimating the population size of MSM in the U.S. to obtain HIV and syphilis rates. </a:t>
            </a:r>
            <a:r>
              <a:rPr lang="en-US" sz="1300" i="1" dirty="0"/>
              <a:t>Open AIDS Journal; 6</a:t>
            </a:r>
            <a:r>
              <a:rPr lang="en-US" sz="1300" dirty="0"/>
              <a:t>(S1: M6) 98-107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 </a:t>
            </a:r>
            <a:r>
              <a:rPr lang="en-US" sz="1300" dirty="0" smtClean="0"/>
              <a:t>Centers for Disease Control and Prevention. (2017). Deaths: Final data for 2016. </a:t>
            </a:r>
            <a:r>
              <a:rPr lang="en-US" sz="1300" i="1" dirty="0" smtClean="0"/>
              <a:t>National Vital Statistics Report, 66</a:t>
            </a:r>
            <a:r>
              <a:rPr lang="en-US" sz="1300" dirty="0" smtClean="0"/>
              <a:t>(6). </a:t>
            </a:r>
            <a:r>
              <a:rPr lang="en-US" sz="1300" dirty="0"/>
              <a:t>Retrieved from </a:t>
            </a:r>
            <a:r>
              <a:rPr lang="en-US" sz="1300" dirty="0">
                <a:hlinkClick r:id="rId4"/>
              </a:rPr>
              <a:t>https://</a:t>
            </a:r>
            <a:r>
              <a:rPr lang="en-US" sz="1300" dirty="0" smtClean="0">
                <a:hlinkClick r:id="rId4"/>
              </a:rPr>
              <a:t>www.cdc.gov/nchs/data/nvsr/nvsr67/nvsr67_05.pdf</a:t>
            </a:r>
            <a:r>
              <a:rPr lang="en-US" sz="1300" dirty="0" smtClean="0"/>
              <a:t> and </a:t>
            </a:r>
            <a:r>
              <a:rPr lang="en-US" sz="1400" u="sng" dirty="0">
                <a:hlinkClick r:id="rId3"/>
              </a:rPr>
              <a:t>https://</a:t>
            </a:r>
            <a:r>
              <a:rPr lang="en-US" sz="1400" u="sng" dirty="0" smtClean="0">
                <a:hlinkClick r:id="rId3"/>
              </a:rPr>
              <a:t>www.cdc.gov/hiv/pdf/library/reports/surveillance/cdc-hiv-surveillance-report-2017-vol-29.pdf</a:t>
            </a:r>
            <a:endParaRPr lang="en-US" sz="1400" u="sng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 </a:t>
            </a:r>
            <a:r>
              <a:rPr lang="en-US" sz="1300" dirty="0" smtClean="0"/>
              <a:t>Centers for Disease Control and Prevention. (2016). </a:t>
            </a:r>
            <a:r>
              <a:rPr lang="en-US" sz="1300" i="1" dirty="0" smtClean="0"/>
              <a:t>HIV Testing in the United States: Fact sheet</a:t>
            </a:r>
            <a:r>
              <a:rPr lang="en-US" sz="1300" dirty="0" smtClean="0"/>
              <a:t>. Retrieved from </a:t>
            </a:r>
            <a:r>
              <a:rPr lang="en-US" sz="1300" dirty="0" smtClean="0">
                <a:hlinkClick r:id="rId5"/>
              </a:rPr>
              <a:t>https://www.cdc.gov/nchhstp/newsroom/docs/factsheets/hiv-testing-us-508.pdf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9 </a:t>
            </a:r>
            <a:r>
              <a:rPr lang="fr-FR" sz="1300" dirty="0" smtClean="0"/>
              <a:t>Centers for Disease Control and Prevention. </a:t>
            </a:r>
            <a:r>
              <a:rPr lang="fr-FR" sz="1300" dirty="0"/>
              <a:t>(2013). </a:t>
            </a:r>
            <a:r>
              <a:rPr lang="en-US" sz="1300" i="1" dirty="0"/>
              <a:t>HIV Among People Aged 50 and </a:t>
            </a:r>
            <a:r>
              <a:rPr lang="en-US" sz="1300" i="1" dirty="0" smtClean="0"/>
              <a:t>Older</a:t>
            </a:r>
            <a:r>
              <a:rPr lang="en-US" sz="1300" dirty="0" smtClean="0"/>
              <a:t>. Retrieved </a:t>
            </a:r>
            <a:r>
              <a:rPr lang="en-US" sz="1300" dirty="0"/>
              <a:t>from </a:t>
            </a:r>
            <a:r>
              <a:rPr lang="en-US" sz="1300" dirty="0">
                <a:hlinkClick r:id="rId6"/>
              </a:rPr>
              <a:t>https://</a:t>
            </a:r>
            <a:r>
              <a:rPr lang="en-US" sz="1300" dirty="0" smtClean="0">
                <a:hlinkClick r:id="rId6"/>
              </a:rPr>
              <a:t>www.cdc.gov/hiv/group/age/olderamericans/index.html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10 </a:t>
            </a:r>
            <a:r>
              <a:rPr lang="en-US" sz="1300" dirty="0" smtClean="0"/>
              <a:t>Indiana University </a:t>
            </a:r>
            <a:r>
              <a:rPr lang="en-US" sz="1300" dirty="0"/>
              <a:t>Public Policy Institute. (</a:t>
            </a:r>
            <a:r>
              <a:rPr lang="en-US" sz="1300" dirty="0" smtClean="0"/>
              <a:t>2015). </a:t>
            </a:r>
            <a:r>
              <a:rPr lang="en-US" sz="1300" i="1" dirty="0" smtClean="0"/>
              <a:t>2015 </a:t>
            </a:r>
            <a:r>
              <a:rPr lang="en-US" sz="1300" i="1" dirty="0"/>
              <a:t>Point-in-time count: Many </a:t>
            </a:r>
            <a:r>
              <a:rPr lang="en-US" sz="1300" i="1" dirty="0" smtClean="0"/>
              <a:t>families </a:t>
            </a:r>
            <a:r>
              <a:rPr lang="en-US" sz="1300" i="1" dirty="0"/>
              <a:t>in </a:t>
            </a:r>
            <a:r>
              <a:rPr lang="en-US" sz="1300" i="1" dirty="0" smtClean="0"/>
              <a:t>Indianapolis not able to find shelter.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www.chipindy.org/wp-content/uploads/2013/07/HomelessCount_2015_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300" dirty="0" smtClean="0">
                <a:hlinkClick r:id="rId7"/>
              </a:rPr>
              <a:t>Web.pdf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638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11</a:t>
            </a:r>
            <a:r>
              <a:rPr lang="en-US" sz="1300" dirty="0"/>
              <a:t> </a:t>
            </a:r>
            <a:r>
              <a:rPr lang="en-US" sz="1300" dirty="0" smtClean="0"/>
              <a:t>U.S. Department of Housing and Urban Development. (2017). </a:t>
            </a:r>
            <a:r>
              <a:rPr lang="en-US" sz="1300" i="1" dirty="0"/>
              <a:t>HOPWA performance profile - Formula grantee: City of Indianapolis</a:t>
            </a:r>
            <a:r>
              <a:rPr lang="en-US" sz="1300" dirty="0"/>
              <a:t>. </a:t>
            </a:r>
            <a:r>
              <a:rPr lang="en-US" sz="1300" dirty="0" smtClean="0"/>
              <a:t>Retrieved from </a:t>
            </a:r>
            <a:r>
              <a:rPr lang="en-US" sz="1300" dirty="0" smtClean="0">
                <a:hlinkClick r:id="rId3"/>
              </a:rPr>
              <a:t>https</a:t>
            </a:r>
            <a:r>
              <a:rPr lang="en-US" sz="1300" dirty="0">
                <a:hlinkClick r:id="rId3"/>
              </a:rPr>
              <a:t>://</a:t>
            </a:r>
            <a:r>
              <a:rPr lang="en-US" sz="1300" dirty="0" smtClean="0">
                <a:hlinkClick r:id="rId3"/>
              </a:rPr>
              <a:t>files.hudexchange.info/reports/published/HOPWA_Perf_GranteeForm_00_INDI-IN_IN_2017.pdf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12</a:t>
            </a:r>
            <a:r>
              <a:rPr lang="en-US" sz="1300" dirty="0" smtClean="0"/>
              <a:t> Health &amp; Hospital Corporation. </a:t>
            </a:r>
            <a:r>
              <a:rPr lang="en-US" sz="1300" dirty="0"/>
              <a:t>(</a:t>
            </a:r>
            <a:r>
              <a:rPr lang="en-US" sz="1300" dirty="0" smtClean="0"/>
              <a:t>2017). </a:t>
            </a:r>
            <a:r>
              <a:rPr lang="en-US" sz="1300" dirty="0"/>
              <a:t>Ryan White </a:t>
            </a:r>
            <a:r>
              <a:rPr lang="en-US" sz="1300" dirty="0" smtClean="0"/>
              <a:t>information services enterprise </a:t>
            </a:r>
            <a:r>
              <a:rPr lang="en-US" sz="1300" dirty="0"/>
              <a:t>(RISE). Indianapolis</a:t>
            </a:r>
            <a:r>
              <a:rPr lang="en-US" sz="1300" dirty="0" smtClean="0"/>
              <a:t>: Ryan White HIV Services </a:t>
            </a:r>
            <a:r>
              <a:rPr lang="en-US" sz="1300" dirty="0"/>
              <a:t>Program, Marion County Public Health Department.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13 </a:t>
            </a:r>
            <a:r>
              <a:rPr lang="en-US" sz="1300" dirty="0"/>
              <a:t>Shubert, G. (2012). </a:t>
            </a:r>
            <a:r>
              <a:rPr lang="en-US" sz="1300" i="1" dirty="0"/>
              <a:t>Mobilizing knowledge: Housing is HIV prevention and care</a:t>
            </a:r>
            <a:r>
              <a:rPr lang="en-US" sz="1300" dirty="0"/>
              <a:t>. Available from </a:t>
            </a:r>
            <a:r>
              <a:rPr lang="en-US" sz="1300" dirty="0">
                <a:hlinkClick r:id="rId4"/>
              </a:rPr>
              <a:t>https://</a:t>
            </a:r>
            <a:r>
              <a:rPr lang="en-US" sz="1300" dirty="0" smtClean="0">
                <a:hlinkClick r:id="rId4"/>
              </a:rPr>
              <a:t>shnny.org/uploads/Housing_is_HIV_Prevention_and_Health_Care.pdf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14</a:t>
            </a:r>
            <a:r>
              <a:rPr lang="en-US" sz="1300" dirty="0" smtClean="0"/>
              <a:t> </a:t>
            </a:r>
            <a:r>
              <a:rPr lang="en-US" sz="1300" dirty="0"/>
              <a:t>The White House Office of National AIDS Policy. (2010). </a:t>
            </a:r>
            <a:r>
              <a:rPr lang="en-US" sz="1300" i="1" dirty="0"/>
              <a:t>National HIV/AIDS strategy for the United States</a:t>
            </a:r>
            <a:r>
              <a:rPr lang="en-US" sz="1300" dirty="0"/>
              <a:t>. Retrieved from </a:t>
            </a:r>
            <a:r>
              <a:rPr lang="en-US" sz="1300" dirty="0">
                <a:hlinkClick r:id="rId5"/>
              </a:rPr>
              <a:t>http://</a:t>
            </a:r>
            <a:r>
              <a:rPr lang="en-US" sz="1300" dirty="0" smtClean="0">
                <a:hlinkClick r:id="rId5"/>
              </a:rPr>
              <a:t>www.cdc.gov/hiv/strategy/pdf/nhas.pdf</a:t>
            </a:r>
            <a:r>
              <a:rPr lang="en-US" sz="1300" dirty="0" smtClean="0"/>
              <a:t> and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www.hiv.va.gov/patient/daily/mental/single-page.asp</a:t>
            </a:r>
            <a:endParaRPr lang="en-US" sz="12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15</a:t>
            </a:r>
            <a:r>
              <a:rPr lang="en-US" sz="1300" dirty="0" smtClean="0"/>
              <a:t> </a:t>
            </a:r>
            <a:r>
              <a:rPr lang="en-US" sz="1300" dirty="0"/>
              <a:t>Marion County Public Health Department. (2014). </a:t>
            </a:r>
            <a:r>
              <a:rPr lang="en-US" sz="1300" i="1" dirty="0"/>
              <a:t>Community health assessment of Marion County: 2014</a:t>
            </a:r>
            <a:r>
              <a:rPr lang="en-US" sz="1300" dirty="0"/>
              <a:t>. Retrieved from </a:t>
            </a:r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www.hhcorp.org/hhc/index.php/newsroom/2014-press-releases/645-marion-county-releases-2014-community-health-assessment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16</a:t>
            </a:r>
            <a:r>
              <a:rPr lang="en-US" sz="1300" dirty="0" smtClean="0"/>
              <a:t> </a:t>
            </a:r>
            <a:r>
              <a:rPr lang="en-US" sz="1300" dirty="0"/>
              <a:t>Weiser, S. D., Fernandes, K. A., Brandson, E. K., Lima, V. D., Anema, A., Bangsberg, D. R., . . . Hogg, R. S. (2009). The association between food insecurity and mortality among HIV-infected individuals on HAART. </a:t>
            </a:r>
            <a:r>
              <a:rPr lang="en-US" sz="1300" i="1" dirty="0"/>
              <a:t>J Acquir Immune Defic Syndr, 52</a:t>
            </a:r>
            <a:r>
              <a:rPr lang="en-US" sz="1300" dirty="0"/>
              <a:t>(3): 342-349. doi: 10.1097/QAI.0b013e3181b627c2. Retrieved from </a:t>
            </a:r>
            <a:r>
              <a:rPr lang="en-US" sz="1300" dirty="0">
                <a:hlinkClick r:id="rId8"/>
              </a:rPr>
              <a:t>http://www.ncbi.nlm.nih.gov/pmc/articles/PMC3740738</a:t>
            </a:r>
            <a:r>
              <a:rPr lang="en-US" sz="1300" dirty="0" smtClean="0">
                <a:hlinkClick r:id="rId8"/>
              </a:rPr>
              <a:t>/</a:t>
            </a:r>
            <a:r>
              <a:rPr lang="en-US" sz="1300" dirty="0"/>
              <a:t> and </a:t>
            </a:r>
            <a:r>
              <a:rPr lang="fr-FR" sz="1300" dirty="0" err="1"/>
              <a:t>Palar</a:t>
            </a:r>
            <a:r>
              <a:rPr lang="fr-FR" sz="1300" dirty="0"/>
              <a:t>, K., </a:t>
            </a:r>
            <a:r>
              <a:rPr lang="fr-FR" sz="1300" dirty="0" err="1"/>
              <a:t>Laraia</a:t>
            </a:r>
            <a:r>
              <a:rPr lang="fr-FR" sz="1300" dirty="0"/>
              <a:t>, B., </a:t>
            </a:r>
            <a:r>
              <a:rPr lang="fr-FR" sz="1300" dirty="0" err="1"/>
              <a:t>Tsai</a:t>
            </a:r>
            <a:r>
              <a:rPr lang="fr-FR" sz="1300" dirty="0"/>
              <a:t>, A. C., Johnson, M., &amp; Weiser, S. D. </a:t>
            </a:r>
            <a:r>
              <a:rPr lang="en-US" sz="1300" dirty="0" smtClean="0"/>
              <a:t>(</a:t>
            </a:r>
            <a:r>
              <a:rPr lang="en-US" sz="1300" dirty="0"/>
              <a:t>2016). Food insecurity is associated with HIV, sexually transmitted infections and drug use among men in the United States. AIDS (London, England), 30(9), 1457–1465. </a:t>
            </a:r>
            <a:r>
              <a:rPr lang="en-US" sz="1300" dirty="0">
                <a:hlinkClick r:id="rId9"/>
              </a:rPr>
              <a:t>http://</a:t>
            </a:r>
            <a:r>
              <a:rPr lang="en-US" sz="1300" dirty="0" smtClean="0">
                <a:hlinkClick r:id="rId9"/>
              </a:rPr>
              <a:t>doi.org/10.1097/QAD.0000000000001095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17</a:t>
            </a:r>
            <a:r>
              <a:rPr lang="en-US" sz="1300" dirty="0" smtClean="0"/>
              <a:t> Centers for Disease Control and Prevention. (2013). Staying healthy with HIV/AIDS: Potential related health problems: Tuberculosis. Retrieved from </a:t>
            </a:r>
            <a:r>
              <a:rPr lang="en-US" sz="1300" dirty="0" smtClean="0">
                <a:hlinkClick r:id="rId10"/>
              </a:rPr>
              <a:t>https://www.aids.gov/hiv-aids-basics/staying-healthy-with-hiv-aids/potential-related-health-problems/tuberculosis/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(2013). Latent tuberculosis infection: A guide for primary health care providers. Retrieved from </a:t>
            </a:r>
            <a:r>
              <a:rPr lang="en-US" sz="1300" dirty="0">
                <a:hlinkClick r:id="rId11"/>
              </a:rPr>
              <a:t>https://www.cdc.gov/tb/publications/ltbi/pdf/targetedltbi.pdf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123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19</a:t>
            </a:r>
            <a:r>
              <a:rPr lang="en-US" sz="1300" dirty="0"/>
              <a:t> Centers for Disease Control and Prevention. (2016). HIV and tuberculosis. Retrieved from </a:t>
            </a:r>
            <a:r>
              <a:rPr lang="en-US" sz="1300" dirty="0">
                <a:hlinkClick r:id="rId3"/>
              </a:rPr>
              <a:t>http://</a:t>
            </a:r>
            <a:r>
              <a:rPr lang="en-US" sz="1300" dirty="0" smtClean="0">
                <a:hlinkClick r:id="rId3"/>
              </a:rPr>
              <a:t>www.cdc.gov/hiv/pdf/library/factsheets/hiv-tb.pdf</a:t>
            </a:r>
            <a:endParaRPr lang="en-US" sz="1300" baseline="300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20 </a:t>
            </a:r>
            <a:r>
              <a:rPr lang="en-US" sz="1300" dirty="0"/>
              <a:t>U.S. Department of Health and Human Services. (2014). </a:t>
            </a:r>
            <a:r>
              <a:rPr lang="en-US" sz="1300" i="1" dirty="0"/>
              <a:t>Staying healthy with HIV/AIDS: Potential related health problems: Hepatitis</a:t>
            </a:r>
            <a:r>
              <a:rPr lang="en-US" sz="1300" dirty="0"/>
              <a:t>. Retrieved from </a:t>
            </a:r>
            <a:r>
              <a:rPr lang="en-US" sz="1300" dirty="0">
                <a:hlinkClick r:id="rId4"/>
              </a:rPr>
              <a:t>http://www.aids.gov/hiv-aids-basics/staying-healthy-with-hiv-aids/potential-related-health-problems/hepatitis/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21 </a:t>
            </a:r>
            <a:r>
              <a:rPr lang="en-US" sz="1300" dirty="0"/>
              <a:t>National Alliance of State and Territorial AIDS Directors. (2011). </a:t>
            </a:r>
            <a:r>
              <a:rPr lang="en-US" sz="1300" i="1" dirty="0"/>
              <a:t>HIV and viral hepatitis co-infection</a:t>
            </a:r>
            <a:r>
              <a:rPr lang="en-US" sz="1300" dirty="0"/>
              <a:t>. Retrieved from  </a:t>
            </a:r>
            <a:r>
              <a:rPr lang="en-US" sz="1300" dirty="0">
                <a:hlinkClick r:id="rId5"/>
              </a:rPr>
              <a:t>http://</a:t>
            </a:r>
            <a:r>
              <a:rPr lang="en-US" sz="1300" dirty="0" smtClean="0">
                <a:hlinkClick r:id="rId5"/>
              </a:rPr>
              <a:t>www.nastad.org/Docs/031236_HIV%20VH%20CoInfection%20Final.pdf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22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(2014). HIV and viral hepatitis. Retrieved from </a:t>
            </a:r>
            <a:r>
              <a:rPr lang="en-US" sz="1300" dirty="0">
                <a:hlinkClick r:id="rId6"/>
              </a:rPr>
              <a:t>http://</a:t>
            </a:r>
            <a:r>
              <a:rPr lang="en-US" sz="1300" dirty="0" smtClean="0">
                <a:hlinkClick r:id="rId6"/>
              </a:rPr>
              <a:t>www.cdc.gov/hiv/pdf/library_factsheets_hiv_and_viral_hepatitis.pdf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23</a:t>
            </a:r>
            <a:r>
              <a:rPr lang="en-US" sz="1300" dirty="0" smtClean="0"/>
              <a:t> </a:t>
            </a:r>
            <a:r>
              <a:rPr lang="en-US" sz="1300" dirty="0"/>
              <a:t>U.S. Department of Health &amp; Human Services. (2015). Guidelines for the use of antiretroviral agents in HIV-1-infected adults and adolescents: Considerations for antiretroviral use in patients with coinfections. Retrieved from </a:t>
            </a:r>
            <a:r>
              <a:rPr lang="en-US" sz="1300" dirty="0">
                <a:hlinkClick r:id="rId7"/>
              </a:rPr>
              <a:t>https://</a:t>
            </a:r>
            <a:r>
              <a:rPr lang="en-US" sz="1300" dirty="0" smtClean="0">
                <a:hlinkClick r:id="rId7"/>
              </a:rPr>
              <a:t>aidsinfo.nih.gov/guidelines/html/1/adult-and-adolescent-arv-guidelines/26/hiv-hcv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24</a:t>
            </a:r>
            <a:r>
              <a:rPr lang="en-US" sz="1300" dirty="0" smtClean="0"/>
              <a:t> Indiana State Department of Health. (2015</a:t>
            </a:r>
            <a:r>
              <a:rPr lang="en-US" sz="1300" dirty="0"/>
              <a:t>). </a:t>
            </a:r>
            <a:r>
              <a:rPr lang="en-US" sz="1300" dirty="0" smtClean="0"/>
              <a:t>Statewide investigation, monitoring and surveillance system (SWIMSS).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25</a:t>
            </a:r>
            <a:r>
              <a:rPr lang="en-US" sz="1300" dirty="0" smtClean="0"/>
              <a:t> </a:t>
            </a:r>
            <a:r>
              <a:rPr lang="en-US" sz="1300" dirty="0"/>
              <a:t>Gardner, E.M., McLees, M.P., Steiner, J.F., del Rio, C., and Burman, W.J. (2011). The spectrum of engagement in HIV care and its relevance to test-and-treat strategies for prevention of HIV infection. </a:t>
            </a:r>
            <a:r>
              <a:rPr lang="en-US" sz="1300" i="1" dirty="0"/>
              <a:t>Clin Infect Dis. 2011;52</a:t>
            </a:r>
            <a:r>
              <a:rPr lang="en-US" sz="1300" dirty="0"/>
              <a:t>(6): 793-800. doi: 10</a:t>
            </a:r>
            <a:r>
              <a:rPr lang="fr-FR" sz="1300" dirty="0"/>
              <a:t>.1093/cid/ciq243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26</a:t>
            </a:r>
            <a:r>
              <a:rPr lang="en-US" sz="1300" dirty="0" smtClean="0"/>
              <a:t> </a:t>
            </a:r>
            <a:r>
              <a:rPr lang="en-US" sz="1300" dirty="0"/>
              <a:t>Branson, B.M., Handsfield, H.H., Lampe, M.A., Janssen, R.S., Taylor, A.W., Lyss, S.B., and Clark, J.E. (2006). Revised recommendations for HIV testing of adults, adolescents, and pregnant women in health-care settings. Centers for Disease Control and Prevention: Atlanta. </a:t>
            </a:r>
            <a:r>
              <a:rPr lang="en-US" sz="1300" i="1" dirty="0"/>
              <a:t>MMWR. 2006; 55</a:t>
            </a:r>
            <a:r>
              <a:rPr lang="en-US" sz="1300" dirty="0"/>
              <a:t>(RR14): 1-17.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8"/>
              </a:rPr>
              <a:t>http://www.cdc.gov/mmwr/preview/mmwrhtml/rr5514a1.htm</a:t>
            </a:r>
            <a:endParaRPr lang="en-US" sz="1300" dirty="0"/>
          </a:p>
          <a:p>
            <a:pPr marL="0" indent="0">
              <a:buNone/>
            </a:pPr>
            <a:r>
              <a:rPr lang="en-US" sz="1300" baseline="30000" dirty="0" smtClean="0"/>
              <a:t>27</a:t>
            </a:r>
            <a:r>
              <a:rPr lang="en-US" sz="1300" dirty="0" smtClean="0"/>
              <a:t> </a:t>
            </a:r>
            <a:r>
              <a:rPr lang="en-US" sz="1400" dirty="0"/>
              <a:t>Centers for Disease Control and Prevention. (2016). Monitoring selected national HIV prevention and care objectives by using HIV surveillance data - United States and 6 dependent areas - 2014. HIV Surveillance Supplemental Report, 21(4). Retrieved from </a:t>
            </a:r>
            <a:r>
              <a:rPr lang="en-US" sz="1400" u="sng" dirty="0">
                <a:hlinkClick r:id="rId9"/>
              </a:rPr>
              <a:t>https://</a:t>
            </a:r>
            <a:r>
              <a:rPr lang="en-US" sz="1400" u="sng" dirty="0" smtClean="0">
                <a:hlinkClick r:id="rId9"/>
              </a:rPr>
              <a:t>www.cdc.gov/hiv/pdf/library/reports/surveillance/cdc-hiv-surveillance-supplemental-report-vol-21-4.pdf</a:t>
            </a:r>
            <a:endParaRPr lang="en-US" sz="1400" u="sng" dirty="0" smtClean="0"/>
          </a:p>
          <a:p>
            <a:pPr marL="0" indent="0">
              <a:buNone/>
            </a:pPr>
            <a:endParaRPr lang="en-US" sz="9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(2011). Guidance on community viral load: A family of measures, definitions, and method for calculation. Retrieved </a:t>
            </a:r>
            <a:r>
              <a:rPr lang="en-US" sz="1300" dirty="0" smtClean="0"/>
              <a:t>from  </a:t>
            </a:r>
            <a:r>
              <a:rPr lang="en-US" sz="1300" dirty="0" smtClean="0">
                <a:hlinkClick r:id="rId10"/>
              </a:rPr>
              <a:t>https</a:t>
            </a:r>
            <a:r>
              <a:rPr lang="en-US" sz="1300" dirty="0">
                <a:hlinkClick r:id="rId10"/>
              </a:rPr>
              <a:t>://</a:t>
            </a:r>
            <a:r>
              <a:rPr lang="en-US" sz="1300" dirty="0" smtClean="0">
                <a:hlinkClick r:id="rId10"/>
              </a:rPr>
              <a:t>stacks.cdc.gov/view/cdc/28147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454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29</a:t>
            </a:r>
            <a:r>
              <a:rPr lang="fr-FR" sz="1300" dirty="0" smtClean="0"/>
              <a:t> </a:t>
            </a:r>
            <a:r>
              <a:rPr lang="fr-FR" sz="1300" dirty="0"/>
              <a:t>Thompson, M. A., Mugavero, M. J., Amico, K. R., Cargill, V. A., Chang, L. W., Gross, R., . . . Nachega, J. B. (2012). Guidelines for improving entry into and retention in care and antiretroviral adherence for persons with HIV: Evidence-based recommendations from an international association of physicians in AIDS care panel. </a:t>
            </a:r>
            <a:r>
              <a:rPr lang="fr-FR" sz="1300" i="1" dirty="0"/>
              <a:t>Ann Intern Med. 2012;156</a:t>
            </a:r>
            <a:r>
              <a:rPr lang="fr-FR" sz="1300" dirty="0"/>
              <a:t>(11): 817-833. doi: </a:t>
            </a:r>
            <a:r>
              <a:rPr lang="fr-FR" sz="1300" dirty="0" smtClean="0"/>
              <a:t>10.7326/0003-4819-156-11-201206050-00419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30 </a:t>
            </a:r>
            <a:r>
              <a:rPr lang="fr-FR" sz="1300" dirty="0" smtClean="0"/>
              <a:t>Kooreman&amp; Greene. (2016</a:t>
            </a:r>
            <a:r>
              <a:rPr lang="fr-FR" sz="1300" i="1" dirty="0" smtClean="0"/>
              <a:t>). Injection drug us in Indiana: A major risk factor for HIV transmission</a:t>
            </a:r>
            <a:r>
              <a:rPr lang="fr-FR" sz="1300" dirty="0" smtClean="0">
                <a:hlinkClick r:id="rId3"/>
              </a:rPr>
              <a:t>.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dirty="0">
                <a:hlinkClick r:id="rId3"/>
              </a:rPr>
              <a:t>https://</a:t>
            </a:r>
            <a:r>
              <a:rPr lang="fr-FR" sz="1300" dirty="0" smtClean="0">
                <a:hlinkClick r:id="rId3"/>
              </a:rPr>
              <a:t>www.healthpolicy.iupui.edu/PubsPDFs/Injection%20Drug%20Use%20in%20Indiana.pdf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31 </a:t>
            </a:r>
            <a:r>
              <a:rPr lang="fr-FR" sz="1300" dirty="0" smtClean="0"/>
              <a:t>CDC. (2018</a:t>
            </a:r>
            <a:r>
              <a:rPr lang="fr-FR" sz="1300" i="1" dirty="0" smtClean="0"/>
              <a:t>). HIV treatment Can Prevent Sexual Transmission</a:t>
            </a:r>
            <a:r>
              <a:rPr lang="fr-FR" sz="1300" dirty="0" smtClean="0"/>
              <a:t>. </a:t>
            </a:r>
            <a:r>
              <a:rPr lang="fr-FR" sz="1300" dirty="0" smtClean="0">
                <a:hlinkClick r:id="rId4"/>
              </a:rPr>
              <a:t>https</a:t>
            </a:r>
            <a:r>
              <a:rPr lang="fr-FR" sz="1300" dirty="0">
                <a:hlinkClick r:id="rId4"/>
              </a:rPr>
              <a:t>://</a:t>
            </a:r>
            <a:r>
              <a:rPr lang="fr-FR" sz="1300" dirty="0" smtClean="0">
                <a:hlinkClick r:id="rId4"/>
              </a:rPr>
              <a:t>www.cdc.gov/hiv/pdf/risk/art/cdc-hiv-tasp-101.pdf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32 </a:t>
            </a:r>
            <a:r>
              <a:rPr lang="fr-FR" sz="1300" dirty="0"/>
              <a:t>CDC. (2018</a:t>
            </a:r>
            <a:r>
              <a:rPr lang="fr-FR" sz="1300" i="1" dirty="0"/>
              <a:t>). HIV Treatment as Prevention</a:t>
            </a:r>
            <a:r>
              <a:rPr lang="fr-FR" sz="1300" dirty="0"/>
              <a:t>. </a:t>
            </a:r>
            <a:r>
              <a:rPr lang="fr-FR" sz="1300" dirty="0">
                <a:hlinkClick r:id="rId5"/>
              </a:rPr>
              <a:t>https://</a:t>
            </a:r>
            <a:r>
              <a:rPr lang="fr-FR" sz="1300" dirty="0" smtClean="0">
                <a:hlinkClick r:id="rId5"/>
              </a:rPr>
              <a:t>www.cdc.gov/hiv/risk/art/index.html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25580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88%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46%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8800" y="2362200"/>
            <a:ext cx="27432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026" name="Picture 2" descr="\\hah2k8clufs01\S_Drive\EPI\Data Requests\DR3968 RWSP Epi Profile Presentation CY2019\Graphics\Ge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4000"/>
            <a:ext cx="4572009" cy="45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h2k8clufs01\S_Drive\EPI\Data Requests\DR3968 RWSP Epi Profile Presentation CY2019\Graphics\AgeGr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72009" cy="45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33261</TotalTime>
  <Words>5687</Words>
  <Application>Microsoft Office PowerPoint</Application>
  <PresentationFormat>On-screen Show (4:3)</PresentationFormat>
  <Paragraphs>1086</Paragraphs>
  <Slides>78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Clarity</vt:lpstr>
      <vt:lpstr>Epidemiology of HIV in the Indianapolis Transitional Grant Area: 2018 </vt:lpstr>
      <vt:lpstr>Objectives</vt:lpstr>
      <vt:lpstr>PowerPoint Presentation</vt:lpstr>
      <vt:lpstr>Epidemiology – The study of:</vt:lpstr>
      <vt:lpstr>Epidemiology - Terminology</vt:lpstr>
      <vt:lpstr>PowerPoint Presentation</vt:lpstr>
      <vt:lpstr>TGA Location &amp; Population</vt:lpstr>
      <vt:lpstr>TGA Population Center</vt:lpstr>
      <vt:lpstr>TGA Demographics</vt:lpstr>
      <vt:lpstr>TGA Demographics</vt:lpstr>
      <vt:lpstr>PowerPoint Presentation</vt:lpstr>
      <vt:lpstr>HIV/AIDS Incidence</vt:lpstr>
      <vt:lpstr>HIV/AIDS Incidence</vt:lpstr>
      <vt:lpstr>HIV/AIDS Incidence</vt:lpstr>
      <vt:lpstr>HIV Incidence by County</vt:lpstr>
      <vt:lpstr>PowerPoint Presentation</vt:lpstr>
      <vt:lpstr>PowerPoint Presentation</vt:lpstr>
      <vt:lpstr>HIV Incidence by Gender</vt:lpstr>
      <vt:lpstr>HIV/AIDS Incidence</vt:lpstr>
      <vt:lpstr>HIV Incidence by Race/Ethnicity</vt:lpstr>
      <vt:lpstr>HIV Incidence by Age</vt:lpstr>
      <vt:lpstr>HIV Incidence by Exposure Category</vt:lpstr>
      <vt:lpstr>HIV Incidence by U.S. Nativity Status</vt:lpstr>
      <vt:lpstr>PowerPoint Presentation</vt:lpstr>
      <vt:lpstr>HIV Mortality and All Deaths of PLWH/A</vt:lpstr>
      <vt:lpstr>Death of PLWH/A (Any Cause)</vt:lpstr>
      <vt:lpstr>HIV Mortality</vt:lpstr>
      <vt:lpstr>PowerPoint Presentation</vt:lpstr>
      <vt:lpstr>Estimated Number of Undiagnosed PLWH/A</vt:lpstr>
      <vt:lpstr>Prevalence of Diagnosed HIV/AIDS</vt:lpstr>
      <vt:lpstr>Total HIV/AIDS Prevalence</vt:lpstr>
      <vt:lpstr>HIV/AIDS Prevalence by County</vt:lpstr>
      <vt:lpstr>PowerPoint Presentation</vt:lpstr>
      <vt:lpstr>PowerPoint Presentation</vt:lpstr>
      <vt:lpstr>HIV/AIDS Prevalence by Gender</vt:lpstr>
      <vt:lpstr>HIV/AIDS Prevalence by Race/Ethnicity</vt:lpstr>
      <vt:lpstr>HIV/AIDS Prevalence by Current Age</vt:lpstr>
      <vt:lpstr>HIV/AIDS Prevalence by Exposure/Risk</vt:lpstr>
      <vt:lpstr>HIV/AIDS Prevalence by U.S. Nativity Status</vt:lpstr>
      <vt:lpstr>HIV/AIDS Prevalence by Birth Region</vt:lpstr>
      <vt:lpstr>PowerPoint Presentation</vt:lpstr>
      <vt:lpstr>Foreign-Born</vt:lpstr>
      <vt:lpstr>Aging</vt:lpstr>
      <vt:lpstr>Homelessness</vt:lpstr>
      <vt:lpstr>Recent Incarceration</vt:lpstr>
      <vt:lpstr>Mental Health &amp; Substance Abuse</vt:lpstr>
      <vt:lpstr>Food Insecurity</vt:lpstr>
      <vt:lpstr>Mycobacterium tuberculosis (TB)</vt:lpstr>
      <vt:lpstr>Viral Hepatitis</vt:lpstr>
      <vt:lpstr>Chlamydia</vt:lpstr>
      <vt:lpstr>Gonorrhea</vt:lpstr>
      <vt:lpstr>Early Syphilis</vt:lpstr>
      <vt:lpstr>More on Sexually-Transmitted Infections</vt:lpstr>
      <vt:lpstr>PowerPoint Presentation</vt:lpstr>
      <vt:lpstr>HIV Treatment Cascade (AKA: Continuum of Care</vt:lpstr>
      <vt:lpstr>Benefits of Improving Linkage Into and Retention in Care</vt:lpstr>
      <vt:lpstr>National HIV/AIDS Progress Indicators</vt:lpstr>
      <vt:lpstr>HIV Care Continuum Definitions</vt:lpstr>
      <vt:lpstr>HIV Care Continuum of  the TGA</vt:lpstr>
      <vt:lpstr>Ryan White Clients v. Non-Client PLWH/A</vt:lpstr>
      <vt:lpstr>Community Viral Load</vt:lpstr>
      <vt:lpstr>PowerPoint Presentation</vt:lpstr>
      <vt:lpstr>PowerPoint Presentation</vt:lpstr>
      <vt:lpstr>Community Viral Load by Gender</vt:lpstr>
      <vt:lpstr>Community Viral Load by Race/Ethnicity</vt:lpstr>
      <vt:lpstr>Community Viral Load by Age</vt:lpstr>
      <vt:lpstr>Community Viral Load by County</vt:lpstr>
      <vt:lpstr>Community Viral Load by RWSP Status</vt:lpstr>
      <vt:lpstr>Improving Retention in the Cascade</vt:lpstr>
      <vt:lpstr>Vision for the National HIV/AIDS Strategy</vt:lpstr>
      <vt:lpstr>Undetectable = Untransmittable (U=U)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Sam</cp:lastModifiedBy>
  <cp:revision>2634</cp:revision>
  <cp:lastPrinted>2017-07-05T19:30:53Z</cp:lastPrinted>
  <dcterms:created xsi:type="dcterms:W3CDTF">2013-05-01T21:28:56Z</dcterms:created>
  <dcterms:modified xsi:type="dcterms:W3CDTF">2019-05-02T14:16:00Z</dcterms:modified>
  <cp:contentStatus>In progress</cp:contentStatus>
</cp:coreProperties>
</file>