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32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33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notesSlides/notesSlide34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0"/>
  </p:notesMasterIdLst>
  <p:handoutMasterIdLst>
    <p:handoutMasterId r:id="rId71"/>
  </p:handoutMasterIdLst>
  <p:sldIdLst>
    <p:sldId id="595" r:id="rId2"/>
    <p:sldId id="579" r:id="rId3"/>
    <p:sldId id="418" r:id="rId4"/>
    <p:sldId id="661" r:id="rId5"/>
    <p:sldId id="662" r:id="rId6"/>
    <p:sldId id="583" r:id="rId7"/>
    <p:sldId id="283" r:id="rId8"/>
    <p:sldId id="522" r:id="rId9"/>
    <p:sldId id="523" r:id="rId10"/>
    <p:sldId id="655" r:id="rId11"/>
    <p:sldId id="586" r:id="rId12"/>
    <p:sldId id="587" r:id="rId13"/>
    <p:sldId id="665" r:id="rId14"/>
    <p:sldId id="584" r:id="rId15"/>
    <p:sldId id="624" r:id="rId16"/>
    <p:sldId id="524" r:id="rId17"/>
    <p:sldId id="533" r:id="rId18"/>
    <p:sldId id="520" r:id="rId19"/>
    <p:sldId id="647" r:id="rId20"/>
    <p:sldId id="648" r:id="rId21"/>
    <p:sldId id="649" r:id="rId22"/>
    <p:sldId id="534" r:id="rId23"/>
    <p:sldId id="603" r:id="rId24"/>
    <p:sldId id="601" r:id="rId25"/>
    <p:sldId id="604" r:id="rId26"/>
    <p:sldId id="605" r:id="rId27"/>
    <p:sldId id="602" r:id="rId28"/>
    <p:sldId id="600" r:id="rId29"/>
    <p:sldId id="606" r:id="rId30"/>
    <p:sldId id="607" r:id="rId31"/>
    <p:sldId id="536" r:id="rId32"/>
    <p:sldId id="650" r:id="rId33"/>
    <p:sldId id="651" r:id="rId34"/>
    <p:sldId id="652" r:id="rId35"/>
    <p:sldId id="653" r:id="rId36"/>
    <p:sldId id="656" r:id="rId37"/>
    <p:sldId id="657" r:id="rId38"/>
    <p:sldId id="610" r:id="rId39"/>
    <p:sldId id="621" r:id="rId40"/>
    <p:sldId id="618" r:id="rId41"/>
    <p:sldId id="617" r:id="rId42"/>
    <p:sldId id="614" r:id="rId43"/>
    <p:sldId id="613" r:id="rId44"/>
    <p:sldId id="616" r:id="rId45"/>
    <p:sldId id="619" r:id="rId46"/>
    <p:sldId id="620" r:id="rId47"/>
    <p:sldId id="658" r:id="rId48"/>
    <p:sldId id="659" r:id="rId49"/>
    <p:sldId id="660" r:id="rId50"/>
    <p:sldId id="553" r:id="rId51"/>
    <p:sldId id="554" r:id="rId52"/>
    <p:sldId id="631" r:id="rId53"/>
    <p:sldId id="555" r:id="rId54"/>
    <p:sldId id="626" r:id="rId55"/>
    <p:sldId id="630" r:id="rId56"/>
    <p:sldId id="638" r:id="rId57"/>
    <p:sldId id="637" r:id="rId58"/>
    <p:sldId id="632" r:id="rId59"/>
    <p:sldId id="424" r:id="rId60"/>
    <p:sldId id="663" r:id="rId61"/>
    <p:sldId id="664" r:id="rId62"/>
    <p:sldId id="582" r:id="rId63"/>
    <p:sldId id="644" r:id="rId64"/>
    <p:sldId id="643" r:id="rId65"/>
    <p:sldId id="507" r:id="rId66"/>
    <p:sldId id="491" r:id="rId67"/>
    <p:sldId id="270" r:id="rId68"/>
    <p:sldId id="508" r:id="rId6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F00"/>
    <a:srgbClr val="91BFDB"/>
    <a:srgbClr val="ABDDA4"/>
    <a:srgbClr val="3B953F"/>
    <a:srgbClr val="6A3D9A"/>
    <a:srgbClr val="236C99"/>
    <a:srgbClr val="2B83BA"/>
    <a:srgbClr val="D95F0E"/>
    <a:srgbClr val="FDAE61"/>
    <a:srgbClr val="D71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88633" autoAdjust="0"/>
  </p:normalViewPr>
  <p:slideViewPr>
    <p:cSldViewPr>
      <p:cViewPr>
        <p:scale>
          <a:sx n="75" d="100"/>
          <a:sy n="75" d="100"/>
        </p:scale>
        <p:origin x="-205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082%20RWSP%20FY%2018-19%20Utilization%20Presentation\Graphics\Chart%20in%20Microsoft%20PowerPoint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082%20RWSP%20FY%2018-19%20Utilization%20Presentation\Graphics\Chart%20in%20Microsoft%20PowerPoint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082%20RWSP%20FY%2018-19%20Utilization%20Presentation\Graphics\Graphs_Demographics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082%20RWSP%20FY%2018-19%20Utilization%20Presentation\Graphics\Graphs_Demographics.xlsx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082%20RWSP%20FY%2018-19%20Utilization%20Presentation\Graphics\Graphs_Demographics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082%20RWSP%20FY%2018-19%20Utilization%20Presentation\Graphics\Graphs_Demographics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082%20RWSP%20FY%2018-19%20Utilization%20Presentation\Graphics\Graphs_Demographics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082%20RWSP%20FY%2018-19%20Utilization%20Presentation\Graphics\Graphs_Demographics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082%20RWSP%20FY%2018-19%20Utilization%20Presentation\Graphics\fpl_graph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082%20RWSP%20FY%2018-19%20Utilization%20Presentation\Graphics\DR4048%20Continuum%20of%20Care%20Graph_2018.xlsx" TargetMode="External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082%20RWSP%20FY%2018-19%20Utilization%20Presentation\Graphics\Chart%20in%20Microsoft%20PowerPoin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082%20RWSP%20FY%2018-19%20Utilization%20Presentation\Graphics\Chart%20in%20Microsoft%20PowerPoin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082%20RWSP%20FY%2018-19%20Utilization%20Presentation\Graphics\Chart%20in%20Microsoft%20PowerPoint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082%20RWSP%20FY%2018-19%20Utilization%20Presentation\Graphics\Chart%20in%20Microsoft%20PowerPoint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082%20RWSP%20FY%2018-19%20Utilization%20Presentation\Graphics\Chart%20in%20Microsoft%20PowerPoint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hah2k8clufs01\S_Drive\EPI\Data%20Requests\DR4082%20RWSP%20FY%2018-19%20Utilization%20Presentation\Graphics\Chart%20in%20Microsoft%20PowerPoint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Amb/Pri Medical Care</c:v>
                </c:pt>
                <c:pt idx="3">
                  <c:v>Mental Health Care</c:v>
                </c:pt>
              </c:strCache>
            </c:strRef>
          </c:cat>
          <c:val>
            <c:numRef>
              <c:f>Graphs!$B$3:$B$6</c:f>
              <c:numCache>
                <c:formatCode>#,##0</c:formatCode>
                <c:ptCount val="4"/>
                <c:pt idx="0">
                  <c:v>6791</c:v>
                </c:pt>
                <c:pt idx="1">
                  <c:v>2344</c:v>
                </c:pt>
                <c:pt idx="2">
                  <c:v>423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Amb/Pri Medical Care</c:v>
                </c:pt>
                <c:pt idx="3">
                  <c:v>Mental Health Care</c:v>
                </c:pt>
              </c:strCache>
            </c:strRef>
          </c:cat>
          <c:val>
            <c:numRef>
              <c:f>Graphs!$D$3:$D$6</c:f>
              <c:numCache>
                <c:formatCode>#,##0</c:formatCode>
                <c:ptCount val="4"/>
                <c:pt idx="0">
                  <c:v>8090</c:v>
                </c:pt>
                <c:pt idx="1">
                  <c:v>2703</c:v>
                </c:pt>
                <c:pt idx="2">
                  <c:v>635</c:v>
                </c:pt>
                <c:pt idx="3">
                  <c:v>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673280"/>
        <c:axId val="62674816"/>
      </c:barChart>
      <c:catAx>
        <c:axId val="62673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62674816"/>
        <c:crosses val="autoZero"/>
        <c:auto val="1"/>
        <c:lblAlgn val="ctr"/>
        <c:lblOffset val="100"/>
        <c:noMultiLvlLbl val="0"/>
      </c:catAx>
      <c:valAx>
        <c:axId val="626748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62673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243660750033365"/>
          <c:y val="3.3347762953241954E-2"/>
          <c:w val="0.77446872636683128"/>
          <c:h val="0.75446295486212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Emergency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Graphs!$C$22:$C$24</c:f>
              <c:numCache>
                <c:formatCode>General</c:formatCode>
                <c:ptCount val="3"/>
                <c:pt idx="0">
                  <c:v>22</c:v>
                </c:pt>
                <c:pt idx="1">
                  <c:v>1142</c:v>
                </c:pt>
                <c:pt idx="2">
                  <c:v>6086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Emergency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Graphs!$E$22:$E$24</c:f>
              <c:numCache>
                <c:formatCode>General</c:formatCode>
                <c:ptCount val="3"/>
                <c:pt idx="0">
                  <c:v>15</c:v>
                </c:pt>
                <c:pt idx="1">
                  <c:v>80</c:v>
                </c:pt>
                <c:pt idx="2">
                  <c:v>735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323328"/>
        <c:axId val="63529344"/>
      </c:barChart>
      <c:catAx>
        <c:axId val="62323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2000" b="1" spc="-100" baseline="0"/>
            </a:pPr>
            <a:endParaRPr lang="en-US"/>
          </a:p>
        </c:txPr>
        <c:crossAx val="63529344"/>
        <c:crosses val="autoZero"/>
        <c:auto val="1"/>
        <c:lblAlgn val="ctr"/>
        <c:lblOffset val="100"/>
        <c:noMultiLvlLbl val="0"/>
      </c:catAx>
      <c:valAx>
        <c:axId val="635293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="1"/>
                </a:pPr>
                <a:r>
                  <a:rPr lang="en-US" sz="2000" b="1"/>
                  <a:t>Unitss of Service (N)</a:t>
                </a:r>
              </a:p>
            </c:rich>
          </c:tx>
          <c:layout>
            <c:manualLayout>
              <c:xMode val="edge"/>
              <c:yMode val="edge"/>
              <c:x val="0"/>
              <c:y val="9.9714040374582813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2323328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7.0673973724863434E-3"/>
                  <c:y val="-0.3684651249137651"/>
                </c:manualLayout>
              </c:layout>
              <c:tx>
                <c:rich>
                  <a:bodyPr/>
                  <a:lstStyle/>
                  <a:p>
                    <a:r>
                      <a:rPr lang="en-US" sz="2000" b="1"/>
                      <a:t>N=1,676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269589489945891E-3"/>
                  <c:y val="-0.23684411325346885"/>
                </c:manualLayout>
              </c:layout>
              <c:tx>
                <c:rich>
                  <a:bodyPr/>
                  <a:lstStyle/>
                  <a:p>
                    <a:r>
                      <a:rPr lang="en-US" sz="2000" b="1"/>
                      <a:t>N=997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269589489945375E-3"/>
                  <c:y val="-4.965655499328607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/>
                      <a:t>N=17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539178979891783E-3"/>
                  <c:y val="-4.3773505648435344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/>
                      <a:t>N=25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Sheet1!$A$119:$A$122</c:f>
              <c:strCache>
                <c:ptCount val="4"/>
                <c:pt idx="0">
                  <c:v>Active</c:v>
                </c:pt>
                <c:pt idx="1">
                  <c:v>Inactive</c:v>
                </c:pt>
                <c:pt idx="2">
                  <c:v>Moved</c:v>
                </c:pt>
                <c:pt idx="3">
                  <c:v>Died</c:v>
                </c:pt>
              </c:strCache>
            </c:strRef>
          </c:cat>
          <c:val>
            <c:numRef>
              <c:f>Sheet1!$B$119:$B$122</c:f>
              <c:numCache>
                <c:formatCode>0.00%</c:formatCode>
                <c:ptCount val="4"/>
                <c:pt idx="0">
                  <c:v>0.61731123388581954</c:v>
                </c:pt>
                <c:pt idx="1">
                  <c:v>0.36721915285451195</c:v>
                </c:pt>
                <c:pt idx="2">
                  <c:v>6.2615101289134438E-3</c:v>
                </c:pt>
                <c:pt idx="3">
                  <c:v>9.2081031307550652E-3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63567744"/>
        <c:axId val="62214144"/>
      </c:barChart>
      <c:catAx>
        <c:axId val="63567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Enrollment Status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2214144"/>
        <c:crosses val="autoZero"/>
        <c:auto val="1"/>
        <c:lblAlgn val="ctr"/>
        <c:lblOffset val="100"/>
        <c:noMultiLvlLbl val="0"/>
      </c:catAx>
      <c:valAx>
        <c:axId val="622141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635677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22005772005766"/>
          <c:y val="0.28796897546897549"/>
          <c:w val="0.40234487734487734"/>
          <c:h val="0.670574795574795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11270468795567221"/>
                  <c:y val="-0.1180940345419785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Male
74.1% (N=2,004)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9.5125765529308834E-2"/>
                  <c:y val="9.380285797608632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Female
24.0%</a:t>
                    </a:r>
                  </a:p>
                  <a:p>
                    <a:r>
                      <a:rPr lang="en-US" b="1" dirty="0"/>
                      <a:t>(N=650)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7068036949926715E-2"/>
                  <c:y val="-6.802156359242973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Transgender
1.9% (N=51)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Sheet1!$K$16:$K$18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Transgender</c:v>
                </c:pt>
              </c:strCache>
            </c:strRef>
          </c:cat>
          <c:val>
            <c:numRef>
              <c:f>Sheet1!$M$16:$M$18</c:f>
              <c:numCache>
                <c:formatCode>0.00%</c:formatCode>
                <c:ptCount val="3"/>
                <c:pt idx="0">
                  <c:v>0.74085027726432529</c:v>
                </c:pt>
                <c:pt idx="1">
                  <c:v>0.24029574861367836</c:v>
                </c:pt>
                <c:pt idx="2">
                  <c:v>1.8853974121996304E-2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-5.444895559930008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N=98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N=610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N=633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N=682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N=526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N=151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Sheet1!$A$90:$A$96</c:f>
              <c:strCache>
                <c:ptCount val="7"/>
                <c:pt idx="0">
                  <c:v>&lt;18</c:v>
                </c:pt>
                <c:pt idx="1">
                  <c:v>18-24 years</c:v>
                </c:pt>
                <c:pt idx="2">
                  <c:v>25-34 years</c:v>
                </c:pt>
                <c:pt idx="3">
                  <c:v>35-44 years</c:v>
                </c:pt>
                <c:pt idx="4">
                  <c:v>45-54 years</c:v>
                </c:pt>
                <c:pt idx="5">
                  <c:v>55-64 years</c:v>
                </c:pt>
                <c:pt idx="6">
                  <c:v>65+ years</c:v>
                </c:pt>
              </c:strCache>
            </c:strRef>
          </c:cat>
          <c:val>
            <c:numRef>
              <c:f>Sheet1!$C$90:$C$96</c:f>
              <c:numCache>
                <c:formatCode>0.00%</c:formatCode>
                <c:ptCount val="7"/>
                <c:pt idx="0">
                  <c:v>5.5248618784530384E-3</c:v>
                </c:pt>
                <c:pt idx="1">
                  <c:v>3.6095764272559852E-2</c:v>
                </c:pt>
                <c:pt idx="2">
                  <c:v>0.22467771639042358</c:v>
                </c:pt>
                <c:pt idx="3">
                  <c:v>0.23314917127071824</c:v>
                </c:pt>
                <c:pt idx="4">
                  <c:v>0.25119705340699816</c:v>
                </c:pt>
                <c:pt idx="5">
                  <c:v>0.19373848987108655</c:v>
                </c:pt>
                <c:pt idx="6">
                  <c:v>5.5616942909760589E-2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65997440"/>
        <c:axId val="66049920"/>
      </c:barChart>
      <c:catAx>
        <c:axId val="65997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Current Age (Yrs.)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6049920"/>
        <c:crosses val="autoZero"/>
        <c:auto val="1"/>
        <c:lblAlgn val="ctr"/>
        <c:lblOffset val="100"/>
        <c:noMultiLvlLbl val="0"/>
      </c:catAx>
      <c:valAx>
        <c:axId val="660499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659974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N=1,348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N=851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N=249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6.697186578529536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N=89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6.564474579566442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N=99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2000" b="1" dirty="0"/>
                      <a:t>N=408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000" b="1" dirty="0"/>
                      <a:t>N=111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Sheet1!$H$2:$H$6</c:f>
              <c:strCache>
                <c:ptCount val="5"/>
                <c:pt idx="0">
                  <c:v>Black</c:v>
                </c:pt>
                <c:pt idx="1">
                  <c:v>White</c:v>
                </c:pt>
                <c:pt idx="2">
                  <c:v>Hispanic/Latino</c:v>
                </c:pt>
                <c:pt idx="3">
                  <c:v>Asian/Pacific Islander</c:v>
                </c:pt>
                <c:pt idx="4">
                  <c:v>Other</c:v>
                </c:pt>
              </c:strCache>
            </c:strRef>
          </c:cat>
          <c:val>
            <c:numRef>
              <c:f>Sheet1!$G$2:$G$6</c:f>
              <c:numCache>
                <c:formatCode>0.000%</c:formatCode>
                <c:ptCount val="5"/>
                <c:pt idx="0">
                  <c:v>0.51138088012139604</c:v>
                </c:pt>
                <c:pt idx="1">
                  <c:v>0.32283763277693472</c:v>
                </c:pt>
                <c:pt idx="2">
                  <c:v>9.446130500758726E-2</c:v>
                </c:pt>
                <c:pt idx="3">
                  <c:v>3.3763277693474959E-2</c:v>
                </c:pt>
                <c:pt idx="4">
                  <c:v>3.755690440060698E-2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66078976"/>
        <c:axId val="66102016"/>
      </c:barChart>
      <c:catAx>
        <c:axId val="66078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Race/Ethnicity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6102016"/>
        <c:crosses val="autoZero"/>
        <c:auto val="1"/>
        <c:lblAlgn val="ctr"/>
        <c:lblOffset val="100"/>
        <c:noMultiLvlLbl val="0"/>
      </c:catAx>
      <c:valAx>
        <c:axId val="66102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66078976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22005772005766"/>
          <c:y val="0.28796897546897549"/>
          <c:w val="0.40234487734487734"/>
          <c:h val="0.670574795574795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6.4349057062311657E-2"/>
                  <c:y val="-9.623189462428308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HIV</a:t>
                    </a:r>
                  </a:p>
                  <a:p>
                    <a:r>
                      <a:rPr lang="en-US" b="1" dirty="0"/>
                      <a:t>48.6% (N=1,318)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993930446194226E-2"/>
                  <c:y val="2.909416415540649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AIDS</a:t>
                    </a:r>
                  </a:p>
                  <a:p>
                    <a:r>
                      <a:rPr lang="en-US" b="1" dirty="0"/>
                      <a:t>51.4%</a:t>
                    </a:r>
                  </a:p>
                  <a:p>
                    <a:r>
                      <a:rPr lang="en-US" b="1" dirty="0"/>
                      <a:t>(N=1,396)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7068036949926715E-2"/>
                  <c:y val="-6.802156359242973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Unknown</a:t>
                    </a:r>
                  </a:p>
                  <a:p>
                    <a:r>
                      <a:rPr lang="en-US" b="1" dirty="0"/>
                      <a:t>0.3%</a:t>
                    </a:r>
                  </a:p>
                  <a:p>
                    <a:r>
                      <a:rPr lang="en-US" b="1" dirty="0"/>
                      <a:t>(N=7)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Sheet1!$O$3:$O$4</c:f>
              <c:strCache>
                <c:ptCount val="2"/>
                <c:pt idx="0">
                  <c:v>HIV</c:v>
                </c:pt>
                <c:pt idx="1">
                  <c:v>AIDS</c:v>
                </c:pt>
              </c:strCache>
            </c:strRef>
          </c:cat>
          <c:val>
            <c:numRef>
              <c:f>Sheet1!$P$3:$P$4</c:f>
              <c:numCache>
                <c:formatCode>General</c:formatCode>
                <c:ptCount val="2"/>
                <c:pt idx="0">
                  <c:v>1396</c:v>
                </c:pt>
                <c:pt idx="1">
                  <c:v>1318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dirty="0" smtClean="0"/>
                      <a:t>N=</a:t>
                    </a:r>
                  </a:p>
                  <a:p>
                    <a:r>
                      <a:rPr lang="en-US" sz="2000" b="1" dirty="0" smtClean="0"/>
                      <a:t>1,395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4220132205696603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N=619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2186521536569252E-7"/>
                  <c:y val="-3.0880399209359034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N=224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N=150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4.9572680729723602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N=129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5.2333041703120538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619883040935672E-3"/>
                  <c:y val="-3.629989640735345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&lt;5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Sheet1!$C$2:$C$8</c:f>
              <c:strCache>
                <c:ptCount val="7"/>
                <c:pt idx="0">
                  <c:v>MSM</c:v>
                </c:pt>
                <c:pt idx="1">
                  <c:v>Hetero. Contact</c:v>
                </c:pt>
                <c:pt idx="2">
                  <c:v>Not identified</c:v>
                </c:pt>
                <c:pt idx="3">
                  <c:v>MSM and IDU</c:v>
                </c:pt>
                <c:pt idx="4">
                  <c:v>IDU</c:v>
                </c:pt>
                <c:pt idx="5">
                  <c:v>Perinatal exposure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0.55051302288871351</c:v>
                </c:pt>
                <c:pt idx="1">
                  <c:v>0.24427782162588793</c:v>
                </c:pt>
                <c:pt idx="2">
                  <c:v>8.8397790055248615E-2</c:v>
                </c:pt>
                <c:pt idx="3">
                  <c:v>5.9194948697711129E-2</c:v>
                </c:pt>
                <c:pt idx="4">
                  <c:v>5.0907655880031571E-2</c:v>
                </c:pt>
                <c:pt idx="5">
                  <c:v>5.9194948697711127E-3</c:v>
                </c:pt>
                <c:pt idx="6">
                  <c:v>7.8926598263614838E-4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"/>
        <c:overlap val="100"/>
        <c:axId val="70879872"/>
        <c:axId val="70932352"/>
      </c:barChart>
      <c:catAx>
        <c:axId val="70879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HIV Exposure Category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0932352"/>
        <c:crosses val="autoZero"/>
        <c:auto val="1"/>
        <c:lblAlgn val="ctr"/>
        <c:lblOffset val="100"/>
        <c:noMultiLvlLbl val="0"/>
      </c:catAx>
      <c:valAx>
        <c:axId val="70932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708798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N=1,310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N=367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N=312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b="1" dirty="0"/>
                      <a:t>N=278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7.0279538839879974E-3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N=184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953764702885901E-3"/>
                  <c:y val="-3.2265999960774679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N=0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000" b="1" dirty="0"/>
                      <a:t>N=111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'rwg_cube1_030708_viewsum; Perce'!$B$13:$B$18</c:f>
              <c:strCache>
                <c:ptCount val="6"/>
                <c:pt idx="0">
                  <c:v>0 - 100%</c:v>
                </c:pt>
                <c:pt idx="1">
                  <c:v>101 - 150%</c:v>
                </c:pt>
                <c:pt idx="2">
                  <c:v>151 - 200%</c:v>
                </c:pt>
                <c:pt idx="3">
                  <c:v>201 - 250%</c:v>
                </c:pt>
                <c:pt idx="4">
                  <c:v>251 - 300%</c:v>
                </c:pt>
                <c:pt idx="5">
                  <c:v>&gt;300%</c:v>
                </c:pt>
              </c:strCache>
            </c:strRef>
          </c:cat>
          <c:val>
            <c:numRef>
              <c:f>'rwg_cube1_030708_viewsum; Perce'!$D$13:$D$18</c:f>
              <c:numCache>
                <c:formatCode>0.0%</c:formatCode>
                <c:ptCount val="6"/>
                <c:pt idx="0">
                  <c:v>0.52547131969514638</c:v>
                </c:pt>
                <c:pt idx="1">
                  <c:v>0.14721219414360209</c:v>
                </c:pt>
                <c:pt idx="2">
                  <c:v>0.12515042117930206</c:v>
                </c:pt>
                <c:pt idx="3">
                  <c:v>0.11151223425591657</c:v>
                </c:pt>
                <c:pt idx="4">
                  <c:v>7.3806658644203771E-2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70605440"/>
        <c:axId val="70616960"/>
      </c:barChart>
      <c:catAx>
        <c:axId val="70605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sz="2400" b="1" dirty="0"/>
                  <a:t>Percent of Federal Poverty Level</a:t>
                </a:r>
                <a:endParaRPr lang="en-US" sz="2400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pc="-60" baseline="0"/>
            </a:pPr>
            <a:endParaRPr lang="en-US"/>
          </a:p>
        </c:txPr>
        <c:crossAx val="70616960"/>
        <c:crosses val="autoZero"/>
        <c:auto val="1"/>
        <c:lblAlgn val="ctr"/>
        <c:lblOffset val="100"/>
        <c:noMultiLvlLbl val="0"/>
      </c:catAx>
      <c:valAx>
        <c:axId val="706169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 b="1"/>
                </a:pPr>
                <a:r>
                  <a:rPr lang="en-US" sz="2400" b="1" dirty="0"/>
                  <a:t>Percent of Part A/MAI Clients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70605440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'fy2018'!$B$17</c:f>
              <c:strCache>
                <c:ptCount val="1"/>
                <c:pt idx="0">
                  <c:v>Non-RWSP PLWH/A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5"/>
            <c:invertIfNegative val="0"/>
            <c:bubble3D val="0"/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'fy2018'!$A$18:$A$22</c:f>
              <c:strCache>
                <c:ptCount val="5"/>
                <c:pt idx="0">
                  <c:v>Viral Load Suppression</c:v>
                </c:pt>
                <c:pt idx="1">
                  <c:v>Retained in Care</c:v>
                </c:pt>
                <c:pt idx="2">
                  <c:v>Received Care ≥ Once</c:v>
                </c:pt>
                <c:pt idx="3">
                  <c:v>Linked to Care (90 days)</c:v>
                </c:pt>
                <c:pt idx="4">
                  <c:v>Linked to Care (30 days)</c:v>
                </c:pt>
              </c:strCache>
            </c:strRef>
          </c:cat>
          <c:val>
            <c:numRef>
              <c:f>'fy2018'!$B$18:$B$22</c:f>
              <c:numCache>
                <c:formatCode>0.0%</c:formatCode>
                <c:ptCount val="5"/>
                <c:pt idx="0">
                  <c:v>0.4830743618201998</c:v>
                </c:pt>
                <c:pt idx="1">
                  <c:v>0.37208657047724752</c:v>
                </c:pt>
                <c:pt idx="2">
                  <c:v>0.5760266370699223</c:v>
                </c:pt>
                <c:pt idx="3">
                  <c:v>0.65322580645161288</c:v>
                </c:pt>
                <c:pt idx="4">
                  <c:v>0.55645161290322576</c:v>
                </c:pt>
              </c:numCache>
            </c:numRef>
          </c:val>
        </c:ser>
        <c:ser>
          <c:idx val="1"/>
          <c:order val="1"/>
          <c:tx>
            <c:strRef>
              <c:f>'fy2018'!$C$17</c:f>
              <c:strCache>
                <c:ptCount val="1"/>
                <c:pt idx="0">
                  <c:v>RWSP Part A/MAI Clients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'fy2018'!$A$18:$A$22</c:f>
              <c:strCache>
                <c:ptCount val="5"/>
                <c:pt idx="0">
                  <c:v>Viral Load Suppression</c:v>
                </c:pt>
                <c:pt idx="1">
                  <c:v>Retained in Care</c:v>
                </c:pt>
                <c:pt idx="2">
                  <c:v>Received Care ≥ Once</c:v>
                </c:pt>
                <c:pt idx="3">
                  <c:v>Linked to Care (90 days)</c:v>
                </c:pt>
                <c:pt idx="4">
                  <c:v>Linked to Care (30 days)</c:v>
                </c:pt>
              </c:strCache>
            </c:strRef>
          </c:cat>
          <c:val>
            <c:numRef>
              <c:f>'fy2018'!$C$18:$C$22</c:f>
              <c:numCache>
                <c:formatCode>0.0%</c:formatCode>
                <c:ptCount val="5"/>
                <c:pt idx="0">
                  <c:v>0.80038387715930903</c:v>
                </c:pt>
                <c:pt idx="1">
                  <c:v>0.66717850287907865</c:v>
                </c:pt>
                <c:pt idx="2">
                  <c:v>0.95777351247600773</c:v>
                </c:pt>
                <c:pt idx="3">
                  <c:v>0.95454545454545459</c:v>
                </c:pt>
                <c:pt idx="4">
                  <c:v>0.65909090909090906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0698496"/>
        <c:axId val="70700032"/>
      </c:barChart>
      <c:catAx>
        <c:axId val="706984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900" b="1"/>
            </a:pPr>
            <a:endParaRPr lang="en-US"/>
          </a:p>
        </c:txPr>
        <c:crossAx val="70700032"/>
        <c:crosses val="autoZero"/>
        <c:auto val="1"/>
        <c:lblAlgn val="ctr"/>
        <c:lblOffset val="100"/>
        <c:noMultiLvlLbl val="0"/>
      </c:catAx>
      <c:valAx>
        <c:axId val="70700032"/>
        <c:scaling>
          <c:orientation val="minMax"/>
          <c:max val="1"/>
        </c:scaling>
        <c:delete val="1"/>
        <c:axPos val="b"/>
        <c:majorGridlines/>
        <c:numFmt formatCode="0%" sourceLinked="0"/>
        <c:majorTickMark val="out"/>
        <c:minorTickMark val="none"/>
        <c:tickLblPos val="nextTo"/>
        <c:crossAx val="70698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0342027559055E-2"/>
          <c:y val="0.876625742505871"/>
          <c:w val="0.96325103893263353"/>
          <c:h val="0.10144443293272551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n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Amb/Pri Medical Care</c:v>
                </c:pt>
                <c:pt idx="3">
                  <c:v>Mental Health Care</c:v>
                </c:pt>
              </c:strCache>
            </c:strRef>
          </c:cat>
          <c:val>
            <c:numRef>
              <c:f>Graphs!$C$3:$C$6</c:f>
              <c:numCache>
                <c:formatCode>#,##0</c:formatCode>
                <c:ptCount val="4"/>
                <c:pt idx="0">
                  <c:v>7129</c:v>
                </c:pt>
                <c:pt idx="1">
                  <c:v>7813</c:v>
                </c:pt>
                <c:pt idx="2">
                  <c:v>1611</c:v>
                </c:pt>
                <c:pt idx="3">
                  <c:v>61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Graphs!$A$3:$A$6</c:f>
              <c:strCache>
                <c:ptCount val="4"/>
                <c:pt idx="0">
                  <c:v>EIS</c:v>
                </c:pt>
                <c:pt idx="1">
                  <c:v>Medical Case Mgt</c:v>
                </c:pt>
                <c:pt idx="2">
                  <c:v>Amb/Pri Medical Care</c:v>
                </c:pt>
                <c:pt idx="3">
                  <c:v>Mental Health Care</c:v>
                </c:pt>
              </c:strCache>
            </c:strRef>
          </c:cat>
          <c:val>
            <c:numRef>
              <c:f>Graphs!$E$3:$E$6</c:f>
              <c:numCache>
                <c:formatCode>#,##0</c:formatCode>
                <c:ptCount val="4"/>
                <c:pt idx="0">
                  <c:v>8492</c:v>
                </c:pt>
                <c:pt idx="1">
                  <c:v>7996</c:v>
                </c:pt>
                <c:pt idx="2">
                  <c:v>3849</c:v>
                </c:pt>
                <c:pt idx="3">
                  <c:v>2978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7280512"/>
        <c:axId val="47282048"/>
      </c:barChart>
      <c:catAx>
        <c:axId val="47280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47282048"/>
        <c:crosses val="autoZero"/>
        <c:auto val="1"/>
        <c:lblAlgn val="ctr"/>
        <c:lblOffset val="100"/>
        <c:noMultiLvlLbl val="0"/>
      </c:catAx>
      <c:valAx>
        <c:axId val="47282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72805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Local AIDS Rx Assist.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Nutrition</c:v>
                </c:pt>
              </c:strCache>
            </c:strRef>
          </c:cat>
          <c:val>
            <c:numRef>
              <c:f>Graphs!$B$7:$B$11</c:f>
              <c:numCache>
                <c:formatCode>#,##0</c:formatCode>
                <c:ptCount val="5"/>
                <c:pt idx="0">
                  <c:v>80</c:v>
                </c:pt>
                <c:pt idx="1">
                  <c:v>13</c:v>
                </c:pt>
                <c:pt idx="2">
                  <c:v>16</c:v>
                </c:pt>
                <c:pt idx="3">
                  <c:v>1</c:v>
                </c:pt>
                <c:pt idx="4">
                  <c:v>204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Local AIDS Rx Assist.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Nutrition</c:v>
                </c:pt>
              </c:strCache>
            </c:strRef>
          </c:cat>
          <c:val>
            <c:numRef>
              <c:f>Graphs!$D$7:$D$11</c:f>
              <c:numCache>
                <c:formatCode>#,##0</c:formatCode>
                <c:ptCount val="5"/>
                <c:pt idx="0">
                  <c:v>110</c:v>
                </c:pt>
                <c:pt idx="1">
                  <c:v>6</c:v>
                </c:pt>
                <c:pt idx="2">
                  <c:v>9</c:v>
                </c:pt>
                <c:pt idx="3">
                  <c:v>33</c:v>
                </c:pt>
                <c:pt idx="4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688640"/>
        <c:axId val="62698624"/>
      </c:barChart>
      <c:catAx>
        <c:axId val="62688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62698624"/>
        <c:crosses val="autoZero"/>
        <c:auto val="1"/>
        <c:lblAlgn val="ctr"/>
        <c:lblOffset val="100"/>
        <c:noMultiLvlLbl val="0"/>
      </c:catAx>
      <c:valAx>
        <c:axId val="626986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626886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7001380686789156E-2"/>
          <c:y val="0.92598303684261685"/>
          <c:w val="0.81433772601341503"/>
          <c:h val="7.4016963157383112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Local AIDS Rx Assist.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Nutrition</c:v>
                </c:pt>
              </c:strCache>
            </c:strRef>
          </c:cat>
          <c:val>
            <c:numRef>
              <c:f>Graphs!$C$7:$C$11</c:f>
              <c:numCache>
                <c:formatCode>#,##0</c:formatCode>
                <c:ptCount val="5"/>
                <c:pt idx="0">
                  <c:v>139</c:v>
                </c:pt>
                <c:pt idx="1">
                  <c:v>17</c:v>
                </c:pt>
                <c:pt idx="2">
                  <c:v>16</c:v>
                </c:pt>
                <c:pt idx="3">
                  <c:v>1</c:v>
                </c:pt>
                <c:pt idx="4">
                  <c:v>509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Graphs!$A$7:$A$11</c:f>
              <c:strCache>
                <c:ptCount val="5"/>
                <c:pt idx="0">
                  <c:v>Oral Health Care</c:v>
                </c:pt>
                <c:pt idx="1">
                  <c:v>Local AIDS Rx Assist.</c:v>
                </c:pt>
                <c:pt idx="2">
                  <c:v>Health Insurance</c:v>
                </c:pt>
                <c:pt idx="3">
                  <c:v>Substance Abuse - Outpatient</c:v>
                </c:pt>
                <c:pt idx="4">
                  <c:v>Nutrition</c:v>
                </c:pt>
              </c:strCache>
            </c:strRef>
          </c:cat>
          <c:val>
            <c:numRef>
              <c:f>Graphs!$E$7:$E$11</c:f>
              <c:numCache>
                <c:formatCode>#,##0</c:formatCode>
                <c:ptCount val="5"/>
                <c:pt idx="0">
                  <c:v>318</c:v>
                </c:pt>
                <c:pt idx="1">
                  <c:v>13</c:v>
                </c:pt>
                <c:pt idx="2">
                  <c:v>11</c:v>
                </c:pt>
                <c:pt idx="3">
                  <c:v>360</c:v>
                </c:pt>
                <c:pt idx="4">
                  <c:v>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888960"/>
        <c:axId val="62784256"/>
      </c:barChart>
      <c:catAx>
        <c:axId val="62888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62784256"/>
        <c:crosses val="autoZero"/>
        <c:auto val="1"/>
        <c:lblAlgn val="ctr"/>
        <c:lblOffset val="100"/>
        <c:noMultiLvlLbl val="0"/>
      </c:catAx>
      <c:valAx>
        <c:axId val="627842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62888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</c:v>
                </c:pt>
              </c:strCache>
            </c:strRef>
          </c:cat>
          <c:val>
            <c:numRef>
              <c:f>Graphs!$B$12:$B$16</c:f>
              <c:numCache>
                <c:formatCode>#,##0</c:formatCode>
                <c:ptCount val="5"/>
                <c:pt idx="0">
                  <c:v>2157</c:v>
                </c:pt>
                <c:pt idx="1">
                  <c:v>152</c:v>
                </c:pt>
                <c:pt idx="2">
                  <c:v>519</c:v>
                </c:pt>
                <c:pt idx="3">
                  <c:v>294</c:v>
                </c:pt>
                <c:pt idx="4">
                  <c:v>39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</c:v>
                </c:pt>
              </c:strCache>
            </c:strRef>
          </c:cat>
          <c:val>
            <c:numRef>
              <c:f>Graphs!$D$12:$D$16</c:f>
              <c:numCache>
                <c:formatCode>#,##0</c:formatCode>
                <c:ptCount val="5"/>
                <c:pt idx="0">
                  <c:v>2462</c:v>
                </c:pt>
                <c:pt idx="1">
                  <c:v>585</c:v>
                </c:pt>
                <c:pt idx="2">
                  <c:v>432</c:v>
                </c:pt>
                <c:pt idx="3">
                  <c:v>280</c:v>
                </c:pt>
                <c:pt idx="4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810368"/>
        <c:axId val="62812160"/>
      </c:barChart>
      <c:catAx>
        <c:axId val="62810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62812160"/>
        <c:crosses val="autoZero"/>
        <c:auto val="1"/>
        <c:lblAlgn val="ctr"/>
        <c:lblOffset val="100"/>
        <c:noMultiLvlLbl val="0"/>
      </c:catAx>
      <c:valAx>
        <c:axId val="628121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628103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PowerPoint]Graphs'!$B$1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'[Chart in Microsoft PowerPoint]Graphs'!$A$12:$A$16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</c:v>
                </c:pt>
              </c:strCache>
            </c:strRef>
          </c:cat>
          <c:val>
            <c:numRef>
              <c:f>'[Chart in Microsoft PowerPoint]Graphs'!$C$12:$C$16</c:f>
              <c:numCache>
                <c:formatCode>#,##0</c:formatCode>
                <c:ptCount val="5"/>
                <c:pt idx="0">
                  <c:v>9619</c:v>
                </c:pt>
                <c:pt idx="1">
                  <c:v>152</c:v>
                </c:pt>
                <c:pt idx="2">
                  <c:v>1185</c:v>
                </c:pt>
                <c:pt idx="3">
                  <c:v>1231</c:v>
                </c:pt>
                <c:pt idx="4">
                  <c:v>40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PowerPoint]Graphs'!$D$1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'[Chart in Microsoft PowerPoint]Graphs'!$A$12:$A$16</c:f>
              <c:strCache>
                <c:ptCount val="5"/>
                <c:pt idx="0">
                  <c:v>Non-Med Case Mgt</c:v>
                </c:pt>
                <c:pt idx="1">
                  <c:v>HE/RR</c:v>
                </c:pt>
                <c:pt idx="2">
                  <c:v>Emergency $ Food</c:v>
                </c:pt>
                <c:pt idx="3">
                  <c:v>Medical Transport</c:v>
                </c:pt>
                <c:pt idx="4">
                  <c:v>Outreach</c:v>
                </c:pt>
              </c:strCache>
            </c:strRef>
          </c:cat>
          <c:val>
            <c:numRef>
              <c:f>'[Chart in Microsoft PowerPoint]Graphs'!$E$12:$E$16</c:f>
              <c:numCache>
                <c:formatCode>#,##0</c:formatCode>
                <c:ptCount val="5"/>
                <c:pt idx="0">
                  <c:v>8276</c:v>
                </c:pt>
                <c:pt idx="1">
                  <c:v>1755</c:v>
                </c:pt>
                <c:pt idx="2">
                  <c:v>991</c:v>
                </c:pt>
                <c:pt idx="3">
                  <c:v>1150</c:v>
                </c:pt>
                <c:pt idx="4">
                  <c:v>585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775296"/>
        <c:axId val="46682880"/>
      </c:barChart>
      <c:catAx>
        <c:axId val="46775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46682880"/>
        <c:crosses val="autoZero"/>
        <c:auto val="1"/>
        <c:lblAlgn val="ctr"/>
        <c:lblOffset val="100"/>
        <c:noMultiLvlLbl val="0"/>
      </c:catAx>
      <c:valAx>
        <c:axId val="466828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6775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Short Term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Graphs!$B$17:$B$21</c:f>
              <c:numCache>
                <c:formatCode>#,##0</c:formatCode>
                <c:ptCount val="5"/>
                <c:pt idx="0">
                  <c:v>133</c:v>
                </c:pt>
                <c:pt idx="1">
                  <c:v>94</c:v>
                </c:pt>
                <c:pt idx="2">
                  <c:v>12</c:v>
                </c:pt>
                <c:pt idx="3">
                  <c:v>44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Short Term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Graphs!$D$17:$D$21</c:f>
              <c:numCache>
                <c:formatCode>#,##0</c:formatCode>
                <c:ptCount val="5"/>
                <c:pt idx="0">
                  <c:v>143</c:v>
                </c:pt>
                <c:pt idx="1">
                  <c:v>122</c:v>
                </c:pt>
                <c:pt idx="2">
                  <c:v>10</c:v>
                </c:pt>
                <c:pt idx="3">
                  <c:v>48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129664"/>
        <c:axId val="62131200"/>
      </c:barChart>
      <c:catAx>
        <c:axId val="62129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62131200"/>
        <c:crosses val="autoZero"/>
        <c:auto val="1"/>
        <c:lblAlgn val="ctr"/>
        <c:lblOffset val="100"/>
        <c:noMultiLvlLbl val="0"/>
      </c:catAx>
      <c:valAx>
        <c:axId val="62131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62129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Short Term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Graphs!$C$17:$C$21</c:f>
              <c:numCache>
                <c:formatCode>#,##0</c:formatCode>
                <c:ptCount val="5"/>
                <c:pt idx="0">
                  <c:v>156</c:v>
                </c:pt>
                <c:pt idx="1">
                  <c:v>132</c:v>
                </c:pt>
                <c:pt idx="2">
                  <c:v>23</c:v>
                </c:pt>
                <c:pt idx="3">
                  <c:v>156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Graphs!$A$17:$A$21</c:f>
              <c:strCache>
                <c:ptCount val="5"/>
                <c:pt idx="0">
                  <c:v>Short Term Housing</c:v>
                </c:pt>
                <c:pt idx="1">
                  <c:v>Emergency $ Utilities</c:v>
                </c:pt>
                <c:pt idx="2">
                  <c:v>Legal</c:v>
                </c:pt>
                <c:pt idx="3">
                  <c:v>Linguistic</c:v>
                </c:pt>
                <c:pt idx="4">
                  <c:v>Psycho- social</c:v>
                </c:pt>
              </c:strCache>
            </c:strRef>
          </c:cat>
          <c:val>
            <c:numRef>
              <c:f>Graphs!$E$17:$E$21</c:f>
              <c:numCache>
                <c:formatCode>#,##0</c:formatCode>
                <c:ptCount val="5"/>
                <c:pt idx="0">
                  <c:v>185</c:v>
                </c:pt>
                <c:pt idx="1">
                  <c:v>168</c:v>
                </c:pt>
                <c:pt idx="2">
                  <c:v>15</c:v>
                </c:pt>
                <c:pt idx="3">
                  <c:v>267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165760"/>
        <c:axId val="62167296"/>
      </c:barChart>
      <c:catAx>
        <c:axId val="621657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200" b="1" spc="-100" baseline="0"/>
            </a:pPr>
            <a:endParaRPr lang="en-US"/>
          </a:p>
        </c:txPr>
        <c:crossAx val="62167296"/>
        <c:crosses val="autoZero"/>
        <c:auto val="1"/>
        <c:lblAlgn val="ctr"/>
        <c:lblOffset val="100"/>
        <c:noMultiLvlLbl val="0"/>
      </c:catAx>
      <c:valAx>
        <c:axId val="62167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Units of Service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621657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72725284339457"/>
          <c:y val="3.3347762953241954E-2"/>
          <c:w val="0.82433705161854764"/>
          <c:h val="0.6901624512844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Graphs!$B$1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Emergency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Graphs!$B$22:$B$24</c:f>
              <c:numCache>
                <c:formatCode>General</c:formatCode>
                <c:ptCount val="3"/>
                <c:pt idx="0">
                  <c:v>21</c:v>
                </c:pt>
                <c:pt idx="1">
                  <c:v>24</c:v>
                </c:pt>
                <c:pt idx="2">
                  <c:v>53</c:v>
                </c:pt>
              </c:numCache>
            </c:numRef>
          </c:val>
        </c:ser>
        <c:ser>
          <c:idx val="1"/>
          <c:order val="1"/>
          <c:tx>
            <c:strRef>
              <c:f>Graphs!$D$1</c:f>
              <c:strCache>
                <c:ptCount val="1"/>
                <c:pt idx="0">
                  <c:v>FY 2017-2018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Graphs!$A$22:$A$24</c:f>
              <c:strCache>
                <c:ptCount val="3"/>
                <c:pt idx="0">
                  <c:v>Emergency Pharmacy</c:v>
                </c:pt>
                <c:pt idx="1">
                  <c:v>Substance Abuse - Residential</c:v>
                </c:pt>
                <c:pt idx="2">
                  <c:v>Food bank/home-delivered meals</c:v>
                </c:pt>
              </c:strCache>
            </c:strRef>
          </c:cat>
          <c:val>
            <c:numRef>
              <c:f>Graphs!$D$22:$D$24</c:f>
              <c:numCache>
                <c:formatCode>General</c:formatCode>
                <c:ptCount val="3"/>
                <c:pt idx="0">
                  <c:v>13</c:v>
                </c:pt>
                <c:pt idx="1">
                  <c:v>5</c:v>
                </c:pt>
                <c:pt idx="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283136"/>
        <c:axId val="62309504"/>
      </c:barChart>
      <c:catAx>
        <c:axId val="62283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2200" b="1" spc="-100" baseline="0"/>
            </a:pPr>
            <a:endParaRPr lang="en-US"/>
          </a:p>
        </c:txPr>
        <c:crossAx val="62309504"/>
        <c:crosses val="autoZero"/>
        <c:auto val="1"/>
        <c:lblAlgn val="ctr"/>
        <c:lblOffset val="100"/>
        <c:noMultiLvlLbl val="0"/>
      </c:catAx>
      <c:valAx>
        <c:axId val="623095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1"/>
                </a:pPr>
                <a:r>
                  <a:rPr lang="en-US" b="1"/>
                  <a:t>Part A/MAI Clients (N)</a:t>
                </a:r>
              </a:p>
            </c:rich>
          </c:tx>
          <c:layout>
            <c:manualLayout>
              <c:xMode val="edge"/>
              <c:yMode val="edge"/>
              <c:x val="7.1008311461067362E-3"/>
              <c:y val="0.1151461465044142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62283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6078613528572086"/>
          <c:y val="0.92341107929690602"/>
          <c:w val="0.82301825758622282"/>
          <c:h val="7.6588920703093935E-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2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9CA38-0F3C-4F61-A2E7-C49130CB5388}" type="datetimeFigureOut">
              <a:rPr lang="en-US" smtClean="0"/>
              <a:t>07/29/2019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F3C85-9EDA-4049-9E8F-4C689C15D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60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1A4B-8F69-458A-A877-68F16D7BDAC5}" type="datetimeFigureOut">
              <a:rPr lang="en-US" smtClean="0"/>
              <a:t>07/29/2019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20F27-2F21-4355-A6F4-E93C0E94E2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0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1,760,856 to 1,920,076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6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and service units per client updated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32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36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61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43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51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46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87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8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Graphs updated to reflect correct NMCM</a:t>
            </a:r>
            <a:r>
              <a:rPr lang="en-US" baseline="0" dirty="0" smtClean="0"/>
              <a:t> service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93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and service units per client updated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0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84% of TGA population is most</a:t>
            </a:r>
            <a:r>
              <a:rPr lang="en-US" baseline="0" dirty="0" smtClean="0"/>
              <a:t> recent estimate </a:t>
            </a:r>
            <a:r>
              <a:rPr lang="en-US" b="0" baseline="0" dirty="0" smtClean="0"/>
              <a:t>(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1,604,134/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1,920,076)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49% reside inside Indianapolis city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limits 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955,110/1,920,076)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57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73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188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49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07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54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90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86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913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82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5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4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1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811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93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03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987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284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MCPHD GIS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output values represent the predicted amount of the phenomenon within each cell. Better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look the classes/colors in this graph qualitatively rather quantitatively. This is b/c some areas may have been emphasized due to surrounding cell values or due to points crossing multiple cells (being at an edges or intersections).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502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MCPHD GIS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output values represent the predicted amount of the phenomenon within each cell. Better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look the classes/colors in this graph qualitatively rather quantitatively. This is b/c some areas may have been emphasized due to surrounding cell values or due to points crossing multiple cells (being at an edges or intersections).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847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7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Outpatient Ambulatory category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above includes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Outpatient Ambulatory - Vision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66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slide has been added by request</a:t>
            </a:r>
            <a:endParaRPr lang="en-US" dirty="0" smtClean="0"/>
          </a:p>
          <a:p>
            <a:r>
              <a:rPr lang="en-US" dirty="0" smtClean="0"/>
              <a:t>Core services in</a:t>
            </a:r>
            <a:r>
              <a:rPr lang="en-US" baseline="0" dirty="0" smtClean="0"/>
              <a:t> red tone and supportive services in blue tone</a:t>
            </a:r>
          </a:p>
          <a:p>
            <a:r>
              <a:rPr lang="en-US" baseline="0" dirty="0" smtClean="0"/>
              <a:t>MCM and NMCM # of service units revised since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00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has been revised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63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Due</a:t>
            </a:r>
            <a:r>
              <a:rPr lang="en-US" baseline="0" dirty="0" smtClean="0"/>
              <a:t> to RISE system change and data quality issues, t</a:t>
            </a:r>
            <a:r>
              <a:rPr lang="en-US" dirty="0" smtClean="0"/>
              <a:t>rue change in non-EIS</a:t>
            </a:r>
            <a:r>
              <a:rPr lang="en-US" baseline="0" dirty="0" smtClean="0"/>
              <a:t> service units now believed to be 12.9%; 53,288 v. 47,192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03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Graphs updated to reflect</a:t>
            </a:r>
            <a:r>
              <a:rPr lang="en-US" baseline="0" dirty="0" smtClean="0"/>
              <a:t> correct MCM service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89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Proportion</a:t>
            </a:r>
            <a:r>
              <a:rPr lang="en-US" baseline="0" dirty="0" smtClean="0"/>
              <a:t> of services utilized updated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20F27-2F21-4355-A6F4-E93C0E94E26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4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F64D2-A25F-418F-A820-CDB75AA5F6A9}" type="datetimeFigureOut">
              <a:rPr lang="en-US" smtClean="0"/>
              <a:t>07/29/2019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F5F64D2-A25F-418F-A820-CDB75AA5F6A9}" type="datetimeFigureOut">
              <a:rPr lang="en-US" smtClean="0"/>
              <a:t>07/29/2019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691614A-54B4-433B-9B0B-37C9399779B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Parmar@MarionHealth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1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Excel_Worksheet2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5.xls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ryanwhiteindy.org/" TargetMode="Externa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aspe.hhs.gov/2015-poverty-guidelines" TargetMode="External"/><Relationship Id="rId2" Type="http://schemas.openxmlformats.org/officeDocument/2006/relationships/hyperlink" Target="http://hab.hrsa.gov/abouthab/parta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" y="5105400"/>
            <a:ext cx="2743200" cy="1738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/>
          <a:stretch/>
        </p:blipFill>
        <p:spPr>
          <a:xfrm>
            <a:off x="6324600" y="5486400"/>
            <a:ext cx="2743200" cy="129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85800"/>
            <a:ext cx="8686800" cy="2743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cap="none" dirty="0" smtClean="0">
                <a:solidFill>
                  <a:schemeClr val="tx1"/>
                </a:solidFill>
              </a:rPr>
              <a:t>Ryan White Part A &amp; Minority AIDS Initiative Service Utilization in the Indianapolis Transitional Grant Area: FY 2018-2019</a:t>
            </a:r>
            <a:br>
              <a:rPr lang="en-US" sz="4000" cap="none" dirty="0" smtClean="0">
                <a:solidFill>
                  <a:schemeClr val="tx1"/>
                </a:solidFill>
              </a:rPr>
            </a:br>
            <a:endParaRPr lang="en-US" sz="2700" cap="none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2700" y="3505200"/>
            <a:ext cx="40386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200"/>
              </a:spcAft>
            </a:pPr>
            <a:r>
              <a:rPr lang="en-US" sz="2200" cap="none" dirty="0" smtClean="0">
                <a:solidFill>
                  <a:schemeClr val="tx1"/>
                </a:solidFill>
              </a:rPr>
              <a:t>June 6, 2019</a:t>
            </a:r>
          </a:p>
          <a:p>
            <a:pPr algn="ctr">
              <a:spcAft>
                <a:spcPts val="1000"/>
              </a:spcAft>
            </a:pPr>
            <a:r>
              <a:rPr lang="en-US" sz="2200" cap="none" dirty="0" smtClean="0">
                <a:solidFill>
                  <a:schemeClr val="tx1"/>
                </a:solidFill>
              </a:rPr>
              <a:t>Sam Parmar, MPH</a:t>
            </a:r>
          </a:p>
          <a:p>
            <a:pPr algn="ctr"/>
            <a:r>
              <a:rPr lang="en-US" sz="1800" cap="none" dirty="0" smtClean="0">
                <a:solidFill>
                  <a:schemeClr val="tx1"/>
                </a:solidFill>
                <a:hlinkClick r:id="rId4"/>
              </a:rPr>
              <a:t>SParmar@MarionHealth.org</a:t>
            </a:r>
            <a:endParaRPr lang="en-US" sz="1800" cap="none" dirty="0" smtClean="0">
              <a:solidFill>
                <a:schemeClr val="tx1"/>
              </a:solidFill>
            </a:endParaRPr>
          </a:p>
          <a:p>
            <a:pPr algn="ctr"/>
            <a:endParaRPr lang="en-US" sz="27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90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970883"/>
              </p:ext>
            </p:extLst>
          </p:nvPr>
        </p:nvGraphicFramePr>
        <p:xfrm>
          <a:off x="381000" y="363538"/>
          <a:ext cx="8429625" cy="641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" name="Worksheet" r:id="rId4" imgW="8782185" imgH="6686550" progId="Excel.Sheet.12">
                  <p:embed/>
                </p:oleObj>
              </mc:Choice>
              <mc:Fallback>
                <p:oleObj name="Worksheet" r:id="rId4" imgW="8782185" imgH="66865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363538"/>
                        <a:ext cx="8429625" cy="6418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4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917848"/>
              </p:ext>
            </p:extLst>
          </p:nvPr>
        </p:nvGraphicFramePr>
        <p:xfrm>
          <a:off x="304800" y="457200"/>
          <a:ext cx="9172575" cy="415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6" name="Worksheet" r:id="rId4" imgW="9172643" imgH="4152810" progId="Excel.Sheet.12">
                  <p:embed/>
                </p:oleObj>
              </mc:Choice>
              <mc:Fallback>
                <p:oleObj name="Worksheet" r:id="rId4" imgW="9172643" imgH="4152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457200"/>
                        <a:ext cx="9172575" cy="415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8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854735"/>
              </p:ext>
            </p:extLst>
          </p:nvPr>
        </p:nvGraphicFramePr>
        <p:xfrm>
          <a:off x="304800" y="457200"/>
          <a:ext cx="8562975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2" name="Worksheet" r:id="rId3" imgW="8486657" imgH="1914516" progId="Excel.Sheet.12">
                  <p:embed/>
                </p:oleObj>
              </mc:Choice>
              <mc:Fallback>
                <p:oleObj name="Worksheet" r:id="rId3" imgW="8486657" imgH="19145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457200"/>
                        <a:ext cx="8562975" cy="191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62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Part A/MAI Service Units/Clients Comparison: FY </a:t>
            </a:r>
            <a:r>
              <a:rPr lang="en-US" sz="3200" dirty="0"/>
              <a:t>2018-2019</a:t>
            </a:r>
            <a:r>
              <a:rPr lang="en-US" sz="3200" dirty="0" smtClean="0"/>
              <a:t> vs. 2017-2018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82573"/>
              </p:ext>
            </p:extLst>
          </p:nvPr>
        </p:nvGraphicFramePr>
        <p:xfrm>
          <a:off x="533401" y="1600189"/>
          <a:ext cx="8305799" cy="5130414"/>
        </p:xfrm>
        <a:graphic>
          <a:graphicData uri="http://schemas.openxmlformats.org/drawingml/2006/table">
            <a:tbl>
              <a:tblPr/>
              <a:tblGrid>
                <a:gridCol w="3122759"/>
                <a:gridCol w="1233397"/>
                <a:gridCol w="1205681"/>
                <a:gridCol w="1496706"/>
                <a:gridCol w="1247256"/>
              </a:tblGrid>
              <a:tr h="178941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Service Type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FY 2018-2019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FY 2017-2018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26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 of Clients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 of Services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 of Clients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# of Services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EIS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6,791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8,492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Medical Case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Mgt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7,813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7,996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Amb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/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Pri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Medical Care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1,611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3,849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Mental Health Care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2,978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Oral Health Care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Local AIDS Rx Assist.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Health Insurance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Substance Abuse - Outpatient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Nutrition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Non-Med Case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Mgt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9,619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2,462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HE/RR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Emergency $ Food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Medical Transport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Outreach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Short Term Housing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Emergency $ Utilities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Legal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Linguistic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Psycho-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Emergency Pharmacy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Substance Abuse - Residential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Food bank/home-delivered meals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8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Summary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60,417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36,795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06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Part A and MAI Service Utilization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Utilization: FY 2018-2019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During FY 2018-2019: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2,715 unique </a:t>
            </a:r>
            <a:r>
              <a:rPr lang="en-US" sz="2200" dirty="0">
                <a:sym typeface="Wingdings" panose="05000000000000000000" pitchFamily="2" charset="2"/>
              </a:rPr>
              <a:t>clients </a:t>
            </a:r>
            <a:r>
              <a:rPr lang="en-US" sz="2200" dirty="0" smtClean="0">
                <a:sym typeface="Wingdings" panose="05000000000000000000" pitchFamily="2" charset="2"/>
              </a:rPr>
              <a:t>utilized 30,111 units </a:t>
            </a:r>
            <a:r>
              <a:rPr lang="en-US" sz="2200" dirty="0">
                <a:sym typeface="Wingdings" panose="05000000000000000000" pitchFamily="2" charset="2"/>
              </a:rPr>
              <a:t>of </a:t>
            </a:r>
            <a:r>
              <a:rPr lang="en-US" sz="2200" dirty="0" smtClean="0">
                <a:sym typeface="Wingdings" panose="05000000000000000000" pitchFamily="2" charset="2"/>
              </a:rPr>
              <a:t>service excluding 7,129 EIS tests administered</a:t>
            </a:r>
            <a:endParaRPr lang="en-US" sz="2200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Core </a:t>
            </a:r>
            <a:r>
              <a:rPr lang="en-US" sz="2200" dirty="0" smtClean="0">
                <a:sym typeface="Wingdings" panose="05000000000000000000" pitchFamily="2" charset="2"/>
              </a:rPr>
              <a:t>Medical </a:t>
            </a:r>
            <a:r>
              <a:rPr lang="en-US" sz="2200" dirty="0">
                <a:sym typeface="Wingdings" panose="05000000000000000000" pitchFamily="2" charset="2"/>
              </a:rPr>
              <a:t>accounted for </a:t>
            </a:r>
            <a:r>
              <a:rPr lang="en-US" sz="2200" dirty="0" smtClean="0">
                <a:sym typeface="Wingdings" panose="05000000000000000000" pitchFamily="2" charset="2"/>
              </a:rPr>
              <a:t>46.4% </a:t>
            </a:r>
            <a:r>
              <a:rPr lang="en-US" sz="2200" dirty="0">
                <a:sym typeface="Wingdings" panose="05000000000000000000" pitchFamily="2" charset="2"/>
              </a:rPr>
              <a:t>of Part A/MAI service units and </a:t>
            </a:r>
            <a:r>
              <a:rPr lang="en-US" sz="2200" dirty="0" smtClean="0">
                <a:sym typeface="Wingdings" panose="05000000000000000000" pitchFamily="2" charset="2"/>
              </a:rPr>
              <a:t>67.8% </a:t>
            </a:r>
            <a:r>
              <a:rPr lang="en-US" sz="2200" dirty="0">
                <a:sym typeface="Wingdings" panose="05000000000000000000" pitchFamily="2" charset="2"/>
              </a:rPr>
              <a:t>of </a:t>
            </a:r>
            <a:r>
              <a:rPr lang="en-US" sz="2200" dirty="0" smtClean="0">
                <a:sym typeface="Wingdings" panose="05000000000000000000" pitchFamily="2" charset="2"/>
              </a:rPr>
              <a:t>dollars spent at </a:t>
            </a:r>
            <a:r>
              <a:rPr lang="en-US" sz="2200" dirty="0">
                <a:sym typeface="Wingdings" panose="05000000000000000000" pitchFamily="2" charset="2"/>
              </a:rPr>
              <a:t>an average cost of </a:t>
            </a:r>
            <a:r>
              <a:rPr lang="en-US" sz="2200" dirty="0" smtClean="0">
                <a:sym typeface="Wingdings" panose="05000000000000000000" pitchFamily="2" charset="2"/>
              </a:rPr>
              <a:t>$134.89 per </a:t>
            </a:r>
            <a:r>
              <a:rPr lang="en-US" sz="2200" dirty="0">
                <a:sym typeface="Wingdings" panose="05000000000000000000" pitchFamily="2" charset="2"/>
              </a:rPr>
              <a:t>unit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Support Services accounted for </a:t>
            </a:r>
            <a:r>
              <a:rPr lang="en-US" sz="2200" dirty="0" smtClean="0">
                <a:sym typeface="Wingdings" panose="05000000000000000000" pitchFamily="2" charset="2"/>
              </a:rPr>
              <a:t>53.5% </a:t>
            </a:r>
            <a:r>
              <a:rPr lang="en-US" sz="2200" dirty="0">
                <a:sym typeface="Wingdings" panose="05000000000000000000" pitchFamily="2" charset="2"/>
              </a:rPr>
              <a:t>of Part A/MAI service units </a:t>
            </a:r>
            <a:r>
              <a:rPr lang="en-US" sz="2200" dirty="0" smtClean="0">
                <a:sym typeface="Wingdings" panose="05000000000000000000" pitchFamily="2" charset="2"/>
              </a:rPr>
              <a:t>and 32.1% </a:t>
            </a:r>
            <a:r>
              <a:rPr lang="en-US" sz="2200" dirty="0">
                <a:sym typeface="Wingdings" panose="05000000000000000000" pitchFamily="2" charset="2"/>
              </a:rPr>
              <a:t>of </a:t>
            </a:r>
            <a:r>
              <a:rPr lang="en-US" sz="2200" dirty="0" smtClean="0">
                <a:sym typeface="Wingdings" panose="05000000000000000000" pitchFamily="2" charset="2"/>
              </a:rPr>
              <a:t>dollars spent </a:t>
            </a:r>
            <a:r>
              <a:rPr lang="en-US" sz="2200" dirty="0">
                <a:sym typeface="Wingdings" panose="05000000000000000000" pitchFamily="2" charset="2"/>
              </a:rPr>
              <a:t>at an average cost of </a:t>
            </a:r>
            <a:r>
              <a:rPr lang="en-US" sz="2200" dirty="0" smtClean="0">
                <a:sym typeface="Wingdings" panose="05000000000000000000" pitchFamily="2" charset="2"/>
              </a:rPr>
              <a:t>$55.33 per unit</a:t>
            </a:r>
            <a:endParaRPr lang="en-US" sz="2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004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Utilization: FY 2018-2019 vs. FY </a:t>
            </a:r>
            <a:r>
              <a:rPr lang="en-US" dirty="0">
                <a:solidFill>
                  <a:schemeClr val="tx1"/>
                </a:solidFill>
              </a:rPr>
              <a:t>2017-2018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The number of clients and services utilized increased considerably during FY </a:t>
            </a:r>
            <a:r>
              <a:rPr lang="en-US" sz="2800" dirty="0"/>
              <a:t>2018-2019 </a:t>
            </a:r>
            <a:endParaRPr lang="en-US" sz="2600" dirty="0" smtClean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Number of clients decreased 3.0% (2,715 v. 2,799)</a:t>
            </a: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Number of EIS tests </a:t>
            </a:r>
            <a:r>
              <a:rPr lang="en-US" sz="2200" dirty="0" smtClean="0">
                <a:sym typeface="Wingdings" panose="05000000000000000000" pitchFamily="2" charset="2"/>
              </a:rPr>
              <a:t>decreased 16.1% </a:t>
            </a:r>
            <a:r>
              <a:rPr lang="en-US" sz="2200" dirty="0">
                <a:sym typeface="Wingdings" panose="05000000000000000000" pitchFamily="2" charset="2"/>
              </a:rPr>
              <a:t>(7,129 v. </a:t>
            </a:r>
            <a:r>
              <a:rPr lang="en-US" sz="2200" dirty="0" smtClean="0">
                <a:sym typeface="Wingdings" panose="05000000000000000000" pitchFamily="2" charset="2"/>
              </a:rPr>
              <a:t>8,492)</a:t>
            </a:r>
            <a:endParaRPr lang="en-US" sz="2200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Units of non-EIS service increased 6.4% (30,111 v. 28,303)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Cost per client decreased 5.3% ($1,266 v. $1,338)</a:t>
            </a:r>
          </a:p>
        </p:txBody>
      </p:sp>
    </p:spTree>
    <p:extLst>
      <p:ext uri="{BB962C8B-B14F-4D97-AF65-F5344CB8AC3E}">
        <p14:creationId xmlns:p14="http://schemas.microsoft.com/office/powerpoint/2010/main" val="31542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Utilization of Core Medical </a:t>
            </a:r>
            <a:r>
              <a:rPr lang="en-US" sz="4400" i="1" dirty="0" smtClean="0"/>
              <a:t>Services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Utilization in FY 2018-2019 v. FY 2017-2018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656646"/>
              </p:ext>
            </p:extLst>
          </p:nvPr>
        </p:nvGraphicFramePr>
        <p:xfrm>
          <a:off x="0" y="1752600"/>
          <a:ext cx="9144000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592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2018-2019 v. FY 2017-2018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892059"/>
              </p:ext>
            </p:extLst>
          </p:nvPr>
        </p:nvGraphicFramePr>
        <p:xfrm>
          <a:off x="12700" y="1573877"/>
          <a:ext cx="8960081" cy="528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4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990600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To </a:t>
            </a:r>
            <a:r>
              <a:rPr lang="en-US" dirty="0"/>
              <a:t>provide the Ryan White Planning Council with information necessary for </a:t>
            </a:r>
            <a:r>
              <a:rPr lang="en-US" dirty="0" smtClean="0"/>
              <a:t>FY 2020-2021 priority </a:t>
            </a:r>
            <a:r>
              <a:rPr lang="en-US" dirty="0"/>
              <a:t>setting and </a:t>
            </a:r>
            <a:r>
              <a:rPr lang="en-US" dirty="0" smtClean="0"/>
              <a:t>allocation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2018-2019 v. FY 2017-2018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117930"/>
              </p:ext>
            </p:extLst>
          </p:nvPr>
        </p:nvGraphicFramePr>
        <p:xfrm>
          <a:off x="152400" y="1524000"/>
          <a:ext cx="8778240" cy="516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1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2018-2019 v. FY 2017-2018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819462"/>
              </p:ext>
            </p:extLst>
          </p:nvPr>
        </p:nvGraphicFramePr>
        <p:xfrm>
          <a:off x="0" y="1676400"/>
          <a:ext cx="877824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38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Early Intervention Services (EIS)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19.1% of Part A/MAI services utilized and 13.4%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6,791 clients, a decrease of 16.1% from FY17 (N=8,090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 1.0 service unit per client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$67 per client, an increase of 42% from FY17 ($47)</a:t>
            </a:r>
          </a:p>
        </p:txBody>
      </p:sp>
    </p:spTree>
    <p:extLst>
      <p:ext uri="{BB962C8B-B14F-4D97-AF65-F5344CB8AC3E}">
        <p14:creationId xmlns:p14="http://schemas.microsoft.com/office/powerpoint/2010/main" val="43426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Medical Case Management (Including Treatment Adherence)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21.0% of Part A/MAI services utilized and 35.5%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2,344 clients, an decrease of 13.3% from FY17 (N=2,703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3.33 service units per client, an increase of 11% from FY17 (N=3.0)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$520.2 per client, an increase of 20.7% from FY17 ($430.83)</a:t>
            </a:r>
          </a:p>
        </p:txBody>
      </p:sp>
    </p:spTree>
    <p:extLst>
      <p:ext uri="{BB962C8B-B14F-4D97-AF65-F5344CB8AC3E}">
        <p14:creationId xmlns:p14="http://schemas.microsoft.com/office/powerpoint/2010/main" val="29765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Outpatient Ambulatory/Primary Medical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4.3% of Part A/MAI services utilized and 14.8%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423 clients, a decrease of 33.3% from FY17 (N=635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3.8 service units per client, a decrease of 38% from FY17 (N=6.1)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$1,200.17 per client, an increase of 13.7% from FY17 </a:t>
            </a:r>
            <a:r>
              <a:rPr lang="en-US" sz="2600" dirty="0">
                <a:sym typeface="Wingdings" panose="05000000000000000000" pitchFamily="2" charset="2"/>
              </a:rPr>
              <a:t>($ 1,055.23)</a:t>
            </a:r>
            <a:endParaRPr lang="en-US" sz="26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713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Mental Health Services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0.16% of Part A/MAI services utilized and 0.3%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17 clients, a decrease of 95.8% from FY17 (N=407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3.6 service units per client, a decrease of 51% from FY17 (N=7.4)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</a:t>
            </a:r>
            <a:r>
              <a:rPr lang="en-US" sz="2600" dirty="0">
                <a:sym typeface="Wingdings" panose="05000000000000000000" pitchFamily="2" charset="2"/>
              </a:rPr>
              <a:t>$</a:t>
            </a:r>
            <a:r>
              <a:rPr lang="en-US" sz="2600" dirty="0" smtClean="0">
                <a:sym typeface="Wingdings" panose="05000000000000000000" pitchFamily="2" charset="2"/>
              </a:rPr>
              <a:t>579.94 per client, a decrease of 24.1% from FY17 </a:t>
            </a:r>
            <a:r>
              <a:rPr lang="en-US" sz="2600" dirty="0">
                <a:sym typeface="Wingdings" panose="05000000000000000000" pitchFamily="2" charset="2"/>
              </a:rPr>
              <a:t>($ 763.77)</a:t>
            </a:r>
            <a:endParaRPr lang="en-US" sz="26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608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Oral 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0.37% of Part A/MAI services utilized and 1.6%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80 clients, a decrease of 27.3% from FY16 (N=110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1.7 service units per client, a decrease of 43% from FY17 (N=3.0) 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$690.10 per client, a decrease of 2.3% from FY17 ($706.52)</a:t>
            </a:r>
          </a:p>
        </p:txBody>
      </p:sp>
    </p:spTree>
    <p:extLst>
      <p:ext uri="{BB962C8B-B14F-4D97-AF65-F5344CB8AC3E}">
        <p14:creationId xmlns:p14="http://schemas.microsoft.com/office/powerpoint/2010/main" val="36733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AIDS Pharmacy Assistance (Local)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0.05% of Part A/MAI services utilized and 1.3%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13 clients, a increase of 117% from FY17 (N=6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1.3 service units per client, a decrease of 40.9% from FY17 (N=2.2)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$3,454.23 per client, a increase of 91.2% from FY17 ($1,806.33)</a:t>
            </a:r>
          </a:p>
        </p:txBody>
      </p:sp>
    </p:spTree>
    <p:extLst>
      <p:ext uri="{BB962C8B-B14F-4D97-AF65-F5344CB8AC3E}">
        <p14:creationId xmlns:p14="http://schemas.microsoft.com/office/powerpoint/2010/main" val="24162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Health Insurance Premium &amp; Cost Sharing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0.04% of Part A/MAI services utilized and 0.5%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16 clients, an decrease of 77.8% from FY17 (N=9</a:t>
            </a:r>
            <a:r>
              <a:rPr lang="en-US" sz="2200" dirty="0" smtClean="0">
                <a:sym typeface="Wingdings" panose="05000000000000000000" pitchFamily="2" charset="2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1.0 service units per client, a decrease of 16.7% from FY17 (N=1.2)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$993.19 per client, a decrease of 70.1% from FY17 ($3,325.33)</a:t>
            </a:r>
          </a:p>
        </p:txBody>
      </p:sp>
    </p:spTree>
    <p:extLst>
      <p:ext uri="{BB962C8B-B14F-4D97-AF65-F5344CB8AC3E}">
        <p14:creationId xmlns:p14="http://schemas.microsoft.com/office/powerpoint/2010/main" val="285588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Substance Abuse Services - Outpatient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0.003% of Part A/MAI services utilized and 0.004%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 clients, a 97% decrease from FY17 (N=33)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 service units per client, a decrease of 90.8% from FY17 (N=10.9)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$138 per client, a decrease of 89.7% from FY17 ($1,342.42)</a:t>
            </a:r>
          </a:p>
        </p:txBody>
      </p:sp>
    </p:spTree>
    <p:extLst>
      <p:ext uri="{BB962C8B-B14F-4D97-AF65-F5344CB8AC3E}">
        <p14:creationId xmlns:p14="http://schemas.microsoft.com/office/powerpoint/2010/main" val="26134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The Indianapolis Transitional Grant Area (TGA)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Medical Nutrition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1.4% of Part A/MAI services utilized and 0.6%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204 clients, an increase of 77.4% from FY17 (N=115)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2.5 service units per client, a 19% decrease from FY17 (N=2.1)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$98.7 per client, an increase of 4.6% from </a:t>
            </a:r>
            <a:r>
              <a:rPr lang="en-US" sz="2600" dirty="0">
                <a:sym typeface="Wingdings" panose="05000000000000000000" pitchFamily="2" charset="2"/>
              </a:rPr>
              <a:t>FY17 </a:t>
            </a:r>
            <a:r>
              <a:rPr lang="en-US" sz="2600" dirty="0" smtClean="0">
                <a:sym typeface="Wingdings" panose="05000000000000000000" pitchFamily="2" charset="2"/>
              </a:rPr>
              <a:t>($94.35)</a:t>
            </a:r>
          </a:p>
        </p:txBody>
      </p:sp>
    </p:spTree>
    <p:extLst>
      <p:ext uri="{BB962C8B-B14F-4D97-AF65-F5344CB8AC3E}">
        <p14:creationId xmlns:p14="http://schemas.microsoft.com/office/powerpoint/2010/main" val="162049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Utilization of </a:t>
            </a:r>
            <a:r>
              <a:rPr lang="en-US" sz="4400" i="1" dirty="0" smtClean="0"/>
              <a:t>Support Services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2018-2019 v. FY 2017-2018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4351645"/>
              </p:ext>
            </p:extLst>
          </p:nvPr>
        </p:nvGraphicFramePr>
        <p:xfrm>
          <a:off x="152400" y="1600200"/>
          <a:ext cx="877824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9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2018-2019 v. FY 2017-2018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987723"/>
              </p:ext>
            </p:extLst>
          </p:nvPr>
        </p:nvGraphicFramePr>
        <p:xfrm>
          <a:off x="152400" y="1676400"/>
          <a:ext cx="877824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26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2018-2019 v. FY 2017-2018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606009"/>
              </p:ext>
            </p:extLst>
          </p:nvPr>
        </p:nvGraphicFramePr>
        <p:xfrm>
          <a:off x="152400" y="1752600"/>
          <a:ext cx="877824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9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2018-2019 v. FY 2017-2018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716295"/>
              </p:ext>
            </p:extLst>
          </p:nvPr>
        </p:nvGraphicFramePr>
        <p:xfrm>
          <a:off x="152400" y="1752600"/>
          <a:ext cx="877824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8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2018-2019 v. FY 2017-2018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989267"/>
              </p:ext>
            </p:extLst>
          </p:nvPr>
        </p:nvGraphicFramePr>
        <p:xfrm>
          <a:off x="152400" y="1676400"/>
          <a:ext cx="877824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55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Utilization in FY 2018-2019 v. FY 2017-2018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987899"/>
              </p:ext>
            </p:extLst>
          </p:nvPr>
        </p:nvGraphicFramePr>
        <p:xfrm>
          <a:off x="152400" y="1828800"/>
          <a:ext cx="899160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85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Non-Medical Case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25.8% of Part A/MAI services utilized and 20.3%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2,157 clients, a decrease of 12.4% from FY17 (N=2,462)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4.5 service units per client, an increase of 32.3% from FY17 (N=3.4)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$347.5 per client, an increase of 31.2% from FY17 ($264.85</a:t>
            </a:r>
            <a:r>
              <a:rPr lang="en-US" sz="2600" dirty="0">
                <a:sym typeface="Wingdings" panose="05000000000000000000" pitchFamily="2" charset="2"/>
              </a:rPr>
              <a:t>)</a:t>
            </a:r>
            <a:endParaRPr lang="en-US" sz="26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75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Health Education/Risk Reduction (HE/RR)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0.41% of Part A/MAI services utilized and 1.7%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152 clients, a decrease of 74% from FY17 (N=585)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 service units per client, a 67% decrease from FY17 (N=3)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$393.19 per client, an increase of 156% from FY17 ($153.78)</a:t>
            </a:r>
          </a:p>
        </p:txBody>
      </p:sp>
    </p:spTree>
    <p:extLst>
      <p:ext uri="{BB962C8B-B14F-4D97-AF65-F5344CB8AC3E}">
        <p14:creationId xmlns:p14="http://schemas.microsoft.com/office/powerpoint/2010/main" val="40292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b="2595"/>
          <a:stretch/>
        </p:blipFill>
        <p:spPr bwMode="auto">
          <a:xfrm>
            <a:off x="868680" y="1219200"/>
            <a:ext cx="7406640" cy="555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Location &amp; Population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953000"/>
            <a:ext cx="4419600" cy="1752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Ten Central Indiana counties with a 2018 estimated population of </a:t>
            </a:r>
            <a:r>
              <a:rPr lang="en-US" b="1" dirty="0" smtClean="0">
                <a:solidFill>
                  <a:srgbClr val="C00000"/>
                </a:solidFill>
              </a:rPr>
              <a:t>1.92 million</a:t>
            </a:r>
            <a:r>
              <a:rPr lang="en-US" baseline="30000" dirty="0" smtClean="0"/>
              <a:t>1</a:t>
            </a:r>
            <a:r>
              <a:rPr lang="en-US" dirty="0" smtClean="0"/>
              <a:t> (9% increase since 2010)</a:t>
            </a:r>
            <a:r>
              <a:rPr lang="en-US" baseline="30000" dirty="0" smtClean="0"/>
              <a:t>2,</a:t>
            </a:r>
            <a:r>
              <a:rPr lang="en-US" sz="800" baseline="30000" dirty="0" smtClean="0"/>
              <a:t> </a:t>
            </a:r>
            <a:r>
              <a:rPr lang="en-US" baseline="30000" dirty="0" smtClean="0"/>
              <a:t>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19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Outreach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0.11% of Part A/MAI services utilized and 0.03%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39 clients, an increase of 8.3% from FY17 (N=36)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1.0 service units per client, a decrease of 93.8% from FY17 (N=16.3)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$24.05 per client, a decrease of 40.3% from </a:t>
            </a:r>
            <a:r>
              <a:rPr lang="en-US" sz="2600" dirty="0">
                <a:sym typeface="Wingdings" panose="05000000000000000000" pitchFamily="2" charset="2"/>
              </a:rPr>
              <a:t>FY17 </a:t>
            </a:r>
            <a:r>
              <a:rPr lang="en-US" sz="2600" dirty="0" smtClean="0">
                <a:sym typeface="Wingdings" panose="05000000000000000000" pitchFamily="2" charset="2"/>
              </a:rPr>
              <a:t>($40.28)</a:t>
            </a:r>
          </a:p>
        </p:txBody>
      </p:sp>
    </p:spTree>
    <p:extLst>
      <p:ext uri="{BB962C8B-B14F-4D97-AF65-F5344CB8AC3E}">
        <p14:creationId xmlns:p14="http://schemas.microsoft.com/office/powerpoint/2010/main" val="42028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Emergency Financial: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3.2% of Part A/MAI services utilized and 0.92%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519 clients, a increase of 20.1% from FY17 (N=432)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2.3 service units per client, no change from FY17 (2.3)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$60.83 per client, a decrease of 19.8% from FY17 ($75.84</a:t>
            </a:r>
            <a:r>
              <a:rPr lang="en-US" sz="2600" dirty="0">
                <a:sym typeface="Wingdings" panose="05000000000000000000" pitchFamily="2" charset="2"/>
              </a:rPr>
              <a:t>)</a:t>
            </a:r>
            <a:endParaRPr lang="en-US" sz="26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71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Medical Transportation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3.3% of Part A/MAI services utilized and 1.7%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294 clients, an increase of 5.0% from FY17 (N=280)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4.2 service units per client, a decrease of 2.4% from FY17 (N=4.1</a:t>
            </a:r>
            <a:r>
              <a:rPr lang="en-US" sz="2600" dirty="0">
                <a:sym typeface="Wingdings" panose="05000000000000000000" pitchFamily="2" charset="2"/>
              </a:rPr>
              <a:t>)</a:t>
            </a:r>
            <a:endParaRPr lang="en-US" sz="26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$194.1 per client, an increase of 6.0% from FY17 ($183.06)</a:t>
            </a:r>
          </a:p>
        </p:txBody>
      </p:sp>
    </p:spTree>
    <p:extLst>
      <p:ext uri="{BB962C8B-B14F-4D97-AF65-F5344CB8AC3E}">
        <p14:creationId xmlns:p14="http://schemas.microsoft.com/office/powerpoint/2010/main" val="8902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Short Term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0.42% of Part A/MAI services utilized and 2.5%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133 clients, a decrease of 7.0% from FY17 (N=143)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1.2 service units per client, a 7.7% decrease from FY17 (N=1.3)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$637.42 per client, a decrease of 0.8% from </a:t>
            </a:r>
            <a:r>
              <a:rPr lang="en-US" sz="2600" dirty="0">
                <a:sym typeface="Wingdings" panose="05000000000000000000" pitchFamily="2" charset="2"/>
              </a:rPr>
              <a:t>FY17 </a:t>
            </a:r>
            <a:r>
              <a:rPr lang="en-US" sz="2600" dirty="0" smtClean="0">
                <a:sym typeface="Wingdings" panose="05000000000000000000" pitchFamily="2" charset="2"/>
              </a:rPr>
              <a:t>($642.91)</a:t>
            </a:r>
          </a:p>
        </p:txBody>
      </p:sp>
    </p:spTree>
    <p:extLst>
      <p:ext uri="{BB962C8B-B14F-4D97-AF65-F5344CB8AC3E}">
        <p14:creationId xmlns:p14="http://schemas.microsoft.com/office/powerpoint/2010/main" val="30051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Emergency Financial: Utilities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0.35% of Part A/MAI services utilized and 1.21%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94 clients, an decrease of 23.0% from </a:t>
            </a:r>
            <a:r>
              <a:rPr lang="en-US" sz="2600" dirty="0">
                <a:sym typeface="Wingdings" panose="05000000000000000000" pitchFamily="2" charset="2"/>
              </a:rPr>
              <a:t>FY17 (</a:t>
            </a:r>
            <a:r>
              <a:rPr lang="en-US" sz="2600" dirty="0" smtClean="0">
                <a:sym typeface="Wingdings" panose="05000000000000000000" pitchFamily="2" charset="2"/>
              </a:rPr>
              <a:t>N=122)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1.4 service units per client, no change from </a:t>
            </a:r>
            <a:r>
              <a:rPr lang="en-US" sz="2600" dirty="0">
                <a:sym typeface="Wingdings" panose="05000000000000000000" pitchFamily="2" charset="2"/>
              </a:rPr>
              <a:t>FY17 (</a:t>
            </a:r>
            <a:r>
              <a:rPr lang="en-US" sz="2600" dirty="0" smtClean="0">
                <a:sym typeface="Wingdings" panose="05000000000000000000" pitchFamily="2" charset="2"/>
              </a:rPr>
              <a:t>N=1.4)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$443.91 per client, an increase of 10.7% from FY17 ($401.05)</a:t>
            </a:r>
          </a:p>
        </p:txBody>
      </p:sp>
    </p:spTree>
    <p:extLst>
      <p:ext uri="{BB962C8B-B14F-4D97-AF65-F5344CB8AC3E}">
        <p14:creationId xmlns:p14="http://schemas.microsoft.com/office/powerpoint/2010/main" val="8514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Legal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0.06% of Part A/MAI services utilized and 0.1%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12 clients, an increase of 20% from FY17 (N=10)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1.9 service units per client, an increase of 26.7% from </a:t>
            </a:r>
            <a:r>
              <a:rPr lang="en-US" sz="2600" dirty="0">
                <a:sym typeface="Wingdings" panose="05000000000000000000" pitchFamily="2" charset="2"/>
              </a:rPr>
              <a:t>FY17 (</a:t>
            </a:r>
            <a:r>
              <a:rPr lang="en-US" sz="2600" dirty="0" smtClean="0">
                <a:sym typeface="Wingdings" panose="05000000000000000000" pitchFamily="2" charset="2"/>
              </a:rPr>
              <a:t>N=1.5)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$381.25 per client, an increase of 84% from </a:t>
            </a:r>
            <a:r>
              <a:rPr lang="en-US" sz="2600" dirty="0">
                <a:sym typeface="Wingdings" panose="05000000000000000000" pitchFamily="2" charset="2"/>
              </a:rPr>
              <a:t>FY17 </a:t>
            </a:r>
            <a:r>
              <a:rPr lang="en-US" sz="2600" dirty="0" smtClean="0">
                <a:sym typeface="Wingdings" panose="05000000000000000000" pitchFamily="2" charset="2"/>
              </a:rPr>
              <a:t>($206.30)</a:t>
            </a:r>
          </a:p>
        </p:txBody>
      </p:sp>
    </p:spTree>
    <p:extLst>
      <p:ext uri="{BB962C8B-B14F-4D97-AF65-F5344CB8AC3E}">
        <p14:creationId xmlns:p14="http://schemas.microsoft.com/office/powerpoint/2010/main" val="42879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Linguistic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0.42% of Part A/MAI services utilized and 0.5%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44 clients, an decrease of 8.3% from </a:t>
            </a:r>
            <a:r>
              <a:rPr lang="en-US" sz="2600" dirty="0">
                <a:sym typeface="Wingdings" panose="05000000000000000000" pitchFamily="2" charset="2"/>
              </a:rPr>
              <a:t>FY17 (</a:t>
            </a:r>
            <a:r>
              <a:rPr lang="en-US" sz="2600" dirty="0" smtClean="0">
                <a:sym typeface="Wingdings" panose="05000000000000000000" pitchFamily="2" charset="2"/>
              </a:rPr>
              <a:t>N=48)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3.5 service units per client, a decrease of 37% from </a:t>
            </a:r>
            <a:r>
              <a:rPr lang="en-US" sz="2600" dirty="0">
                <a:sym typeface="Wingdings" panose="05000000000000000000" pitchFamily="2" charset="2"/>
              </a:rPr>
              <a:t>FY17 (</a:t>
            </a:r>
            <a:r>
              <a:rPr lang="en-US" sz="2600" dirty="0" smtClean="0">
                <a:sym typeface="Wingdings" panose="05000000000000000000" pitchFamily="2" charset="2"/>
              </a:rPr>
              <a:t>N=5.6)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$422.61 per client, an increase of 15.6% from </a:t>
            </a:r>
            <a:r>
              <a:rPr lang="en-US" sz="2600" dirty="0">
                <a:sym typeface="Wingdings" panose="05000000000000000000" pitchFamily="2" charset="2"/>
              </a:rPr>
              <a:t>FY17 </a:t>
            </a:r>
            <a:r>
              <a:rPr lang="en-US" sz="2600" dirty="0" smtClean="0">
                <a:sym typeface="Wingdings" panose="05000000000000000000" pitchFamily="2" charset="2"/>
              </a:rPr>
              <a:t>($365.40)</a:t>
            </a:r>
          </a:p>
        </p:txBody>
      </p:sp>
    </p:spTree>
    <p:extLst>
      <p:ext uri="{BB962C8B-B14F-4D97-AF65-F5344CB8AC3E}">
        <p14:creationId xmlns:p14="http://schemas.microsoft.com/office/powerpoint/2010/main" val="23016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Emergency Financial: Pharmacy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0.06% of Part A/MAI services utilized and 1.2%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21 clients, </a:t>
            </a:r>
            <a:r>
              <a:rPr lang="en-US" sz="2600" dirty="0">
                <a:sym typeface="Wingdings" panose="05000000000000000000" pitchFamily="2" charset="2"/>
              </a:rPr>
              <a:t>an increase </a:t>
            </a:r>
            <a:r>
              <a:rPr lang="en-US" sz="2600" dirty="0" smtClean="0">
                <a:sym typeface="Wingdings" panose="05000000000000000000" pitchFamily="2" charset="2"/>
              </a:rPr>
              <a:t>of 61.5% </a:t>
            </a:r>
            <a:r>
              <a:rPr lang="en-US" sz="2600" dirty="0">
                <a:sym typeface="Wingdings" panose="05000000000000000000" pitchFamily="2" charset="2"/>
              </a:rPr>
              <a:t>from FY17 (</a:t>
            </a:r>
            <a:r>
              <a:rPr lang="en-US" sz="2600" dirty="0" smtClean="0">
                <a:sym typeface="Wingdings" panose="05000000000000000000" pitchFamily="2" charset="2"/>
              </a:rPr>
              <a:t>N=13)</a:t>
            </a:r>
            <a:endParaRPr lang="en-US" sz="22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1.0 service units per </a:t>
            </a:r>
            <a:r>
              <a:rPr lang="en-US" sz="2600" dirty="0">
                <a:sym typeface="Wingdings" panose="05000000000000000000" pitchFamily="2" charset="2"/>
              </a:rPr>
              <a:t>client, a decrease of </a:t>
            </a:r>
            <a:r>
              <a:rPr lang="en-US" sz="2600" dirty="0" smtClean="0">
                <a:sym typeface="Wingdings" panose="05000000000000000000" pitchFamily="2" charset="2"/>
              </a:rPr>
              <a:t>16.7% </a:t>
            </a:r>
            <a:r>
              <a:rPr lang="en-US" sz="2600" dirty="0">
                <a:sym typeface="Wingdings" panose="05000000000000000000" pitchFamily="2" charset="2"/>
              </a:rPr>
              <a:t>from FY17 (</a:t>
            </a:r>
            <a:r>
              <a:rPr lang="en-US" sz="2600" dirty="0" smtClean="0">
                <a:sym typeface="Wingdings" panose="05000000000000000000" pitchFamily="2" charset="2"/>
              </a:rPr>
              <a:t>N=1.2)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$1987.08 per </a:t>
            </a:r>
            <a:r>
              <a:rPr lang="en-US" sz="2600" dirty="0">
                <a:sym typeface="Wingdings" panose="05000000000000000000" pitchFamily="2" charset="2"/>
              </a:rPr>
              <a:t>client, </a:t>
            </a:r>
            <a:r>
              <a:rPr lang="en-US" sz="2600" dirty="0" smtClean="0">
                <a:sym typeface="Wingdings" panose="05000000000000000000" pitchFamily="2" charset="2"/>
              </a:rPr>
              <a:t>an increase of 20.8% </a:t>
            </a:r>
            <a:r>
              <a:rPr lang="en-US" sz="2600" dirty="0">
                <a:sym typeface="Wingdings" panose="05000000000000000000" pitchFamily="2" charset="2"/>
              </a:rPr>
              <a:t>from FY17 </a:t>
            </a:r>
            <a:r>
              <a:rPr lang="en-US" sz="2600" dirty="0" smtClean="0">
                <a:sym typeface="Wingdings" panose="05000000000000000000" pitchFamily="2" charset="2"/>
              </a:rPr>
              <a:t>($1644.46)</a:t>
            </a:r>
            <a:endParaRPr lang="en-US" sz="26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sz="26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37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Substance Abuse Services – Residential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3.1% of Part A/MAI services utilized and 0.8%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24 </a:t>
            </a:r>
            <a:r>
              <a:rPr lang="en-US" sz="2600" dirty="0">
                <a:sym typeface="Wingdings" panose="05000000000000000000" pitchFamily="2" charset="2"/>
              </a:rPr>
              <a:t>clients</a:t>
            </a:r>
            <a:r>
              <a:rPr lang="en-US" sz="2600" dirty="0" smtClean="0">
                <a:sym typeface="Wingdings" panose="05000000000000000000" pitchFamily="2" charset="2"/>
              </a:rPr>
              <a:t>, </a:t>
            </a:r>
            <a:r>
              <a:rPr lang="en-US" sz="2600" dirty="0">
                <a:sym typeface="Wingdings" panose="05000000000000000000" pitchFamily="2" charset="2"/>
              </a:rPr>
              <a:t>an </a:t>
            </a:r>
            <a:r>
              <a:rPr lang="en-US" sz="2600" dirty="0" smtClean="0">
                <a:sym typeface="Wingdings" panose="05000000000000000000" pitchFamily="2" charset="2"/>
              </a:rPr>
              <a:t>increase of 380% </a:t>
            </a:r>
            <a:r>
              <a:rPr lang="en-US" sz="2600" dirty="0">
                <a:sym typeface="Wingdings" panose="05000000000000000000" pitchFamily="2" charset="2"/>
              </a:rPr>
              <a:t>from FY17 </a:t>
            </a:r>
            <a:r>
              <a:rPr lang="en-US" sz="2600" dirty="0" smtClean="0">
                <a:sym typeface="Wingdings" panose="05000000000000000000" pitchFamily="2" charset="2"/>
              </a:rPr>
              <a:t>(N=5)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16 service units per client, no change </a:t>
            </a:r>
            <a:r>
              <a:rPr lang="en-US" sz="2600" dirty="0">
                <a:sym typeface="Wingdings" panose="05000000000000000000" pitchFamily="2" charset="2"/>
              </a:rPr>
              <a:t>from FY17 </a:t>
            </a:r>
            <a:r>
              <a:rPr lang="en-US" sz="2600" dirty="0" smtClean="0">
                <a:sym typeface="Wingdings" panose="05000000000000000000" pitchFamily="2" charset="2"/>
              </a:rPr>
              <a:t>(N=16)</a:t>
            </a:r>
            <a:endParaRPr lang="en-US" sz="26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$1,115.00 per </a:t>
            </a:r>
            <a:r>
              <a:rPr lang="en-US" sz="2600" dirty="0">
                <a:sym typeface="Wingdings" panose="05000000000000000000" pitchFamily="2" charset="2"/>
              </a:rPr>
              <a:t>client, </a:t>
            </a:r>
            <a:r>
              <a:rPr lang="en-US" sz="2600" dirty="0" smtClean="0">
                <a:sym typeface="Wingdings" panose="05000000000000000000" pitchFamily="2" charset="2"/>
              </a:rPr>
              <a:t>an increase of 174% </a:t>
            </a:r>
            <a:r>
              <a:rPr lang="en-US" sz="2600" dirty="0">
                <a:sym typeface="Wingdings" panose="05000000000000000000" pitchFamily="2" charset="2"/>
              </a:rPr>
              <a:t>from FY17 </a:t>
            </a:r>
            <a:r>
              <a:rPr lang="en-US" sz="2600" dirty="0" smtClean="0">
                <a:sym typeface="Wingdings" panose="05000000000000000000" pitchFamily="2" charset="2"/>
              </a:rPr>
              <a:t>($406.00)</a:t>
            </a:r>
            <a:endParaRPr lang="en-US" sz="2600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sz="26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343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Food Bank/Home delivered Meals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Accounted for 16.3% of Part A/MAI services utilized and 1.8% of dollars spent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Utilized by 53 clients, an increase of 71% </a:t>
            </a:r>
            <a:r>
              <a:rPr lang="en-US" sz="2600" dirty="0">
                <a:sym typeface="Wingdings" panose="05000000000000000000" pitchFamily="2" charset="2"/>
              </a:rPr>
              <a:t>from FY17 </a:t>
            </a:r>
            <a:r>
              <a:rPr lang="en-US" sz="2600" dirty="0" smtClean="0">
                <a:sym typeface="Wingdings" panose="05000000000000000000" pitchFamily="2" charset="2"/>
              </a:rPr>
              <a:t>(N=31)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114.8 service units per </a:t>
            </a:r>
            <a:r>
              <a:rPr lang="en-US" sz="2600" dirty="0">
                <a:sym typeface="Wingdings" panose="05000000000000000000" pitchFamily="2" charset="2"/>
              </a:rPr>
              <a:t>client, </a:t>
            </a:r>
            <a:r>
              <a:rPr lang="en-US" sz="2600" dirty="0" smtClean="0">
                <a:sym typeface="Wingdings" panose="05000000000000000000" pitchFamily="2" charset="2"/>
              </a:rPr>
              <a:t>an increase of 384% </a:t>
            </a:r>
            <a:r>
              <a:rPr lang="en-US" sz="2600" dirty="0">
                <a:sym typeface="Wingdings" panose="05000000000000000000" pitchFamily="2" charset="2"/>
              </a:rPr>
              <a:t>from FY17 </a:t>
            </a:r>
            <a:r>
              <a:rPr lang="en-US" sz="2600" dirty="0" smtClean="0">
                <a:sym typeface="Wingdings" panose="05000000000000000000" pitchFamily="2" charset="2"/>
              </a:rPr>
              <a:t>(N=23.7)</a:t>
            </a:r>
          </a:p>
          <a:p>
            <a:pPr>
              <a:spcAft>
                <a:spcPts val="1200"/>
              </a:spcAft>
            </a:pPr>
            <a:r>
              <a:rPr lang="en-US" sz="2600" dirty="0" smtClean="0">
                <a:sym typeface="Wingdings" panose="05000000000000000000" pitchFamily="2" charset="2"/>
              </a:rPr>
              <a:t>Averaged $1,162.26 per </a:t>
            </a:r>
            <a:r>
              <a:rPr lang="en-US" sz="2600" dirty="0">
                <a:sym typeface="Wingdings" panose="05000000000000000000" pitchFamily="2" charset="2"/>
              </a:rPr>
              <a:t>client</a:t>
            </a:r>
            <a:r>
              <a:rPr lang="en-US" sz="2600" dirty="0" smtClean="0">
                <a:sym typeface="Wingdings" panose="05000000000000000000" pitchFamily="2" charset="2"/>
              </a:rPr>
              <a:t>, </a:t>
            </a:r>
            <a:r>
              <a:rPr lang="en-US" sz="2600" dirty="0">
                <a:sym typeface="Wingdings" panose="05000000000000000000" pitchFamily="2" charset="2"/>
              </a:rPr>
              <a:t>an </a:t>
            </a:r>
            <a:r>
              <a:rPr lang="en-US" sz="2600" dirty="0" smtClean="0">
                <a:sym typeface="Wingdings" panose="05000000000000000000" pitchFamily="2" charset="2"/>
              </a:rPr>
              <a:t>increase of 326% </a:t>
            </a:r>
            <a:r>
              <a:rPr lang="en-US" sz="2600" dirty="0">
                <a:sym typeface="Wingdings" panose="05000000000000000000" pitchFamily="2" charset="2"/>
              </a:rPr>
              <a:t>from FY17 </a:t>
            </a:r>
            <a:r>
              <a:rPr lang="en-US" sz="2600" dirty="0" smtClean="0">
                <a:sym typeface="Wingdings" panose="05000000000000000000" pitchFamily="2" charset="2"/>
              </a:rPr>
              <a:t>($272.81)</a:t>
            </a:r>
          </a:p>
        </p:txBody>
      </p:sp>
    </p:spTree>
    <p:extLst>
      <p:ext uri="{BB962C8B-B14F-4D97-AF65-F5344CB8AC3E}">
        <p14:creationId xmlns:p14="http://schemas.microsoft.com/office/powerpoint/2010/main" val="71139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TGA Population Center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8040" y="1600200"/>
            <a:ext cx="1965960" cy="39624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ym typeface="Wingdings" panose="05000000000000000000" pitchFamily="2" charset="2"/>
              </a:rPr>
              <a:t>84% of the TGA’s population in orange</a:t>
            </a:r>
            <a:r>
              <a:rPr lang="en-US" baseline="30000" dirty="0" smtClean="0">
                <a:sym typeface="Wingdings" panose="05000000000000000000" pitchFamily="2" charset="2"/>
              </a:rPr>
              <a:t>4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49% reside inside Indianapolis city limits</a:t>
            </a:r>
            <a:r>
              <a:rPr lang="en-US" baseline="30000" dirty="0" smtClean="0">
                <a:sym typeface="Wingdings" panose="05000000000000000000" pitchFamily="2" charset="2"/>
              </a:rPr>
              <a:t>1</a:t>
            </a:r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576900"/>
            <a:ext cx="6111240" cy="5128700"/>
            <a:chOff x="1737360" y="1576900"/>
            <a:chExt cx="6111240" cy="512870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360" y="1576900"/>
              <a:ext cx="5669280" cy="51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Oval 4"/>
            <p:cNvSpPr/>
            <p:nvPr/>
          </p:nvSpPr>
          <p:spPr>
            <a:xfrm rot="18343904">
              <a:off x="3652165" y="2605960"/>
              <a:ext cx="2471116" cy="169191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 flipV="1">
              <a:off x="5609278" y="1828800"/>
              <a:ext cx="2239322" cy="6201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261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Part A/MAI Client Profile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9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Client Status and Time Enrolled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sym typeface="Wingdings" panose="05000000000000000000" pitchFamily="2" charset="2"/>
              </a:rPr>
              <a:t>During </a:t>
            </a:r>
            <a:r>
              <a:rPr lang="en-US" dirty="0" smtClean="0">
                <a:sym typeface="Wingdings" panose="05000000000000000000" pitchFamily="2" charset="2"/>
              </a:rPr>
              <a:t>FY 2018-2019, </a:t>
            </a:r>
            <a:r>
              <a:rPr lang="en-US" dirty="0">
                <a:sym typeface="Wingdings" panose="05000000000000000000" pitchFamily="2" charset="2"/>
              </a:rPr>
              <a:t>a total of </a:t>
            </a:r>
            <a:r>
              <a:rPr lang="en-US" dirty="0" smtClean="0">
                <a:sym typeface="Wingdings" panose="05000000000000000000" pitchFamily="2" charset="2"/>
              </a:rPr>
              <a:t>2,715 unique </a:t>
            </a:r>
            <a:r>
              <a:rPr lang="en-US" dirty="0">
                <a:sym typeface="Wingdings" panose="05000000000000000000" pitchFamily="2" charset="2"/>
              </a:rPr>
              <a:t>clients utilized Part A and/or MAI </a:t>
            </a:r>
            <a:r>
              <a:rPr lang="en-US" dirty="0" smtClean="0">
                <a:sym typeface="Wingdings" panose="05000000000000000000" pitchFamily="2" charset="2"/>
              </a:rPr>
              <a:t>services, a decrease of 3.0% over FY 2017-2018 (N=2,799)</a:t>
            </a:r>
            <a:endParaRPr lang="en-US" dirty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ym typeface="Wingdings" panose="05000000000000000000" pitchFamily="2" charset="2"/>
              </a:rPr>
              <a:t>Of clients served, 61.7% (N=1,676) have an active </a:t>
            </a:r>
            <a:r>
              <a:rPr lang="en-US" dirty="0">
                <a:sym typeface="Wingdings" panose="05000000000000000000" pitchFamily="2" charset="2"/>
              </a:rPr>
              <a:t>client </a:t>
            </a:r>
            <a:r>
              <a:rPr lang="en-US" dirty="0" smtClean="0">
                <a:sym typeface="Wingdings" panose="05000000000000000000" pitchFamily="2" charset="2"/>
              </a:rPr>
              <a:t>status, a decrease of 16.7% over FY 2017-2018 (71.9%)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ym typeface="Wingdings" panose="05000000000000000000" pitchFamily="2" charset="2"/>
              </a:rPr>
              <a:t>Of unique </a:t>
            </a:r>
            <a:r>
              <a:rPr lang="en-US" dirty="0">
                <a:sym typeface="Wingdings" panose="05000000000000000000" pitchFamily="2" charset="2"/>
              </a:rPr>
              <a:t>clients </a:t>
            </a:r>
            <a:r>
              <a:rPr lang="en-US" dirty="0" smtClean="0">
                <a:sym typeface="Wingdings" panose="05000000000000000000" pitchFamily="2" charset="2"/>
              </a:rPr>
              <a:t>served, 6.2% (N=167) </a:t>
            </a:r>
            <a:r>
              <a:rPr lang="en-US" dirty="0">
                <a:sym typeface="Wingdings" panose="05000000000000000000" pitchFamily="2" charset="2"/>
              </a:rPr>
              <a:t>applied for and accessed Ryan White services for the first </a:t>
            </a:r>
            <a:r>
              <a:rPr lang="en-US" dirty="0" smtClean="0">
                <a:sym typeface="Wingdings" panose="05000000000000000000" pitchFamily="2" charset="2"/>
              </a:rPr>
              <a:t>time, nearly the same as FY 2017-2018 (6.0%, 168)</a:t>
            </a:r>
          </a:p>
        </p:txBody>
      </p:sp>
    </p:spTree>
    <p:extLst>
      <p:ext uri="{BB962C8B-B14F-4D97-AF65-F5344CB8AC3E}">
        <p14:creationId xmlns:p14="http://schemas.microsoft.com/office/powerpoint/2010/main" val="9175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Enrollment Status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363433"/>
              </p:ext>
            </p:extLst>
          </p:nvPr>
        </p:nvGraphicFramePr>
        <p:xfrm>
          <a:off x="228600" y="1524000"/>
          <a:ext cx="8715635" cy="493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991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Gender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74057"/>
              </p:ext>
            </p:extLst>
          </p:nvPr>
        </p:nvGraphicFramePr>
        <p:xfrm>
          <a:off x="381000" y="1447800"/>
          <a:ext cx="8387443" cy="4962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68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Current Age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85537"/>
              </p:ext>
            </p:extLst>
          </p:nvPr>
        </p:nvGraphicFramePr>
        <p:xfrm>
          <a:off x="0" y="1219200"/>
          <a:ext cx="8968839" cy="5322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79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Race/Ethnicity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165549"/>
              </p:ext>
            </p:extLst>
          </p:nvPr>
        </p:nvGraphicFramePr>
        <p:xfrm>
          <a:off x="228600" y="1295400"/>
          <a:ext cx="8600209" cy="5295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94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HIV Status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868551"/>
              </p:ext>
            </p:extLst>
          </p:nvPr>
        </p:nvGraphicFramePr>
        <p:xfrm>
          <a:off x="457199" y="960120"/>
          <a:ext cx="8229601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232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Exposure Category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821823"/>
              </p:ext>
            </p:extLst>
          </p:nvPr>
        </p:nvGraphicFramePr>
        <p:xfrm>
          <a:off x="152400" y="1371600"/>
          <a:ext cx="8872352" cy="522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71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Poverty Level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041265"/>
              </p:ext>
            </p:extLst>
          </p:nvPr>
        </p:nvGraphicFramePr>
        <p:xfrm>
          <a:off x="381000" y="1294765"/>
          <a:ext cx="8205787" cy="5525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9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Part A/MAI Clients by County of Residence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67200" y="1828800"/>
            <a:ext cx="4572000" cy="4724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sym typeface="Wingdings" panose="05000000000000000000" pitchFamily="2" charset="2"/>
              </a:rPr>
              <a:t>During </a:t>
            </a:r>
            <a:r>
              <a:rPr lang="en-US" sz="2600" dirty="0" smtClean="0">
                <a:sym typeface="Wingdings" panose="05000000000000000000" pitchFamily="2" charset="2"/>
              </a:rPr>
              <a:t>FY 2018, 44.1% of PLWH/A in the TGA utilized Part A/MAI services (2,806 of 6,155) – </a:t>
            </a:r>
            <a:r>
              <a:rPr lang="en-US" sz="2600" i="1" dirty="0" smtClean="0">
                <a:sym typeface="Wingdings" panose="05000000000000000000" pitchFamily="2" charset="2"/>
              </a:rPr>
              <a:t>down from 46.0%</a:t>
            </a:r>
            <a:endParaRPr lang="en-US" sz="2600" i="1" dirty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48.3%</a:t>
            </a:r>
            <a:r>
              <a:rPr lang="en-US" sz="2200" dirty="0" smtClean="0">
                <a:sym typeface="Wingdings" panose="05000000000000000000" pitchFamily="2" charset="2"/>
              </a:rPr>
              <a:t> of Marion County PLWH/A accessed services – </a:t>
            </a:r>
            <a:r>
              <a:rPr lang="en-US" sz="2200" i="1" dirty="0" smtClean="0">
                <a:sym typeface="Wingdings" panose="05000000000000000000" pitchFamily="2" charset="2"/>
              </a:rPr>
              <a:t>down from 50.6%</a:t>
            </a:r>
          </a:p>
          <a:p>
            <a:pPr lvl="1">
              <a:spcAft>
                <a:spcPts val="12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18.7%</a:t>
            </a:r>
            <a:r>
              <a:rPr lang="en-US" sz="2200" dirty="0" smtClean="0">
                <a:sym typeface="Wingdings" panose="05000000000000000000" pitchFamily="2" charset="2"/>
              </a:rPr>
              <a:t> of PLWH/A in the outlying counties accessed services – </a:t>
            </a:r>
            <a:r>
              <a:rPr lang="en-US" sz="2200" i="1" dirty="0" smtClean="0">
                <a:sym typeface="Wingdings" panose="05000000000000000000" pitchFamily="2" charset="2"/>
              </a:rPr>
              <a:t>down from 21.9%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432156"/>
              </p:ext>
            </p:extLst>
          </p:nvPr>
        </p:nvGraphicFramePr>
        <p:xfrm>
          <a:off x="304800" y="1615043"/>
          <a:ext cx="4424363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7" name="Worksheet" r:id="rId4" imgW="4248059" imgH="4810216" progId="Excel.Sheet.12">
                  <p:embed/>
                </p:oleObj>
              </mc:Choice>
              <mc:Fallback>
                <p:oleObj name="Worksheet" r:id="rId4" imgW="4248059" imgH="48102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615043"/>
                        <a:ext cx="4424363" cy="481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503" y="6412468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 missing = 12</a:t>
            </a:r>
          </a:p>
        </p:txBody>
      </p:sp>
    </p:spTree>
    <p:extLst>
      <p:ext uri="{BB962C8B-B14F-4D97-AF65-F5344CB8AC3E}">
        <p14:creationId xmlns:p14="http://schemas.microsoft.com/office/powerpoint/2010/main" val="427324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Overview of Part A </a:t>
            </a:r>
            <a:r>
              <a:rPr lang="en-US" sz="4400" i="1" dirty="0" smtClean="0"/>
              <a:t>and </a:t>
            </a:r>
            <a:r>
              <a:rPr lang="en-US" sz="4400" i="1" dirty="0"/>
              <a:t>Minority AIDS Initiative (MAI</a:t>
            </a:r>
            <a:r>
              <a:rPr lang="en-US" sz="4400" i="1" dirty="0" smtClean="0"/>
              <a:t>) Funding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"/>
          <a:stretch/>
        </p:blipFill>
        <p:spPr bwMode="auto">
          <a:xfrm>
            <a:off x="228600" y="19756"/>
            <a:ext cx="8741048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22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763000" cy="677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96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 smtClean="0"/>
              <a:t>HIV Continuum of Care in the TGA</a:t>
            </a:r>
            <a:endParaRPr lang="en-US" sz="4400" i="1" baseline="30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1450" r="4201" b="20063"/>
          <a:stretch/>
        </p:blipFill>
        <p:spPr>
          <a:xfrm>
            <a:off x="0" y="4533873"/>
            <a:ext cx="4206240" cy="232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HIV Care Continuum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Linked to Care</a:t>
            </a:r>
            <a:r>
              <a:rPr lang="en-US" sz="2200" dirty="0" smtClean="0">
                <a:sym typeface="Wingdings" panose="05000000000000000000" pitchFamily="2" charset="2"/>
              </a:rPr>
              <a:t>: People newly diagnosed with HIV during FY </a:t>
            </a:r>
            <a:r>
              <a:rPr lang="en-US" sz="2200" dirty="0">
                <a:sym typeface="Wingdings" panose="05000000000000000000" pitchFamily="2" charset="2"/>
              </a:rPr>
              <a:t>2018 who </a:t>
            </a:r>
            <a:r>
              <a:rPr lang="en-US" sz="2200" dirty="0" smtClean="0">
                <a:sym typeface="Wingdings" panose="05000000000000000000" pitchFamily="2" charset="2"/>
              </a:rPr>
              <a:t>received a CD4/viral load test within 90 days or 30 days (declared)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Retained in Care</a:t>
            </a:r>
            <a:r>
              <a:rPr lang="en-US" sz="2200" dirty="0" smtClean="0">
                <a:sym typeface="Wingdings" panose="05000000000000000000" pitchFamily="2" charset="2"/>
              </a:rPr>
              <a:t>: Residents living with HIV/AIDS with 2+ CD4/viral load tests </a:t>
            </a:r>
            <a:r>
              <a:rPr lang="en-US" sz="2200" dirty="0">
                <a:sym typeface="Wingdings" panose="05000000000000000000" pitchFamily="2" charset="2"/>
              </a:rPr>
              <a:t>performed at least 3 months </a:t>
            </a:r>
            <a:r>
              <a:rPr lang="en-US" sz="2200" dirty="0" smtClean="0">
                <a:sym typeface="Wingdings" panose="05000000000000000000" pitchFamily="2" charset="2"/>
              </a:rPr>
              <a:t>apart in FY </a:t>
            </a:r>
            <a:r>
              <a:rPr lang="en-US" sz="2200" dirty="0">
                <a:sym typeface="Wingdings" panose="05000000000000000000" pitchFamily="2" charset="2"/>
              </a:rPr>
              <a:t>2018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Antiretroviral Therapy</a:t>
            </a:r>
            <a:r>
              <a:rPr lang="en-US" sz="2200" dirty="0" smtClean="0">
                <a:sym typeface="Wingdings" panose="05000000000000000000" pitchFamily="2" charset="2"/>
              </a:rPr>
              <a:t>: </a:t>
            </a:r>
            <a:r>
              <a:rPr lang="en-US" sz="2200" dirty="0">
                <a:sym typeface="Wingdings" panose="05000000000000000000" pitchFamily="2" charset="2"/>
              </a:rPr>
              <a:t>Residents living with HIV/AIDS </a:t>
            </a:r>
            <a:r>
              <a:rPr lang="en-US" sz="2200" dirty="0" smtClean="0">
                <a:sym typeface="Wingdings" panose="05000000000000000000" pitchFamily="2" charset="2"/>
              </a:rPr>
              <a:t>who received a prescription for antiretroviral therapy in FY 2018</a:t>
            </a:r>
          </a:p>
          <a:p>
            <a:pPr>
              <a:spcAft>
                <a:spcPts val="6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Viral Load Suppression</a:t>
            </a:r>
            <a:r>
              <a:rPr lang="en-US" sz="2200" dirty="0" smtClean="0">
                <a:sym typeface="Wingdings" panose="05000000000000000000" pitchFamily="2" charset="2"/>
              </a:rPr>
              <a:t>: </a:t>
            </a:r>
            <a:r>
              <a:rPr lang="en-US" sz="2200" dirty="0">
                <a:sym typeface="Wingdings" panose="05000000000000000000" pitchFamily="2" charset="2"/>
              </a:rPr>
              <a:t>Residents living with HIV/AIDS </a:t>
            </a:r>
            <a:r>
              <a:rPr lang="en-US" sz="2200" dirty="0" smtClean="0">
                <a:sym typeface="Wingdings" panose="05000000000000000000" pitchFamily="2" charset="2"/>
              </a:rPr>
              <a:t>with a FY </a:t>
            </a:r>
            <a:r>
              <a:rPr lang="en-US" sz="2200" dirty="0">
                <a:sym typeface="Wingdings" panose="05000000000000000000" pitchFamily="2" charset="2"/>
              </a:rPr>
              <a:t>2018 viral </a:t>
            </a:r>
            <a:r>
              <a:rPr lang="en-US" sz="2200" dirty="0" smtClean="0">
                <a:sym typeface="Wingdings" panose="05000000000000000000" pitchFamily="2" charset="2"/>
              </a:rPr>
              <a:t>load result &lt;200 RNA copies/mL</a:t>
            </a:r>
          </a:p>
          <a:p>
            <a:pPr>
              <a:spcAft>
                <a:spcPts val="1200"/>
              </a:spcAft>
            </a:pPr>
            <a:endParaRPr lang="en-US" sz="2200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spcAft>
                <a:spcPts val="1200"/>
              </a:spcAft>
            </a:pP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617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Ryan White Clients v. Non-Client PLWH/A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032003"/>
              </p:ext>
            </p:extLst>
          </p:nvPr>
        </p:nvGraphicFramePr>
        <p:xfrm>
          <a:off x="228600" y="1600200"/>
          <a:ext cx="8610600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32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1549400"/>
            <a:ext cx="4394200" cy="439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4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t="10523" r="7794" b="10261"/>
          <a:stretch/>
        </p:blipFill>
        <p:spPr>
          <a:xfrm>
            <a:off x="15240" y="702890"/>
            <a:ext cx="9128760" cy="57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9600" y="1673352"/>
            <a:ext cx="8077200" cy="4718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 smtClean="0"/>
              <a:t>Michael Butler</a:t>
            </a:r>
            <a:endParaRPr lang="en-US" sz="1800" b="1" dirty="0"/>
          </a:p>
          <a:p>
            <a:pPr marL="0" indent="0" algn="ctr">
              <a:buNone/>
            </a:pPr>
            <a:r>
              <a:rPr lang="en-US" sz="1800" dirty="0" smtClean="0"/>
              <a:t>Director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1800" b="1" dirty="0" smtClean="0"/>
              <a:t>Sam Parmar, MPH</a:t>
            </a:r>
          </a:p>
          <a:p>
            <a:pPr marL="0" indent="0" algn="ctr">
              <a:buNone/>
            </a:pPr>
            <a:r>
              <a:rPr lang="en-US" sz="1800" dirty="0"/>
              <a:t>Epidemiologist</a:t>
            </a:r>
          </a:p>
          <a:p>
            <a:pPr marL="0" indent="0" algn="ctr">
              <a:buNone/>
            </a:pPr>
            <a:endParaRPr lang="en-US" sz="1800" dirty="0" smtClean="0"/>
          </a:p>
          <a:p>
            <a:pPr marL="0" indent="0" algn="ctr">
              <a:buNone/>
            </a:pPr>
            <a:r>
              <a:rPr lang="en-US" sz="1600" dirty="0" smtClean="0"/>
              <a:t>Ryan White HIV Services Program</a:t>
            </a:r>
          </a:p>
          <a:p>
            <a:pPr marL="0" indent="0" algn="ctr">
              <a:buNone/>
            </a:pPr>
            <a:r>
              <a:rPr lang="en-US" sz="1600" dirty="0" smtClean="0"/>
              <a:t>Health &amp; Hospital Corporation</a:t>
            </a:r>
          </a:p>
          <a:p>
            <a:pPr marL="0" indent="0" algn="ctr">
              <a:buNone/>
            </a:pPr>
            <a:r>
              <a:rPr lang="en-US" sz="1600" dirty="0" smtClean="0"/>
              <a:t>Marion County Public Health Department</a:t>
            </a:r>
          </a:p>
          <a:p>
            <a:pPr marL="0" indent="0" algn="ctr">
              <a:buNone/>
            </a:pPr>
            <a:r>
              <a:rPr lang="en-US" sz="1600" dirty="0" smtClean="0">
                <a:hlinkClick r:id="rId2"/>
              </a:rPr>
              <a:t>http://RyanWhiteIndy.org</a:t>
            </a:r>
            <a:endParaRPr lang="en-US" sz="16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2390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/>
          </a:bodyPr>
          <a:lstStyle/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1</a:t>
            </a:r>
            <a:r>
              <a:rPr lang="en-US" sz="1300" dirty="0" smtClean="0"/>
              <a:t> </a:t>
            </a:r>
            <a:r>
              <a:rPr lang="en-US" sz="1300" dirty="0"/>
              <a:t>U.S. Census Bureau and Marion County Public Health Department. (2017). Marion County Public Health Department estimates based on ARIMA projections calculated using U.S. Census Bureau data </a:t>
            </a:r>
            <a:endParaRPr lang="en-US" sz="1300" dirty="0" smtClean="0"/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2</a:t>
            </a:r>
            <a:r>
              <a:rPr lang="en-US" sz="1300" dirty="0" smtClean="0"/>
              <a:t> </a:t>
            </a:r>
            <a:r>
              <a:rPr lang="en-US" sz="1300" dirty="0"/>
              <a:t>U.S. Census Bureau. (2002). Time series of Indiana intercensal population estimates by county: April 1, 1990 to April 1, 2000. Table CO-EST2001-12-18. Release date April 17, 2002</a:t>
            </a:r>
            <a:r>
              <a:rPr lang="en-US" sz="1300" dirty="0" smtClean="0"/>
              <a:t>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3</a:t>
            </a:r>
            <a:r>
              <a:rPr lang="en-US" sz="1300" dirty="0"/>
              <a:t> U.S. Census Bureau. (2011). Intercensal estimates of the resident population for counties of Indiana: April 1, 2000 to July 1, 2010. Table CO-EST00INT-01-18</a:t>
            </a:r>
            <a:r>
              <a:rPr lang="en-US" sz="1300" dirty="0" smtClean="0"/>
              <a:t>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4</a:t>
            </a:r>
            <a:r>
              <a:rPr lang="en-US" sz="1300" dirty="0" smtClean="0"/>
              <a:t> Glenn</a:t>
            </a:r>
            <a:r>
              <a:rPr lang="en-US" sz="1300" dirty="0"/>
              <a:t>, R. (2011). </a:t>
            </a:r>
            <a:r>
              <a:rPr lang="en-US" sz="1300" i="1" dirty="0"/>
              <a:t>Demographics &amp; trends: Indianapolis, Marion County &amp; the Indianapolis region</a:t>
            </a:r>
            <a:r>
              <a:rPr lang="en-US" sz="1300" dirty="0"/>
              <a:t>. Department of Metropolitan Development: City of Indianapolis.</a:t>
            </a:r>
            <a:endParaRPr lang="en-US" sz="1300" dirty="0" smtClean="0"/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5</a:t>
            </a:r>
            <a:r>
              <a:rPr lang="en-US" sz="1300" dirty="0" smtClean="0"/>
              <a:t> </a:t>
            </a:r>
            <a:r>
              <a:rPr lang="en-US" sz="1300" dirty="0"/>
              <a:t>Health </a:t>
            </a:r>
            <a:r>
              <a:rPr lang="en-US" sz="1300" dirty="0" smtClean="0"/>
              <a:t>Resources and Services Administration. (2014</a:t>
            </a:r>
            <a:r>
              <a:rPr lang="en-US" sz="1300" dirty="0"/>
              <a:t>). About the Ryan White HIV/AIDS </a:t>
            </a:r>
            <a:r>
              <a:rPr lang="en-US" sz="1300" dirty="0" smtClean="0"/>
              <a:t>program – About Part A: Grants to emerging metropolitan &amp; transitional grant areas. Washington D.C.: U.S. Department of Health and Human Services. </a:t>
            </a:r>
            <a:r>
              <a:rPr lang="en-US" sz="1300" dirty="0"/>
              <a:t>Available at </a:t>
            </a:r>
            <a:r>
              <a:rPr lang="en-US" sz="1300" dirty="0">
                <a:hlinkClick r:id="rId2"/>
              </a:rPr>
              <a:t>http://</a:t>
            </a:r>
            <a:r>
              <a:rPr lang="en-US" sz="1300" dirty="0" smtClean="0">
                <a:hlinkClick r:id="rId2"/>
              </a:rPr>
              <a:t>hab.hrsa.gov/abouthab/parta.html</a:t>
            </a:r>
            <a:endParaRPr lang="en-US" sz="1300" dirty="0" smtClean="0"/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6</a:t>
            </a:r>
            <a:r>
              <a:rPr lang="en-US" sz="1300" dirty="0" smtClean="0"/>
              <a:t> Ryan White HIV Services Program. (2014). Ryan White Information Services Enterprise (RISE). Indianapolis: Marion County Public Health Department.</a:t>
            </a:r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7</a:t>
            </a:r>
            <a:r>
              <a:rPr lang="en-US" sz="1300" dirty="0" smtClean="0"/>
              <a:t> Centers </a:t>
            </a:r>
            <a:r>
              <a:rPr lang="en-US" sz="1300" dirty="0"/>
              <a:t>for Disease Control and Prevention. (</a:t>
            </a:r>
            <a:r>
              <a:rPr lang="en-US" sz="1300" dirty="0" smtClean="0"/>
              <a:t>2014). </a:t>
            </a:r>
            <a:r>
              <a:rPr lang="en-US" sz="1300" dirty="0"/>
              <a:t>Enhanced HIV/AIDS Reporting System (eHARS). </a:t>
            </a:r>
            <a:r>
              <a:rPr lang="en-US" sz="1300" dirty="0" smtClean="0"/>
              <a:t>Indianapolis: Indiana </a:t>
            </a:r>
            <a:r>
              <a:rPr lang="en-US" sz="1300" dirty="0"/>
              <a:t>State Department of Health</a:t>
            </a:r>
            <a:r>
              <a:rPr lang="en-US" sz="1300" dirty="0" smtClean="0"/>
              <a:t>.</a:t>
            </a:r>
            <a:endParaRPr lang="en-US" sz="1300" dirty="0"/>
          </a:p>
          <a:p>
            <a:pPr marL="0" indent="-4572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300" baseline="30000" dirty="0" smtClean="0"/>
              <a:t>8</a:t>
            </a:r>
            <a:r>
              <a:rPr lang="en-US" sz="1300" dirty="0" smtClean="0"/>
              <a:t> U.S. Department of Health &amp; Human Services. </a:t>
            </a:r>
            <a:r>
              <a:rPr lang="en-US" sz="1300" dirty="0"/>
              <a:t>(</a:t>
            </a:r>
            <a:r>
              <a:rPr lang="en-US" sz="1300" dirty="0" smtClean="0"/>
              <a:t>2015). 2015 poverty guidelines. </a:t>
            </a:r>
            <a:r>
              <a:rPr lang="en-US" sz="1300" dirty="0"/>
              <a:t>Retrieved from </a:t>
            </a:r>
            <a:r>
              <a:rPr lang="en-US" sz="1300" dirty="0">
                <a:hlinkClick r:id="rId3"/>
              </a:rPr>
              <a:t>https://</a:t>
            </a:r>
            <a:r>
              <a:rPr lang="en-US" sz="1300" dirty="0" smtClean="0">
                <a:hlinkClick r:id="rId3"/>
              </a:rPr>
              <a:t>aspe.hhs.gov/2015-poverty-guidelines</a:t>
            </a:r>
            <a:r>
              <a:rPr lang="en-US" sz="1300" dirty="0" smtClean="0"/>
              <a:t>.</a:t>
            </a:r>
            <a:endParaRPr lang="en-US" sz="13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0356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Overview of Part A and </a:t>
            </a:r>
            <a:r>
              <a:rPr lang="en-US" dirty="0" smtClean="0"/>
              <a:t>MAI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ym typeface="Wingdings" panose="05000000000000000000" pitchFamily="2" charset="2"/>
              </a:rPr>
              <a:t>Part A Funding = Formula + Supplemental</a:t>
            </a:r>
            <a:r>
              <a:rPr lang="en-US" sz="2800" baseline="30000" dirty="0" smtClean="0">
                <a:sym typeface="Wingdings" panose="05000000000000000000" pitchFamily="2" charset="2"/>
              </a:rPr>
              <a:t>5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Formula funds are based on the number of people living with HIV/AIDS (PLWH/A) in the TGA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Supplemental funds are awarded competitively based on demonstrated need and other selective criteria </a:t>
            </a:r>
            <a:endParaRPr lang="en-US" sz="2200" baseline="30000" dirty="0" smtClean="0">
              <a:sym typeface="Wingdings" panose="05000000000000000000" pitchFamily="2" charset="2"/>
            </a:endParaRP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Includes core medical and support services designed to provide a continuum of care for PLWH/A</a:t>
            </a:r>
          </a:p>
          <a:p>
            <a:pPr lvl="1">
              <a:spcAft>
                <a:spcPts val="1200"/>
              </a:spcAft>
            </a:pPr>
            <a:r>
              <a:rPr lang="en-US" sz="2400" b="1" dirty="0" smtClean="0">
                <a:sym typeface="Wingdings" panose="05000000000000000000" pitchFamily="2" charset="2"/>
              </a:rPr>
              <a:t>Core Medical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Must account for at least 75% of Part A funds allocated for services (without a waiver)</a:t>
            </a:r>
          </a:p>
          <a:p>
            <a:pPr lvl="1">
              <a:spcAft>
                <a:spcPts val="1200"/>
              </a:spcAft>
            </a:pPr>
            <a:r>
              <a:rPr lang="en-US" sz="2200" b="1" dirty="0" smtClean="0">
                <a:sym typeface="Wingdings" panose="05000000000000000000" pitchFamily="2" charset="2"/>
              </a:rPr>
              <a:t>Support Services</a:t>
            </a:r>
          </a:p>
          <a:p>
            <a:pPr lvl="2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Must be linked to the continuum of care and cannot exceed 25% of Part A funds allocated for services unless a waiver is obtained</a:t>
            </a:r>
          </a:p>
        </p:txBody>
      </p:sp>
    </p:spTree>
    <p:extLst>
      <p:ext uri="{BB962C8B-B14F-4D97-AF65-F5344CB8AC3E}">
        <p14:creationId xmlns:p14="http://schemas.microsoft.com/office/powerpoint/2010/main" val="281678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53450" cy="990600"/>
          </a:xfrm>
        </p:spPr>
        <p:txBody>
          <a:bodyPr>
            <a:normAutofit/>
          </a:bodyPr>
          <a:lstStyle/>
          <a:p>
            <a:r>
              <a:rPr lang="en-US" dirty="0"/>
              <a:t>Overview of Part A and </a:t>
            </a:r>
            <a:r>
              <a:rPr lang="en-US" dirty="0" smtClean="0"/>
              <a:t>MAI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600" b="1" dirty="0" smtClean="0">
                <a:sym typeface="Wingdings" panose="05000000000000000000" pitchFamily="2" charset="2"/>
              </a:rPr>
              <a:t>MAI Funding</a:t>
            </a:r>
            <a:r>
              <a:rPr lang="en-US" sz="2800" baseline="30000" dirty="0" smtClean="0">
                <a:sym typeface="Wingdings" panose="05000000000000000000" pitchFamily="2" charset="2"/>
              </a:rPr>
              <a:t>5</a:t>
            </a:r>
            <a:endParaRPr lang="en-US" sz="2600" dirty="0" smtClean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>
                <a:sym typeface="Wingdings" panose="05000000000000000000" pitchFamily="2" charset="2"/>
              </a:rPr>
              <a:t>Funding based on </a:t>
            </a:r>
            <a:r>
              <a:rPr lang="en-US" sz="2200" dirty="0" smtClean="0">
                <a:sym typeface="Wingdings" panose="05000000000000000000" pitchFamily="2" charset="2"/>
              </a:rPr>
              <a:t>distribution </a:t>
            </a:r>
            <a:r>
              <a:rPr lang="en-US" sz="2200" dirty="0">
                <a:sym typeface="Wingdings" panose="05000000000000000000" pitchFamily="2" charset="2"/>
              </a:rPr>
              <a:t>of PLWH/A among racial/ethnic minorities residing in the TGA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Supports services for minority populations</a:t>
            </a:r>
          </a:p>
          <a:p>
            <a:pPr>
              <a:spcAft>
                <a:spcPts val="1200"/>
              </a:spcAft>
            </a:pPr>
            <a:r>
              <a:rPr lang="en-US" sz="2600" b="1" dirty="0" smtClean="0">
                <a:sym typeface="Wingdings" panose="05000000000000000000" pitchFamily="2" charset="2"/>
              </a:rPr>
              <a:t>Data Sources</a:t>
            </a: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Utilization data collected using </a:t>
            </a:r>
            <a:r>
              <a:rPr lang="en-US" sz="2200" dirty="0">
                <a:sym typeface="Wingdings" panose="05000000000000000000" pitchFamily="2" charset="2"/>
              </a:rPr>
              <a:t>the </a:t>
            </a:r>
            <a:r>
              <a:rPr lang="en-US" sz="2200" i="1" dirty="0">
                <a:sym typeface="Wingdings" panose="05000000000000000000" pitchFamily="2" charset="2"/>
              </a:rPr>
              <a:t>Ryan White Information Services Enterprise</a:t>
            </a:r>
            <a:r>
              <a:rPr lang="en-US" sz="2200" dirty="0">
                <a:sym typeface="Wingdings" panose="05000000000000000000" pitchFamily="2" charset="2"/>
              </a:rPr>
              <a:t> </a:t>
            </a:r>
            <a:r>
              <a:rPr lang="en-US" sz="2200" dirty="0" smtClean="0">
                <a:sym typeface="Wingdings" panose="05000000000000000000" pitchFamily="2" charset="2"/>
              </a:rPr>
              <a:t>(RISE) database</a:t>
            </a:r>
            <a:r>
              <a:rPr lang="en-US" sz="2200" baseline="30000" dirty="0" smtClean="0">
                <a:sym typeface="Wingdings" panose="05000000000000000000" pitchFamily="2" charset="2"/>
              </a:rPr>
              <a:t>6</a:t>
            </a:r>
            <a:endParaRPr lang="en-US" sz="2200" dirty="0" smtClean="0">
              <a:sym typeface="Wingdings" panose="05000000000000000000" pitchFamily="2" charset="2"/>
            </a:endParaRPr>
          </a:p>
          <a:p>
            <a:pPr lvl="1">
              <a:spcAft>
                <a:spcPts val="1200"/>
              </a:spcAft>
            </a:pPr>
            <a:r>
              <a:rPr lang="en-US" sz="2200" dirty="0" smtClean="0">
                <a:sym typeface="Wingdings" panose="05000000000000000000" pitchFamily="2" charset="2"/>
              </a:rPr>
              <a:t>Clinical and outcomes data collected using RISE, CAREWare, and the </a:t>
            </a:r>
            <a:r>
              <a:rPr lang="en-US" sz="2200" i="1" dirty="0" smtClean="0">
                <a:sym typeface="Wingdings" panose="05000000000000000000" pitchFamily="2" charset="2"/>
              </a:rPr>
              <a:t>Enhanced HIV/AIDS Reporting System</a:t>
            </a:r>
            <a:r>
              <a:rPr lang="en-US" sz="2200" dirty="0" smtClean="0">
                <a:sym typeface="Wingdings" panose="05000000000000000000" pitchFamily="2" charset="2"/>
              </a:rPr>
              <a:t> (eHARS) database</a:t>
            </a:r>
            <a:r>
              <a:rPr lang="en-US" sz="2200" baseline="30000" dirty="0" smtClean="0">
                <a:sym typeface="Wingdings" panose="05000000000000000000" pitchFamily="2" charset="2"/>
              </a:rPr>
              <a:t>7</a:t>
            </a:r>
            <a:endParaRPr lang="en-US" sz="2200" baseline="30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748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 algn="ctr">
              <a:buSzPct val="85000"/>
              <a:buNone/>
            </a:pPr>
            <a:endParaRPr lang="en-US" sz="3600" dirty="0" smtClean="0"/>
          </a:p>
          <a:p>
            <a:pPr marL="0" lvl="3" indent="0" algn="ctr">
              <a:buSzPct val="85000"/>
              <a:buNone/>
            </a:pPr>
            <a:endParaRPr lang="en-US" sz="3600" dirty="0"/>
          </a:p>
          <a:p>
            <a:pPr marL="0" lvl="3" indent="0" algn="ctr">
              <a:buSzPct val="85000"/>
              <a:buNone/>
            </a:pPr>
            <a:r>
              <a:rPr lang="en-US" sz="4400" i="1" dirty="0"/>
              <a:t>All Parts Spending in the Indianapolis </a:t>
            </a:r>
            <a:r>
              <a:rPr lang="en-US" sz="4400" i="1" dirty="0" smtClean="0"/>
              <a:t>TGA</a:t>
            </a:r>
            <a:endParaRPr lang="en-US" sz="4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867400"/>
            <a:ext cx="146685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19573</TotalTime>
  <Words>3218</Words>
  <Application>Microsoft Office PowerPoint</Application>
  <PresentationFormat>On-screen Show (4:3)</PresentationFormat>
  <Paragraphs>485</Paragraphs>
  <Slides>68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Clarity</vt:lpstr>
      <vt:lpstr>Microsoft Excel Worksheet</vt:lpstr>
      <vt:lpstr>Worksheet</vt:lpstr>
      <vt:lpstr>Ryan White Part A &amp; Minority AIDS Initiative Service Utilization in the Indianapolis Transitional Grant Area: FY 2018-2019 </vt:lpstr>
      <vt:lpstr>Objective</vt:lpstr>
      <vt:lpstr>PowerPoint Presentation</vt:lpstr>
      <vt:lpstr>TGA Location &amp; Population</vt:lpstr>
      <vt:lpstr>TGA Population Center</vt:lpstr>
      <vt:lpstr>PowerPoint Presentation</vt:lpstr>
      <vt:lpstr>Overview of Part A and MAI Funding</vt:lpstr>
      <vt:lpstr>Overview of Part A and MAI Funding</vt:lpstr>
      <vt:lpstr>PowerPoint Presentation</vt:lpstr>
      <vt:lpstr>PowerPoint Presentation</vt:lpstr>
      <vt:lpstr>PowerPoint Presentation</vt:lpstr>
      <vt:lpstr>PowerPoint Presentation</vt:lpstr>
      <vt:lpstr>Part A/MAI Service Units/Clients Comparison: FY 2018-2019 vs. 2017-2018</vt:lpstr>
      <vt:lpstr>PowerPoint Presentation</vt:lpstr>
      <vt:lpstr>Part A/MAI Utilization: FY 2018-2019</vt:lpstr>
      <vt:lpstr>Part A/MAI Utilization: FY 2018-2019 vs. FY 2017-2018 </vt:lpstr>
      <vt:lpstr>PowerPoint Presentation</vt:lpstr>
      <vt:lpstr>Utilization in FY 2018-2019 v. FY 2017-2018</vt:lpstr>
      <vt:lpstr>Utilization in FY 2018-2019 v. FY 2017-2018</vt:lpstr>
      <vt:lpstr>Utilization in FY 2018-2019 v. FY 2017-2018</vt:lpstr>
      <vt:lpstr>Utilization in FY 2018-2019 v. FY 2017-2018</vt:lpstr>
      <vt:lpstr>Early Intervention Services (EIS)</vt:lpstr>
      <vt:lpstr>Medical Case Management (Including Treatment Adherence)</vt:lpstr>
      <vt:lpstr>Outpatient Ambulatory/Primary Medical Care</vt:lpstr>
      <vt:lpstr>Mental Health Services</vt:lpstr>
      <vt:lpstr>Oral Health Care</vt:lpstr>
      <vt:lpstr>AIDS Pharmacy Assistance (Local)</vt:lpstr>
      <vt:lpstr>Health Insurance Premium &amp; Cost Sharing Assistance</vt:lpstr>
      <vt:lpstr>Substance Abuse Services - Outpatient</vt:lpstr>
      <vt:lpstr>Medical Nutrition Therapy</vt:lpstr>
      <vt:lpstr>PowerPoint Presentation</vt:lpstr>
      <vt:lpstr>Utilization in FY 2018-2019 v. FY 2017-2018</vt:lpstr>
      <vt:lpstr>Utilization in FY 2018-2019 v. FY 2017-2018</vt:lpstr>
      <vt:lpstr>Utilization in FY 2018-2019 v. FY 2017-2018</vt:lpstr>
      <vt:lpstr>Utilization in FY 2018-2019 v. FY 2017-2018</vt:lpstr>
      <vt:lpstr>Utilization in FY 2018-2019 v. FY 2017-2018</vt:lpstr>
      <vt:lpstr>Utilization in FY 2018-2019 v. FY 2017-2018</vt:lpstr>
      <vt:lpstr>Non-Medical Case Management</vt:lpstr>
      <vt:lpstr>Health Education/Risk Reduction (HE/RR)</vt:lpstr>
      <vt:lpstr>Outreach Services</vt:lpstr>
      <vt:lpstr>Emergency Financial: Food</vt:lpstr>
      <vt:lpstr>Medical Transportation Services</vt:lpstr>
      <vt:lpstr>Short Term Housing</vt:lpstr>
      <vt:lpstr>Emergency Financial: Utilities</vt:lpstr>
      <vt:lpstr>Legal Services</vt:lpstr>
      <vt:lpstr>Linguistic Services</vt:lpstr>
      <vt:lpstr>Emergency Financial: Pharmacy</vt:lpstr>
      <vt:lpstr>Substance Abuse Services – Residential</vt:lpstr>
      <vt:lpstr>Food Bank/Home delivered Meals</vt:lpstr>
      <vt:lpstr>PowerPoint Presentation</vt:lpstr>
      <vt:lpstr>Client Status and Time Enrolled</vt:lpstr>
      <vt:lpstr>Part A/MAI Clients by Enrollment Status</vt:lpstr>
      <vt:lpstr>Part A/MAI Clients by Gender</vt:lpstr>
      <vt:lpstr>Part A/MAI Clients by Current Age</vt:lpstr>
      <vt:lpstr>Part A/MAI Clients by Race/Ethnicity</vt:lpstr>
      <vt:lpstr>Part A/MAI Clients by HIV Status</vt:lpstr>
      <vt:lpstr>Part A/MAI Clients by Exposure Category</vt:lpstr>
      <vt:lpstr>Part A/MAI Clients by Poverty Level</vt:lpstr>
      <vt:lpstr>Part A/MAI Clients by County of Residence</vt:lpstr>
      <vt:lpstr>PowerPoint Presentation</vt:lpstr>
      <vt:lpstr>PowerPoint Presentation</vt:lpstr>
      <vt:lpstr>PowerPoint Presentation</vt:lpstr>
      <vt:lpstr>HIV Care Continuum Definitions</vt:lpstr>
      <vt:lpstr>Ryan White Clients v. Non-Client PLWH/A</vt:lpstr>
      <vt:lpstr>PowerPoint Presentation</vt:lpstr>
      <vt:lpstr>PowerPoint Presentation</vt:lpstr>
      <vt:lpstr>PowerPoint Presentation</vt:lpstr>
      <vt:lpstr>References</vt:lpstr>
    </vt:vector>
  </TitlesOfParts>
  <Company>Health &amp; Hospital Corporation d/b/a Marion County Public Health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Epidemiology of HIV/AIDS in the Indianapolis Transitional Grant Area: 2013</dc:title>
  <dc:creator>Tammie L. Nelson</dc:creator>
  <cp:keywords>RWHS</cp:keywords>
  <dc:description>Presented to the Ryan White Planning Council on June 5, 2014</dc:description>
  <cp:lastModifiedBy>Sam</cp:lastModifiedBy>
  <cp:revision>2200</cp:revision>
  <cp:lastPrinted>2015-06-30T17:33:16Z</cp:lastPrinted>
  <dcterms:created xsi:type="dcterms:W3CDTF">2013-05-01T21:28:56Z</dcterms:created>
  <dcterms:modified xsi:type="dcterms:W3CDTF">2019-07-29T13:56:58Z</dcterms:modified>
  <cp:contentStatus>In progress</cp:contentStatus>
</cp:coreProperties>
</file>