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0"/>
  </p:notesMasterIdLst>
  <p:handoutMasterIdLst>
    <p:handoutMasterId r:id="rId81"/>
  </p:handoutMasterIdLst>
  <p:sldIdLst>
    <p:sldId id="256" r:id="rId2"/>
    <p:sldId id="417" r:id="rId3"/>
    <p:sldId id="418" r:id="rId4"/>
    <p:sldId id="532" r:id="rId5"/>
    <p:sldId id="533" r:id="rId6"/>
    <p:sldId id="456" r:id="rId7"/>
    <p:sldId id="258" r:id="rId8"/>
    <p:sldId id="535" r:id="rId9"/>
    <p:sldId id="521" r:id="rId10"/>
    <p:sldId id="534" r:id="rId11"/>
    <p:sldId id="458" r:id="rId12"/>
    <p:sldId id="539" r:id="rId13"/>
    <p:sldId id="616" r:id="rId14"/>
    <p:sldId id="617" r:id="rId15"/>
    <p:sldId id="541" r:id="rId16"/>
    <p:sldId id="552" r:id="rId17"/>
    <p:sldId id="644" r:id="rId18"/>
    <p:sldId id="544" r:id="rId19"/>
    <p:sldId id="622" r:id="rId20"/>
    <p:sldId id="546" r:id="rId21"/>
    <p:sldId id="547" r:id="rId22"/>
    <p:sldId id="626" r:id="rId23"/>
    <p:sldId id="549" r:id="rId24"/>
    <p:sldId id="555" r:id="rId25"/>
    <p:sldId id="627" r:id="rId26"/>
    <p:sldId id="628" r:id="rId27"/>
    <p:sldId id="629" r:id="rId28"/>
    <p:sldId id="568" r:id="rId29"/>
    <p:sldId id="648" r:id="rId30"/>
    <p:sldId id="558" r:id="rId31"/>
    <p:sldId id="559" r:id="rId32"/>
    <p:sldId id="570" r:id="rId33"/>
    <p:sldId id="645" r:id="rId34"/>
    <p:sldId id="561" r:id="rId35"/>
    <p:sldId id="562" r:id="rId36"/>
    <p:sldId id="564" r:id="rId37"/>
    <p:sldId id="566" r:id="rId38"/>
    <p:sldId id="567" r:id="rId39"/>
    <p:sldId id="650" r:id="rId40"/>
    <p:sldId id="575" r:id="rId41"/>
    <p:sldId id="653" r:id="rId42"/>
    <p:sldId id="576" r:id="rId43"/>
    <p:sldId id="578" r:id="rId44"/>
    <p:sldId id="580" r:id="rId45"/>
    <p:sldId id="593" r:id="rId46"/>
    <p:sldId id="595" r:id="rId47"/>
    <p:sldId id="596" r:id="rId48"/>
    <p:sldId id="579" r:id="rId49"/>
    <p:sldId id="594" r:id="rId50"/>
    <p:sldId id="598" r:id="rId51"/>
    <p:sldId id="633" r:id="rId52"/>
    <p:sldId id="634" r:id="rId53"/>
    <p:sldId id="581" r:id="rId54"/>
    <p:sldId id="390" r:id="rId55"/>
    <p:sldId id="485" r:id="rId56"/>
    <p:sldId id="486" r:id="rId57"/>
    <p:sldId id="602" r:id="rId58"/>
    <p:sldId id="646" r:id="rId59"/>
    <p:sldId id="649" r:id="rId60"/>
    <p:sldId id="652" r:id="rId61"/>
    <p:sldId id="606" r:id="rId62"/>
    <p:sldId id="608" r:id="rId63"/>
    <p:sldId id="635" r:id="rId64"/>
    <p:sldId id="639" r:id="rId65"/>
    <p:sldId id="640" r:id="rId66"/>
    <p:sldId id="641" r:id="rId67"/>
    <p:sldId id="642" r:id="rId68"/>
    <p:sldId id="643" r:id="rId69"/>
    <p:sldId id="490" r:id="rId70"/>
    <p:sldId id="651" r:id="rId71"/>
    <p:sldId id="303" r:id="rId72"/>
    <p:sldId id="507" r:id="rId73"/>
    <p:sldId id="491" r:id="rId74"/>
    <p:sldId id="270" r:id="rId75"/>
    <p:sldId id="654" r:id="rId76"/>
    <p:sldId id="655" r:id="rId77"/>
    <p:sldId id="656" r:id="rId78"/>
    <p:sldId id="657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aladmi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F0E"/>
    <a:srgbClr val="009E47"/>
    <a:srgbClr val="003A47"/>
    <a:srgbClr val="FF7F00"/>
    <a:srgbClr val="6A3D9A"/>
    <a:srgbClr val="81FB25"/>
    <a:srgbClr val="D7191C"/>
    <a:srgbClr val="236C99"/>
    <a:srgbClr val="2B83BA"/>
    <a:srgbClr val="91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 autoAdjust="0"/>
    <p:restoredTop sz="82206" autoAdjust="0"/>
  </p:normalViewPr>
  <p:slideViewPr>
    <p:cSldViewPr>
      <p:cViewPr>
        <p:scale>
          <a:sx n="50" d="100"/>
          <a:sy n="50" d="100"/>
        </p:scale>
        <p:origin x="1820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36%20RWSP%20Epi%20Profile%20Presentation%20for%202020%20data\Graphics\DR4836%20Longitudinal%20HIV%20Graphs_Upda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36%20RWSP%20Epi%20Profile%20Presentation%20for%202020%20data\Graphics\DR4836%20Longitudinal%20HIV%20Graphs_Upda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36%20RWSP%20Epi%20Profile%20Presentation%20for%202020%20data\Graphics\DR4836%20Longitudinal%20HIV%20Graphs_Upda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36%20RWSP%20Epi%20Profile%20Presentation%20for%202020%20data\IndyTGA_HistPrevChart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36%20RWSP%20Epi%20Profile%20Presentation%20for%202020%20data\Graphics\DR4836%20IndyTGA_HistPrevChart_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ah2k8clufs01\S_Drive\Epi\Data%20Requests\DR4836%20RWSP%20Epi%20Profile%20Presentation%20for%202020%20data\Graphics\DR4836%20Continuum%20of%20Care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ah2k8clufs01\S_drive\Epi\Data%20Requests\DR4836%20RWSP%20Epi%20Profile%20Presentation%20for%202020%20data\Graphics\RWvsNonRW_Continuum_CY202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Long!$D$7</c:f>
              <c:strCache>
                <c:ptCount val="1"/>
                <c:pt idx="0">
                  <c:v>New HIV (N)</c:v>
                </c:pt>
              </c:strCache>
            </c:strRef>
          </c:tx>
          <c:spPr>
            <a:ln w="31750" cap="flat">
              <a:noFill/>
              <a:bevel/>
            </a:ln>
          </c:spPr>
          <c:marker>
            <c:symbol val="diamond"/>
            <c:size val="10"/>
          </c:marker>
          <c:trendline>
            <c:name>3-Yr. Moving Avg. (HIV)</c:name>
            <c:spPr>
              <a:ln w="28575">
                <a:solidFill>
                  <a:schemeClr val="accent1"/>
                </a:solidFill>
                <a:prstDash val="sysDash"/>
              </a:ln>
            </c:spPr>
            <c:trendlineType val="movingAvg"/>
            <c:period val="3"/>
            <c:dispRSqr val="0"/>
            <c:dispEq val="0"/>
          </c:trendline>
          <c:cat>
            <c:numRef>
              <c:f>Long!$A$35:$A$45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Long!$D$35:$D$45</c:f>
              <c:numCache>
                <c:formatCode>General</c:formatCode>
                <c:ptCount val="11"/>
                <c:pt idx="0">
                  <c:v>195</c:v>
                </c:pt>
                <c:pt idx="1">
                  <c:v>199</c:v>
                </c:pt>
                <c:pt idx="2">
                  <c:v>193</c:v>
                </c:pt>
                <c:pt idx="3">
                  <c:v>218</c:v>
                </c:pt>
                <c:pt idx="4">
                  <c:v>241</c:v>
                </c:pt>
                <c:pt idx="5">
                  <c:v>225</c:v>
                </c:pt>
                <c:pt idx="6">
                  <c:v>240</c:v>
                </c:pt>
                <c:pt idx="7">
                  <c:v>283</c:v>
                </c:pt>
                <c:pt idx="8">
                  <c:v>243</c:v>
                </c:pt>
                <c:pt idx="9">
                  <c:v>271</c:v>
                </c:pt>
                <c:pt idx="10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9-443C-80A9-4C7241FC2F8F}"/>
            </c:ext>
          </c:extLst>
        </c:ser>
        <c:ser>
          <c:idx val="1"/>
          <c:order val="1"/>
          <c:tx>
            <c:strRef>
              <c:f>Long!$F$7</c:f>
              <c:strCache>
                <c:ptCount val="1"/>
                <c:pt idx="0">
                  <c:v>TGA Pop. Est. (x10,000)</c:v>
                </c:pt>
              </c:strCache>
            </c:strRef>
          </c:tx>
          <c:spPr>
            <a:ln w="28575" cap="flat" cmpd="sng">
              <a:solidFill>
                <a:schemeClr val="tx1"/>
              </a:solidFill>
              <a:prstDash val="solid"/>
              <a:bevel/>
            </a:ln>
          </c:spPr>
          <c:marker>
            <c:symbol val="none"/>
          </c:marker>
          <c:cat>
            <c:numRef>
              <c:f>Long!$A$35:$A$45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Long!$F$35:$F$45</c:f>
              <c:numCache>
                <c:formatCode>#,##0.0</c:formatCode>
                <c:ptCount val="11"/>
                <c:pt idx="0">
                  <c:v>175.6241</c:v>
                </c:pt>
                <c:pt idx="1">
                  <c:v>177.91550000000001</c:v>
                </c:pt>
                <c:pt idx="2">
                  <c:v>179.84989999999999</c:v>
                </c:pt>
                <c:pt idx="3">
                  <c:v>182.27760000000001</c:v>
                </c:pt>
                <c:pt idx="4">
                  <c:v>184.12049999999999</c:v>
                </c:pt>
                <c:pt idx="5">
                  <c:v>185.90940000000001</c:v>
                </c:pt>
                <c:pt idx="6">
                  <c:v>187.69030000000001</c:v>
                </c:pt>
                <c:pt idx="7">
                  <c:v>189.29759999999999</c:v>
                </c:pt>
                <c:pt idx="8">
                  <c:v>189.91159999999999</c:v>
                </c:pt>
                <c:pt idx="9">
                  <c:v>193.5214</c:v>
                </c:pt>
                <c:pt idx="10">
                  <c:v>196.31720000000001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A9-443C-80A9-4C7241FC2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786304"/>
        <c:axId val="326431232"/>
      </c:lineChart>
      <c:catAx>
        <c:axId val="34678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326431232"/>
        <c:crosses val="autoZero"/>
        <c:auto val="1"/>
        <c:lblAlgn val="ctr"/>
        <c:lblOffset val="100"/>
        <c:tickLblSkip val="5"/>
        <c:noMultiLvlLbl val="0"/>
      </c:catAx>
      <c:valAx>
        <c:axId val="326431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6786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19753086419751E-2"/>
          <c:y val="0.89909923405571357"/>
          <c:w val="0.98179012345679029"/>
          <c:h val="8.41633753825493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'Proc 0 - Freq'!$B$7</c:f>
              <c:strCache>
                <c:ptCount val="1"/>
                <c:pt idx="0">
                  <c:v>Late Diagnosis (AIDS &lt; 91 Days)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9-4599-9804-1859B9AD0EA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9-4599-9804-1859B9AD0EA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E9-4599-9804-1859B9AD0E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'Proc 0 - Freq'!$A$36:$A$46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'Proc 0 - Freq'!$B$36:$B$46</c:f>
              <c:numCache>
                <c:formatCode>General</c:formatCode>
                <c:ptCount val="11"/>
                <c:pt idx="0">
                  <c:v>54</c:v>
                </c:pt>
                <c:pt idx="1">
                  <c:v>68</c:v>
                </c:pt>
                <c:pt idx="2">
                  <c:v>57</c:v>
                </c:pt>
                <c:pt idx="3">
                  <c:v>55</c:v>
                </c:pt>
                <c:pt idx="4">
                  <c:v>49</c:v>
                </c:pt>
                <c:pt idx="5">
                  <c:v>42</c:v>
                </c:pt>
                <c:pt idx="6">
                  <c:v>56</c:v>
                </c:pt>
                <c:pt idx="7">
                  <c:v>59</c:v>
                </c:pt>
                <c:pt idx="8">
                  <c:v>58</c:v>
                </c:pt>
                <c:pt idx="9">
                  <c:v>43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E9-4599-9804-1859B9AD0EAF}"/>
            </c:ext>
          </c:extLst>
        </c:ser>
        <c:ser>
          <c:idx val="3"/>
          <c:order val="1"/>
          <c:tx>
            <c:strRef>
              <c:f>'Proc 0 - Freq'!$D$7</c:f>
              <c:strCache>
                <c:ptCount val="1"/>
                <c:pt idx="0">
                  <c:v>HIV non-AIDS for &gt; 1 Year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E9-4599-9804-1859B9AD0EA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E9-4599-9804-1859B9AD0EA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E9-4599-9804-1859B9AD0E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'Proc 0 - Freq'!$A$36:$A$46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'Proc 0 - Freq'!$D$36:$D$46</c:f>
              <c:numCache>
                <c:formatCode>General</c:formatCode>
                <c:ptCount val="11"/>
                <c:pt idx="0">
                  <c:v>145</c:v>
                </c:pt>
                <c:pt idx="1">
                  <c:v>141</c:v>
                </c:pt>
                <c:pt idx="2">
                  <c:v>144</c:v>
                </c:pt>
                <c:pt idx="3">
                  <c:v>171</c:v>
                </c:pt>
                <c:pt idx="4">
                  <c:v>167</c:v>
                </c:pt>
                <c:pt idx="5">
                  <c:v>161</c:v>
                </c:pt>
                <c:pt idx="6">
                  <c:v>180</c:v>
                </c:pt>
                <c:pt idx="7">
                  <c:v>219</c:v>
                </c:pt>
                <c:pt idx="8">
                  <c:v>181</c:v>
                </c:pt>
                <c:pt idx="9">
                  <c:v>224</c:v>
                </c:pt>
                <c:pt idx="10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E9-4599-9804-1859B9AD0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337024"/>
        <c:axId val="326433536"/>
      </c:barChart>
      <c:catAx>
        <c:axId val="1343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326433536"/>
        <c:crosses val="autoZero"/>
        <c:auto val="1"/>
        <c:lblAlgn val="ctr"/>
        <c:lblOffset val="100"/>
        <c:tickMarkSkip val="1"/>
        <c:noMultiLvlLbl val="0"/>
      </c:catAx>
      <c:valAx>
        <c:axId val="326433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4337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Long!$B$7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B-47F3-BB5F-86DD4349AA4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B-47F3-BB5F-86DD4349AA4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B-47F3-BB5F-86DD4349AA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Long!$A$35:$A$45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Long!$B$35:$B$45</c:f>
              <c:numCache>
                <c:formatCode>General</c:formatCode>
                <c:ptCount val="11"/>
                <c:pt idx="0">
                  <c:v>39</c:v>
                </c:pt>
                <c:pt idx="1">
                  <c:v>41</c:v>
                </c:pt>
                <c:pt idx="2">
                  <c:v>38</c:v>
                </c:pt>
                <c:pt idx="3">
                  <c:v>46</c:v>
                </c:pt>
                <c:pt idx="4">
                  <c:v>40</c:v>
                </c:pt>
                <c:pt idx="5">
                  <c:v>36</c:v>
                </c:pt>
                <c:pt idx="6">
                  <c:v>47</c:v>
                </c:pt>
                <c:pt idx="7">
                  <c:v>58</c:v>
                </c:pt>
                <c:pt idx="8">
                  <c:v>58</c:v>
                </c:pt>
                <c:pt idx="9">
                  <c:v>55</c:v>
                </c:pt>
                <c:pt idx="1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2B-47F3-BB5F-86DD4349AA4D}"/>
            </c:ext>
          </c:extLst>
        </c:ser>
        <c:ser>
          <c:idx val="3"/>
          <c:order val="1"/>
          <c:tx>
            <c:strRef>
              <c:f>Long!$C$7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B-47F3-BB5F-86DD4349AA4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B-47F3-BB5F-86DD4349AA4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B-47F3-BB5F-86DD4349AA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Long!$A$35:$A$45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Long!$C$35:$C$45</c:f>
              <c:numCache>
                <c:formatCode>General</c:formatCode>
                <c:ptCount val="11"/>
                <c:pt idx="0">
                  <c:v>156</c:v>
                </c:pt>
                <c:pt idx="1">
                  <c:v>158</c:v>
                </c:pt>
                <c:pt idx="2">
                  <c:v>155</c:v>
                </c:pt>
                <c:pt idx="3">
                  <c:v>172</c:v>
                </c:pt>
                <c:pt idx="4">
                  <c:v>168</c:v>
                </c:pt>
                <c:pt idx="5">
                  <c:v>182</c:v>
                </c:pt>
                <c:pt idx="6">
                  <c:v>193</c:v>
                </c:pt>
                <c:pt idx="7">
                  <c:v>225</c:v>
                </c:pt>
                <c:pt idx="8">
                  <c:v>185</c:v>
                </c:pt>
                <c:pt idx="9">
                  <c:v>216</c:v>
                </c:pt>
                <c:pt idx="10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2B-47F3-BB5F-86DD4349A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421504"/>
        <c:axId val="331023488"/>
      </c:barChart>
      <c:catAx>
        <c:axId val="1344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331023488"/>
        <c:crosses val="autoZero"/>
        <c:auto val="1"/>
        <c:lblAlgn val="ctr"/>
        <c:lblOffset val="100"/>
        <c:tickMarkSkip val="1"/>
        <c:noMultiLvlLbl val="0"/>
      </c:catAx>
      <c:valAx>
        <c:axId val="331023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44215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Sheet5!$G$5</c:f>
              <c:strCache>
                <c:ptCount val="1"/>
                <c:pt idx="0">
                  <c:v>Number of deaths</c:v>
                </c:pt>
              </c:strCache>
            </c:strRef>
          </c:tx>
          <c:spPr>
            <a:solidFill>
              <a:srgbClr val="D95F0E"/>
            </a:solidFill>
          </c:spPr>
          <c:invertIfNegative val="0"/>
          <c:cat>
            <c:numRef>
              <c:f>Sheet5!$H$6:$H$26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Sheet5!$G$6:$G$26</c:f>
              <c:numCache>
                <c:formatCode>General</c:formatCode>
                <c:ptCount val="21"/>
                <c:pt idx="0">
                  <c:v>57</c:v>
                </c:pt>
                <c:pt idx="1">
                  <c:v>82</c:v>
                </c:pt>
                <c:pt idx="2">
                  <c:v>71</c:v>
                </c:pt>
                <c:pt idx="3">
                  <c:v>63</c:v>
                </c:pt>
                <c:pt idx="4">
                  <c:v>55</c:v>
                </c:pt>
                <c:pt idx="5">
                  <c:v>69</c:v>
                </c:pt>
                <c:pt idx="6">
                  <c:v>58</c:v>
                </c:pt>
                <c:pt idx="7">
                  <c:v>41</c:v>
                </c:pt>
                <c:pt idx="8">
                  <c:v>66</c:v>
                </c:pt>
                <c:pt idx="9">
                  <c:v>51</c:v>
                </c:pt>
                <c:pt idx="10">
                  <c:v>62</c:v>
                </c:pt>
                <c:pt idx="11">
                  <c:v>69</c:v>
                </c:pt>
                <c:pt idx="12">
                  <c:v>64</c:v>
                </c:pt>
                <c:pt idx="13">
                  <c:v>80</c:v>
                </c:pt>
                <c:pt idx="14">
                  <c:v>58</c:v>
                </c:pt>
                <c:pt idx="15">
                  <c:v>64</c:v>
                </c:pt>
                <c:pt idx="16">
                  <c:v>63</c:v>
                </c:pt>
                <c:pt idx="17">
                  <c:v>50</c:v>
                </c:pt>
                <c:pt idx="18">
                  <c:v>47</c:v>
                </c:pt>
                <c:pt idx="19">
                  <c:v>55</c:v>
                </c:pt>
                <c:pt idx="2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8-4EC3-9385-D2DA17B9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12128"/>
        <c:axId val="331026368"/>
      </c:barChart>
      <c:catAx>
        <c:axId val="13451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1026368"/>
        <c:crosses val="autoZero"/>
        <c:auto val="1"/>
        <c:lblAlgn val="ctr"/>
        <c:lblOffset val="100"/>
        <c:noMultiLvlLbl val="0"/>
      </c:catAx>
      <c:valAx>
        <c:axId val="331026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effectLst/>
                  </a:rPr>
                  <a:t>Deaths of PLWH/A (N)</a:t>
                </a:r>
                <a:endParaRPr lang="en-US" sz="18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4512128"/>
        <c:crosses val="autoZero"/>
        <c:crossBetween val="between"/>
        <c:majorUnit val="1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HIV Deaths (N)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cat>
            <c:numRef>
              <c:f>Sheet5!$C$4:$C$24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Sheet5!$B$4:$B$24</c:f>
              <c:numCache>
                <c:formatCode>General</c:formatCode>
                <c:ptCount val="21"/>
                <c:pt idx="0">
                  <c:v>27</c:v>
                </c:pt>
                <c:pt idx="1">
                  <c:v>44</c:v>
                </c:pt>
                <c:pt idx="2">
                  <c:v>43</c:v>
                </c:pt>
                <c:pt idx="3">
                  <c:v>33</c:v>
                </c:pt>
                <c:pt idx="4">
                  <c:v>39</c:v>
                </c:pt>
                <c:pt idx="5">
                  <c:v>43</c:v>
                </c:pt>
                <c:pt idx="6">
                  <c:v>46</c:v>
                </c:pt>
                <c:pt idx="7">
                  <c:v>30</c:v>
                </c:pt>
                <c:pt idx="8">
                  <c:v>53</c:v>
                </c:pt>
                <c:pt idx="9">
                  <c:v>34</c:v>
                </c:pt>
                <c:pt idx="10">
                  <c:v>33</c:v>
                </c:pt>
                <c:pt idx="11">
                  <c:v>25</c:v>
                </c:pt>
                <c:pt idx="12">
                  <c:v>26</c:v>
                </c:pt>
                <c:pt idx="13">
                  <c:v>23</c:v>
                </c:pt>
                <c:pt idx="14">
                  <c:v>14</c:v>
                </c:pt>
                <c:pt idx="15">
                  <c:v>24</c:v>
                </c:pt>
                <c:pt idx="16">
                  <c:v>21</c:v>
                </c:pt>
                <c:pt idx="17">
                  <c:v>15</c:v>
                </c:pt>
                <c:pt idx="18">
                  <c:v>19</c:v>
                </c:pt>
                <c:pt idx="19">
                  <c:v>16</c:v>
                </c:pt>
                <c:pt idx="2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C-416D-B2FE-C730E343A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94560"/>
        <c:axId val="331028096"/>
      </c:barChart>
      <c:catAx>
        <c:axId val="13459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1028096"/>
        <c:crosses val="autoZero"/>
        <c:auto val="1"/>
        <c:lblAlgn val="ctr"/>
        <c:lblOffset val="100"/>
        <c:noMultiLvlLbl val="0"/>
      </c:catAx>
      <c:valAx>
        <c:axId val="33102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HIV</a:t>
                </a:r>
                <a:r>
                  <a:rPr lang="en-US" sz="2000" baseline="0" dirty="0">
                    <a:latin typeface="Times New Roman" pitchFamily="18" charset="0"/>
                    <a:cs typeface="Times New Roman" pitchFamily="18" charset="0"/>
                  </a:rPr>
                  <a:t> Deaths (N)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4594560"/>
        <c:crosses val="autoZero"/>
        <c:crossBetween val="between"/>
        <c:majorUnit val="1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04-4E50-8C0D-C34BEE2A68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104-4E50-8C0D-C34BEE2A6871}"/>
              </c:ext>
            </c:extLst>
          </c:dPt>
          <c:cat>
            <c:strRef>
              <c:f>'Total TGA_CY2020'!$A$12:$A$15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</c:v>
                </c:pt>
              </c:strCache>
            </c:strRef>
          </c:cat>
          <c:val>
            <c:numRef>
              <c:f>'Total TGA_CY2020'!$B$12:$B$15</c:f>
              <c:numCache>
                <c:formatCode>0.0%</c:formatCode>
                <c:ptCount val="4"/>
                <c:pt idx="0">
                  <c:v>0.65810376880175769</c:v>
                </c:pt>
                <c:pt idx="1">
                  <c:v>0.65800000000000003</c:v>
                </c:pt>
                <c:pt idx="2">
                  <c:v>0.42521548081798211</c:v>
                </c:pt>
                <c:pt idx="3">
                  <c:v>0.81909547738693467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04-4E50-8C0D-C34BEE2A6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666240"/>
        <c:axId val="134760128"/>
      </c:barChart>
      <c:catAx>
        <c:axId val="13466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760128"/>
        <c:crosses val="autoZero"/>
        <c:auto val="1"/>
        <c:lblAlgn val="ctr"/>
        <c:lblOffset val="100"/>
        <c:noMultiLvlLbl val="0"/>
      </c:catAx>
      <c:valAx>
        <c:axId val="134760128"/>
        <c:scaling>
          <c:orientation val="minMax"/>
          <c:max val="1"/>
        </c:scaling>
        <c:delete val="1"/>
        <c:axPos val="b"/>
        <c:numFmt formatCode="0%" sourceLinked="0"/>
        <c:majorTickMark val="out"/>
        <c:minorTickMark val="none"/>
        <c:tickLblPos val="nextTo"/>
        <c:crossAx val="134666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Non-Clients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Sheet1!$A$34:$A$37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</c:v>
                </c:pt>
              </c:strCache>
            </c:strRef>
          </c:cat>
          <c:val>
            <c:numRef>
              <c:f>Sheet1!$C$34:$C$37</c:f>
              <c:numCache>
                <c:formatCode>General</c:formatCode>
                <c:ptCount val="4"/>
                <c:pt idx="0" formatCode="0.0%">
                  <c:v>0.60164083865086604</c:v>
                </c:pt>
                <c:pt idx="2" formatCode="0.0%">
                  <c:v>0.36007292616226072</c:v>
                </c:pt>
                <c:pt idx="3" formatCode="0.0%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5-420B-866F-BDD1D8CDA3E0}"/>
            </c:ext>
          </c:extLst>
        </c:ser>
        <c:ser>
          <c:idx val="1"/>
          <c:order val="1"/>
          <c:tx>
            <c:strRef>
              <c:f>Sheet1!$B$33</c:f>
              <c:strCache>
                <c:ptCount val="1"/>
                <c:pt idx="0">
                  <c:v>RWSP 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F55-420B-866F-BDD1D8CDA3E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55-420B-866F-BDD1D8CDA3E0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Sheet1!$A$34:$A$37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</c:v>
                </c:pt>
              </c:strCache>
            </c:strRef>
          </c:cat>
          <c:val>
            <c:numRef>
              <c:f>Sheet1!$B$34:$B$37</c:f>
              <c:numCache>
                <c:formatCode>0.0%</c:formatCode>
                <c:ptCount val="4"/>
                <c:pt idx="0">
                  <c:v>0.68572941487953398</c:v>
                </c:pt>
                <c:pt idx="1">
                  <c:v>0.65483168648467593</c:v>
                </c:pt>
                <c:pt idx="2">
                  <c:v>0.45777071750066189</c:v>
                </c:pt>
                <c:pt idx="3">
                  <c:v>0.58799999999999997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55-420B-866F-BDD1D8CDA3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5304704"/>
        <c:axId val="134758976"/>
      </c:barChart>
      <c:catAx>
        <c:axId val="13530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758976"/>
        <c:crosses val="autoZero"/>
        <c:auto val="1"/>
        <c:lblAlgn val="ctr"/>
        <c:lblOffset val="100"/>
        <c:noMultiLvlLbl val="0"/>
      </c:catAx>
      <c:valAx>
        <c:axId val="134758976"/>
        <c:scaling>
          <c:orientation val="minMax"/>
          <c:max val="1"/>
        </c:scaling>
        <c:delete val="1"/>
        <c:axPos val="b"/>
        <c:numFmt formatCode="0%" sourceLinked="0"/>
        <c:majorTickMark val="out"/>
        <c:minorTickMark val="none"/>
        <c:tickLblPos val="nextTo"/>
        <c:crossAx val="135304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07325526616866"/>
          <c:y val="0.89964834256829007"/>
          <c:w val="0.54709964139098"/>
          <c:h val="9.73364440556041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0.45848</cdr:x>
      <cdr:y>0.07621</cdr:y>
    </cdr:from>
    <cdr:to>
      <cdr:x>0.74005</cdr:x>
      <cdr:y>0.1616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87260" y="311728"/>
          <a:ext cx="2325893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>
          <a:spAutoFit/>
        </a:bodyPr>
        <a:lstStyle xmlns:a="http://schemas.openxmlformats.org/drawingml/2006/main"/>
        <a:p xmlns:a="http://schemas.openxmlformats.org/drawingml/2006/main">
          <a:r>
            <a:rPr lang="en-US" sz="2200" b="1">
              <a:latin typeface="+mj-lt"/>
            </a:rPr>
            <a:t>62.8%  </a:t>
          </a:r>
          <a:r>
            <a:rPr lang="en-US" sz="1800" b="0">
              <a:latin typeface="+mj-lt"/>
            </a:rPr>
            <a:t>(N=125/199)</a:t>
          </a:r>
        </a:p>
      </cdr:txBody>
    </cdr:sp>
  </cdr:relSizeAnchor>
  <cdr:relSizeAnchor xmlns:cdr="http://schemas.openxmlformats.org/drawingml/2006/chartDrawing">
    <cdr:from>
      <cdr:x>0.3458</cdr:x>
      <cdr:y>0.26235</cdr:y>
    </cdr:from>
    <cdr:to>
      <cdr:x>0.60334</cdr:x>
      <cdr:y>0.34038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56471" y="1073110"/>
          <a:ext cx="2127377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>
              <a:solidFill>
                <a:schemeClr val="bg1"/>
              </a:solidFill>
              <a:latin typeface="+mj-lt"/>
            </a:rPr>
            <a:t>42.5% </a:t>
          </a:r>
          <a:r>
            <a:rPr lang="en-US" sz="1600" b="1">
              <a:solidFill>
                <a:schemeClr val="bg1"/>
              </a:solidFill>
              <a:latin typeface="+mj-lt"/>
            </a:rPr>
            <a:t> </a:t>
          </a:r>
          <a:r>
            <a:rPr lang="en-US" sz="1400" b="0">
              <a:solidFill>
                <a:schemeClr val="bg1"/>
              </a:solidFill>
              <a:latin typeface="+mj-lt"/>
            </a:rPr>
            <a:t>(N=2516/5917)</a:t>
          </a:r>
        </a:p>
      </cdr:txBody>
    </cdr:sp>
  </cdr:relSizeAnchor>
  <cdr:relSizeAnchor xmlns:cdr="http://schemas.openxmlformats.org/drawingml/2006/chartDrawing">
    <cdr:from>
      <cdr:x>0.45331</cdr:x>
      <cdr:y>0.44136</cdr:y>
    </cdr:from>
    <cdr:to>
      <cdr:x>0.68596</cdr:x>
      <cdr:y>0.52675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44554" y="1805329"/>
          <a:ext cx="1921808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65.8% - 83.5%</a:t>
          </a:r>
          <a:endParaRPr lang="en-US" sz="1800" b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0.39463</cdr:x>
      <cdr:y>0.62702</cdr:y>
    </cdr:from>
    <cdr:to>
      <cdr:x>0.70577</cdr:x>
      <cdr:y>0.71241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59829" y="2564748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65.8%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(N=3894/5917)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0.32509</cdr:x>
      <cdr:y>0.46509</cdr:y>
    </cdr:from>
    <cdr:to>
      <cdr:x>0.67613</cdr:x>
      <cdr:y>0.54417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8687" y="1877273"/>
          <a:ext cx="2935704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9144" tIns="9144" rIns="9144" bIns="9144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spc="-50">
              <a:solidFill>
                <a:schemeClr val="bg1"/>
              </a:solidFill>
              <a:latin typeface="+mj-lt"/>
            </a:rPr>
            <a:t>Min. 65.8%</a:t>
          </a:r>
          <a:r>
            <a:rPr lang="en-US" sz="2000" b="1" spc="-50" baseline="0">
              <a:solidFill>
                <a:schemeClr val="bg1"/>
              </a:solidFill>
              <a:latin typeface="+mj-lt"/>
            </a:rPr>
            <a:t> (Max. 83.5%)</a:t>
          </a:r>
          <a:r>
            <a:rPr lang="en-US" sz="2000" b="1" spc="-50">
              <a:solidFill>
                <a:schemeClr val="bg1"/>
              </a:solidFill>
              <a:latin typeface="+mj-lt"/>
            </a:rPr>
            <a:t> </a:t>
          </a:r>
          <a:endParaRPr lang="en-US" sz="2200" b="1" spc="-5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8-updated-vol-31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hiv/pdf/library/reports/surveillance/cdc-hiv-surveillance-report-2018-vol-30.pdf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nvsr/nvsr68/nvsr68_09-508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dc.gov/hiv/pdf/library/reports/surveillance/cdc-hiv-surveillance-report-2018-updated-vol-31.pdf" TargetMode="External"/><Relationship Id="rId4" Type="http://schemas.openxmlformats.org/officeDocument/2006/relationships/hyperlink" Target="https://www.cdc.gov/nchs/data/nvsr/nvsr69/nvsr69-13-508.pdf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8-vol-30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Most recent available year-end US HIV Rate is for 2018 updated, as of 05/2020: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https://www.cdc.gov/hiv/pdf/library/reports/surveillance/cdc-hiv-surveillance-report-2018-updated-vol-31.pdf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Most recent available year-end US AIDS Rate is for 2018 preliminary, as of 04/30/2019:</a:t>
            </a:r>
          </a:p>
          <a:p>
            <a:r>
              <a:rPr lang="en-US" dirty="0">
                <a:hlinkClick r:id="rId4"/>
              </a:rPr>
              <a:t>https://www.cdc.gov/hiv/pdf/library/reports/surveillance/cdc-hiv-surveillance-report-2018-vol-30.pdf</a:t>
            </a:r>
            <a:endParaRPr lang="en-US" baseline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3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MCPHD GIS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values represent the predicted amount of the phenomenon within each cell. Better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look at the classes/colors in this graph qualitatively rather quantitatively. This is b/c some areas may have been emphasized due to surrounding cell values or due to points crossing multiple cells (being at an edges or intersections).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4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top 3 for HIV Incidence among Foreign-born were Nigeria, Myanmar (Burma), and Venezuela.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4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recent</a:t>
            </a:r>
            <a:r>
              <a:rPr lang="en-US" baseline="0" dirty="0"/>
              <a:t> U.S. data for cause of death related to HIV here: </a:t>
            </a:r>
            <a:r>
              <a:rPr lang="en-US" sz="1200" dirty="0">
                <a:hlinkClick r:id="rId3"/>
              </a:rPr>
              <a:t>https://www.</a:t>
            </a:r>
            <a:r>
              <a:rPr lang="en-US" sz="1200" dirty="0">
                <a:hlinkClick r:id="rId4"/>
              </a:rPr>
              <a:t> https://www.cdc.gov/nchs/data/nvsr/nvsr69/nvsr69-13-508.pdf</a:t>
            </a:r>
            <a:r>
              <a:rPr lang="en-US" sz="120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Most recent All cause HIV mortality here: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https://www.cdc.gov/hiv/pdf/library/reports/surveillance/cdc-hiv-surveillance-report-2018-updated-vol-31.pdf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0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8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above represents</a:t>
            </a:r>
            <a:r>
              <a:rPr lang="en-US" baseline="0" dirty="0"/>
              <a:t> </a:t>
            </a:r>
            <a:r>
              <a:rPr lang="en-US" dirty="0"/>
              <a:t>HIV</a:t>
            </a:r>
            <a:r>
              <a:rPr lang="en-US" baseline="0" dirty="0"/>
              <a:t>, non-AIDS. </a:t>
            </a:r>
          </a:p>
          <a:p>
            <a:r>
              <a:rPr lang="en-US" dirty="0"/>
              <a:t>2017</a:t>
            </a:r>
            <a:r>
              <a:rPr lang="en-US" baseline="0" dirty="0"/>
              <a:t> (year-end) for total PLWHA</a:t>
            </a:r>
            <a:endParaRPr lang="en-US" dirty="0"/>
          </a:p>
          <a:p>
            <a:r>
              <a:rPr lang="en-US" dirty="0">
                <a:hlinkClick r:id="rId3"/>
              </a:rPr>
              <a:t>https://www.cdc.gov/hiv/pdf/library/reports/surveillance/cdc-hiv-surveillance-report-2018-vol-30.pdf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7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5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5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6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9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1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9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5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Northern America</a:t>
            </a:r>
            <a:r>
              <a:rPr lang="en-US" baseline="0" dirty="0"/>
              <a:t> group here includes USA, Canada, Greenland, etc. It does not include Mexico and Central American countries which are included in Latin America and Caribbean group.</a:t>
            </a:r>
          </a:p>
          <a:p>
            <a:endParaRPr lang="en-US" baseline="0" dirty="0"/>
          </a:p>
          <a:p>
            <a:r>
              <a:rPr lang="en-US" baseline="0" dirty="0"/>
              <a:t>The top 3 countries in Latin America and the Caribbean with the highest prevalence of HIV/AIDS were : Mexico (178), Honduras (32), and Haiti (22).</a:t>
            </a:r>
          </a:p>
          <a:p>
            <a:r>
              <a:rPr lang="en-US" baseline="0" dirty="0"/>
              <a:t>The top 3 African Countries with the highest prevalence of HIV/AIDS were: Nigeria (75), Zimbabwe (64), and Kenya (30).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8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02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3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recent estimate</a:t>
            </a:r>
            <a:r>
              <a:rPr lang="en-US" baseline="0" dirty="0"/>
              <a:t> for Indianapolis based on HOPWA report for 2019.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 baseline="0" dirty="0"/>
              <a:t> estimate = </a:t>
            </a:r>
            <a:r>
              <a:rPr lang="en-US" dirty="0"/>
              <a:t>10.4%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65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5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HAART=Highly Active Antiretroviral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93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31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6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00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42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61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7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52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57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5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99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2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6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250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42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97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37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46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72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Association of Physicians in AIDS Care convened a panel to develop evidence-based recommendations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optimize entry into and retention in care and ART adherence for people with 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6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https://www.cdc.gov/hiv/risk/art/index.html</a:t>
            </a:r>
          </a:p>
          <a:p>
            <a:r>
              <a:rPr lang="en-US" dirty="0"/>
              <a:t>https://www.cdc.gov/hiv/pdf/risk/art/cdc-hiv-tasp-101.pdf</a:t>
            </a:r>
          </a:p>
          <a:p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risk of transmitting HIV to the baby can be 1% or less if the mother takes HIV medicine daily as prescribed throughout pregnancy, labor, and delivery and gives HIV medicine to her baby for 4-6 weeks after giving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2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1,761,021 to 1,963,172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725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45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62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90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68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98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83% of TGA population is most</a:t>
            </a:r>
            <a:r>
              <a:rPr lang="en-US" baseline="0" dirty="0"/>
              <a:t> recent estimate </a:t>
            </a:r>
            <a:r>
              <a:rPr lang="en-US" b="0" baseline="0" dirty="0"/>
              <a:t>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1,636,763/</a:t>
            </a:r>
            <a:r>
              <a:rPr lang="en-US" dirty="0"/>
              <a:t>1,963,172)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965,474/1,963,172)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Parmar@MarionHealth.or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remyswain.blogspot.com/2014/08/put-dog-in-picture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.org/article.aspx?articleid=1170890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MDiop@MarionHealth.org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hiv/group/age/olderamericans/index.html" TargetMode="External"/><Relationship Id="rId3" Type="http://schemas.openxmlformats.org/officeDocument/2006/relationships/hyperlink" Target="https://www.cdc.gov/hiv/pdf/library/reports/surveillance/cdc-hiv-surveillance-report-2018-vol-30.pdf" TargetMode="External"/><Relationship Id="rId7" Type="http://schemas.openxmlformats.org/officeDocument/2006/relationships/hyperlink" Target="https://www.cdc.gov/nchhstp/newsroom/docs/factsheets/hiv-testing-us-508.pdf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nchs/data/nvsr/nvsr69/nvsr69-13-508.pdf" TargetMode="External"/><Relationship Id="rId5" Type="http://schemas.openxmlformats.org/officeDocument/2006/relationships/hyperlink" Target="https://www.cdc.gov/nchs/data/nvsr/nvsr68/nvsr68_09-508.pdf" TargetMode="External"/><Relationship Id="rId4" Type="http://schemas.openxmlformats.org/officeDocument/2006/relationships/hyperlink" Target="https://www.cdc.gov/hiv/pdf/library/reports/surveillance/cdc-hiv-surveillance-report-2018-updated-vol-31.pdf" TargetMode="External"/><Relationship Id="rId9" Type="http://schemas.openxmlformats.org/officeDocument/2006/relationships/hyperlink" Target="http://www.chipindy.org/wp-content/uploads/2013/07/HomelessCount_2015_Web.pdf" TargetMode="Externa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mc/articles/PMC3740738/" TargetMode="External"/><Relationship Id="rId3" Type="http://schemas.openxmlformats.org/officeDocument/2006/relationships/hyperlink" Target="https://files.hudexchange.info/reports/published/HOPWA_Perf_GranteeForm_00_INDI-IN_IN_2018.pdf" TargetMode="External"/><Relationship Id="rId7" Type="http://schemas.openxmlformats.org/officeDocument/2006/relationships/hyperlink" Target="http://www.hhcorp.org/hhc/index.php/newsroom/2014-press-releases/645-marion-county-releases-2014-community-health-assessment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v.va.gov/patient/daily/mental/single-page.asp" TargetMode="External"/><Relationship Id="rId11" Type="http://schemas.openxmlformats.org/officeDocument/2006/relationships/hyperlink" Target="https://www.cdc.gov/tb/publications/ltbi/pdf/LTBIbooklet508.pdf" TargetMode="External"/><Relationship Id="rId5" Type="http://schemas.openxmlformats.org/officeDocument/2006/relationships/hyperlink" Target="http://www.cdc.gov/hiv/strategy/pdf/nhas.pdf" TargetMode="External"/><Relationship Id="rId10" Type="http://schemas.openxmlformats.org/officeDocument/2006/relationships/hyperlink" Target="https://www.aids.gov/hiv-aids-basics/staying-healthy-with-hiv-aids/potential-related-health-problems/tuberculosis/" TargetMode="External"/><Relationship Id="rId4" Type="http://schemas.openxmlformats.org/officeDocument/2006/relationships/hyperlink" Target="https://shnny.org/uploads/Housing_is_HIV_Prevention_and_Health_Care.pdf" TargetMode="External"/><Relationship Id="rId9" Type="http://schemas.openxmlformats.org/officeDocument/2006/relationships/hyperlink" Target="http://doi.org/10.1097/QAD.0000000000001095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mmwr/preview/mmwrhtml/rr5514a1.htm" TargetMode="External"/><Relationship Id="rId3" Type="http://schemas.openxmlformats.org/officeDocument/2006/relationships/hyperlink" Target="http://www.cdc.gov/hiv/pdf/library/factsheets/hiv-tb.pdf" TargetMode="External"/><Relationship Id="rId7" Type="http://schemas.openxmlformats.org/officeDocument/2006/relationships/hyperlink" Target="https://aidsinfo.nih.gov/guidelines/html/1/adult-and-adolescent-arv-guidelines/26/hiv-hcv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iv/pdf/library_factsheets_hiv_and_viral_hepatitis.pdf" TargetMode="External"/><Relationship Id="rId5" Type="http://schemas.openxmlformats.org/officeDocument/2006/relationships/hyperlink" Target="http://www.nastad.org/Docs/031236_HIV%20VH%20CoInfection%20Final.pdf" TargetMode="External"/><Relationship Id="rId10" Type="http://schemas.openxmlformats.org/officeDocument/2006/relationships/hyperlink" Target="https://stacks.cdc.gov/view/cdc/28147" TargetMode="External"/><Relationship Id="rId4" Type="http://schemas.openxmlformats.org/officeDocument/2006/relationships/hyperlink" Target="http://www.aids.gov/hiv-aids-basics/staying-healthy-with-hiv-aids/potential-related-health-problems/hepatitis/" TargetMode="External"/><Relationship Id="rId9" Type="http://schemas.openxmlformats.org/officeDocument/2006/relationships/hyperlink" Target="https://www.cdc.gov/hiv/pdf/library/reports/surveillance/cdc-hiv-surveillance-supplemental-report-vol-21-4.pdf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olicy.iupui.edu/PubsPDFs/Injection%20Drug%20Use%20in%20Indiana.pdf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hiv/risk/art/index.html" TargetMode="External"/><Relationship Id="rId4" Type="http://schemas.openxmlformats.org/officeDocument/2006/relationships/hyperlink" Target="https://www.cdc.gov/hiv/pdf/risk/art/cdc-hiv-tasp-10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tx1"/>
                </a:solidFill>
              </a:rPr>
              <a:t>Epidemiology of HIV in the Indianapolis Transitional Grant Area: 2020</a:t>
            </a:r>
            <a:br>
              <a:rPr lang="en-US" sz="4000" cap="none" dirty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May 06, 2021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Maguette Diop, MPH</a:t>
            </a:r>
          </a:p>
          <a:p>
            <a:pPr algn="ctr"/>
            <a:r>
              <a:rPr lang="en-US" sz="1800" cap="none" dirty="0">
                <a:solidFill>
                  <a:schemeClr val="tx1"/>
                </a:solidFill>
                <a:hlinkClick r:id="rId5"/>
              </a:rPr>
              <a:t>MDiop@MarionHealth.org</a:t>
            </a:r>
            <a:endParaRPr lang="en-US" sz="1800" cap="none" dirty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Demographics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72100" y="2793750"/>
            <a:ext cx="3733800" cy="2832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/>
              <a:t>The population of Marion County is more diverse than that of the TGA overall, with 28% African American, 11% Hispanic, and nearly 4% each of Asian/PI and 3% Other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" y="1447800"/>
            <a:ext cx="51371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2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HIV/AIDS Incidence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66962"/>
              </p:ext>
            </p:extLst>
          </p:nvPr>
        </p:nvGraphicFramePr>
        <p:xfrm>
          <a:off x="198118" y="2174659"/>
          <a:ext cx="8945881" cy="2581316"/>
        </p:xfrm>
        <a:graphic>
          <a:graphicData uri="http://schemas.openxmlformats.org/drawingml/2006/table">
            <a:tbl>
              <a:tblPr/>
              <a:tblGrid>
                <a:gridCol w="168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 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U.S. Rate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(2018)</a:t>
                      </a:r>
                      <a:r>
                        <a:rPr lang="en-US" sz="2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10.2[8.8-11.7]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[12.4-15.8]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5.2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[4.2-6.3]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4.3 [3.4-5.3]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      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**Includes the TGA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HIV dx and HIV at AIDS dx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22218" y="5101834"/>
            <a:ext cx="4297680" cy="609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HIV/AIDS incidence in the TGA are on par with national rates</a:t>
            </a:r>
          </a:p>
        </p:txBody>
      </p:sp>
    </p:spTree>
    <p:extLst>
      <p:ext uri="{BB962C8B-B14F-4D97-AF65-F5344CB8AC3E}">
        <p14:creationId xmlns:p14="http://schemas.microsoft.com/office/powerpoint/2010/main" val="55459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716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HIV Diagnoses and Population Estimates in the Indianapolis TGA: 2010-2020</a:t>
            </a: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802554"/>
              </p:ext>
            </p:extLst>
          </p:nvPr>
        </p:nvGraphicFramePr>
        <p:xfrm>
          <a:off x="0" y="2133600"/>
          <a:ext cx="8712200" cy="478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39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478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HIV Diagnoses by Time to AIDS in the Indianapolis TGA</a:t>
            </a:r>
            <a:r>
              <a:rPr lang="en-US" sz="2400">
                <a:solidFill>
                  <a:schemeClr val="tx1"/>
                </a:solidFill>
              </a:rPr>
              <a:t>: 2010-2020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5532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*Conversion within 91-365 Days masked due to low case counts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5943"/>
              </p:ext>
            </p:extLst>
          </p:nvPr>
        </p:nvGraphicFramePr>
        <p:xfrm>
          <a:off x="221197" y="2133600"/>
          <a:ext cx="8822540" cy="434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38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County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6800" y="5486400"/>
            <a:ext cx="7620000" cy="990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Marion County HIV incidence was at about 6 times that of TGA counties outside of Marion, Hamilton and Johnson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95052"/>
              </p:ext>
            </p:extLst>
          </p:nvPr>
        </p:nvGraphicFramePr>
        <p:xfrm>
          <a:off x="198121" y="1905000"/>
          <a:ext cx="8747758" cy="3013983"/>
        </p:xfrm>
        <a:graphic>
          <a:graphicData uri="http://schemas.openxmlformats.org/drawingml/2006/table">
            <a:tbl>
              <a:tblPr/>
              <a:tblGrid>
                <a:gridCol w="147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1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 [14.6-19.9]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5.6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3.5-8.9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[0.8-4.2]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4.4[1.7-9.0]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517452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3.5[2.4-5.1]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7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97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98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Gender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5181600"/>
            <a:ext cx="4373880" cy="609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 were diagnosed with HIV at a rate of about 5 times that of women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4072"/>
              </p:ext>
            </p:extLst>
          </p:nvPr>
        </p:nvGraphicFramePr>
        <p:xfrm>
          <a:off x="198119" y="1992630"/>
          <a:ext cx="8747762" cy="2265045"/>
        </p:xfrm>
        <a:graphic>
          <a:graphicData uri="http://schemas.openxmlformats.org/drawingml/2006/table">
            <a:tbl>
              <a:tblPr/>
              <a:tblGrid>
                <a:gridCol w="178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3.6[2.5-5]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 [14.1-19.4]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4.6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3.2-6.6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1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54355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HIV Diagnoses by </a:t>
            </a:r>
            <a:r>
              <a:rPr lang="en-US" sz="2400" b="1" dirty="0">
                <a:solidFill>
                  <a:schemeClr val="tx1"/>
                </a:solidFill>
              </a:rPr>
              <a:t>Sex at Birth </a:t>
            </a:r>
            <a:r>
              <a:rPr lang="en-US" sz="2400" dirty="0">
                <a:solidFill>
                  <a:schemeClr val="tx1"/>
                </a:solidFill>
              </a:rPr>
              <a:t>in the Indianapolis TGA: 2010-2020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98841"/>
              </p:ext>
            </p:extLst>
          </p:nvPr>
        </p:nvGraphicFramePr>
        <p:xfrm>
          <a:off x="0" y="2209800"/>
          <a:ext cx="9067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62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To identify trends in HIV incidence, prevalence, mortality, and health outcomes within the TGA</a:t>
            </a:r>
          </a:p>
          <a:p>
            <a:pPr>
              <a:spcAft>
                <a:spcPts val="600"/>
              </a:spcAft>
            </a:pPr>
            <a:r>
              <a:rPr lang="en-US" dirty="0"/>
              <a:t>To provide the Ryan White Planning Council with information necessary for priority setting and allocation</a:t>
            </a:r>
          </a:p>
          <a:p>
            <a:pPr>
              <a:spcAft>
                <a:spcPts val="600"/>
              </a:spcAft>
            </a:pPr>
            <a:r>
              <a:rPr lang="en-US" dirty="0"/>
              <a:t>To provide Planning Council subcommittees with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451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Race/Ethnicity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5457524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African Americans and residents of Hispanic ethnicity continue to experience increased risk of HIV infection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76767"/>
              </p:ext>
            </p:extLst>
          </p:nvPr>
        </p:nvGraphicFramePr>
        <p:xfrm>
          <a:off x="198119" y="205740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33.6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[27.5-40.7]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7.0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5.1-9.5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14.1[8.6-21.8]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2.9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1.8-4.8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4.8[3.7-6.1]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7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16881"/>
              </p:ext>
            </p:extLst>
          </p:nvPr>
        </p:nvGraphicFramePr>
        <p:xfrm>
          <a:off x="152401" y="1544955"/>
          <a:ext cx="8839200" cy="4036695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Age (Yrs.)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8.6[4.3-15.3]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23.4</a:t>
                      </a: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[15.7-33.6]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27.2</a:t>
                      </a: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[21.5-34]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17.1[12.5-22.9]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 [5.6-13.5]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2.5[0.9-5.4]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2.6[1-5.3]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5638800"/>
            <a:ext cx="4876800" cy="1143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Young adults 20-34 continue to be at most risk of HIV, with rates at least double those of other age groups </a:t>
            </a:r>
          </a:p>
        </p:txBody>
      </p:sp>
    </p:spTree>
    <p:extLst>
      <p:ext uri="{BB962C8B-B14F-4D97-AF65-F5344CB8AC3E}">
        <p14:creationId xmlns:p14="http://schemas.microsoft.com/office/powerpoint/2010/main" val="216179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Incidence by Exposure Category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03698"/>
              </p:ext>
            </p:extLst>
          </p:nvPr>
        </p:nvGraphicFramePr>
        <p:xfrm>
          <a:off x="175259" y="1371600"/>
          <a:ext cx="8945881" cy="3451176"/>
        </p:xfrm>
        <a:graphic>
          <a:graphicData uri="http://schemas.openxmlformats.org/drawingml/2006/table">
            <a:tbl>
              <a:tblPr/>
              <a:tblGrid>
                <a:gridCol w="143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2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186.1[150.6-227.5]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91.3[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62.9-132.5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38.2[19.7-66.7]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18.7[9.8-35.8]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2[1.5-2.8]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 [2-3.5]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261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</a:t>
                      </a:r>
                      <a:r>
                        <a:rPr lang="en-US" sz="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Rows may total more than actual incidence due to report of multiple categories    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21819" y="5715000"/>
            <a:ext cx="429768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MSM continue to bear the greatest burden of HIV</a:t>
            </a:r>
          </a:p>
        </p:txBody>
      </p:sp>
    </p:spTree>
    <p:extLst>
      <p:ext uri="{BB962C8B-B14F-4D97-AF65-F5344CB8AC3E}">
        <p14:creationId xmlns:p14="http://schemas.microsoft.com/office/powerpoint/2010/main" val="232132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HIV Incidence by U.S. Nativity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68580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Foreign-born residents of the TGA account for an estimated 7.2% of the TGA population and experienced HIV incidence about 4x that of native-born residents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86528"/>
              </p:ext>
            </p:extLst>
          </p:nvPr>
        </p:nvGraphicFramePr>
        <p:xfrm>
          <a:off x="228598" y="2057400"/>
          <a:ext cx="8686801" cy="2895601"/>
        </p:xfrm>
        <a:graphic>
          <a:graphicData uri="http://schemas.openxmlformats.org/drawingml/2006/table">
            <a:tbl>
              <a:tblPr/>
              <a:tblGrid>
                <a:gridCol w="1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12.8[7.6-20.2]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[2.2-6.1]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[2.7-4.5]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1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** TGA foreign born population denominator based on census tract data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Mortality and Death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 Mortality and All Deaths of PLWH/A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3286"/>
              </p:ext>
            </p:extLst>
          </p:nvPr>
        </p:nvGraphicFramePr>
        <p:xfrm>
          <a:off x="198119" y="2174659"/>
          <a:ext cx="8945880" cy="2040133"/>
        </p:xfrm>
        <a:graphic>
          <a:graphicData uri="http://schemas.openxmlformats.org/drawingml/2006/table">
            <a:tbl>
              <a:tblPr/>
              <a:tblGrid>
                <a:gridCol w="204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 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Rate</a:t>
                      </a:r>
                      <a:r>
                        <a:rPr lang="en-US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Mortality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Marion Only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Deaths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TGA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2.8[2.1-3.6]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2.8[2.1-3.7]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interval;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 significant change in deaths from 2019 to 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4876800"/>
            <a:ext cx="4297680" cy="990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 mortality rate of PLWH/A in 2020 is the same as 2019.</a:t>
            </a:r>
          </a:p>
        </p:txBody>
      </p:sp>
    </p:spTree>
    <p:extLst>
      <p:ext uri="{BB962C8B-B14F-4D97-AF65-F5344CB8AC3E}">
        <p14:creationId xmlns:p14="http://schemas.microsoft.com/office/powerpoint/2010/main" val="1337779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Death of PLWH/A (Any Cause)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Deaths of Indianapolis TGA Residents Living with HIV/AIDS, Regardless of Cause of Death, by Year: 2000-2020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858843"/>
              </p:ext>
            </p:extLst>
          </p:nvPr>
        </p:nvGraphicFramePr>
        <p:xfrm>
          <a:off x="457200" y="23622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44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Mortality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Deaths of </a:t>
            </a:r>
            <a:r>
              <a:rPr lang="en-US" sz="2400" b="1" dirty="0">
                <a:solidFill>
                  <a:srgbClr val="C00000"/>
                </a:solidFill>
              </a:rPr>
              <a:t>Marion County</a:t>
            </a:r>
            <a:r>
              <a:rPr lang="en-US" sz="2400" dirty="0">
                <a:solidFill>
                  <a:schemeClr val="tx1"/>
                </a:solidFill>
              </a:rPr>
              <a:t> (IN) Residents with HIV as the Underlying Cause of Death, by Year: 2000-2020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755852"/>
              </p:ext>
            </p:extLst>
          </p:nvPr>
        </p:nvGraphicFramePr>
        <p:xfrm>
          <a:off x="609600" y="2590800"/>
          <a:ext cx="807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644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Prevalence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Estimated Number of Undiagnosed PLWH/A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r>
              <a:rPr lang="en-US" dirty="0"/>
              <a:t>Current estimated proportion of PLWH/A while undiagnosed/unaware is 13% of known prevalence</a:t>
            </a:r>
            <a:r>
              <a:rPr lang="en-US" baseline="30000" dirty="0"/>
              <a:t>27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68422"/>
              </p:ext>
            </p:extLst>
          </p:nvPr>
        </p:nvGraphicFramePr>
        <p:xfrm>
          <a:off x="2184400" y="2743200"/>
          <a:ext cx="4775200" cy="1739265"/>
        </p:xfrm>
        <a:graphic>
          <a:graphicData uri="http://schemas.openxmlformats.org/drawingml/2006/table">
            <a:tbl>
              <a:tblPr/>
              <a:tblGrid>
                <a:gridCol w="341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HIV/AIDS Prevalence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5,917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HIV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AIDS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Undiagnosed/Unaware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Estimated Total PLWH/A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6,802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Epidemiology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Prevalence of Diagnosed HIV/AIDS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23160" y="5181600"/>
            <a:ext cx="481584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 significant change in HIV and AIDS prevalence from 2019 to 2020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18548"/>
              </p:ext>
            </p:extLst>
          </p:nvPr>
        </p:nvGraphicFramePr>
        <p:xfrm>
          <a:off x="1447800" y="1981200"/>
          <a:ext cx="6864350" cy="2390775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Rate (2017)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159.7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[154.2-165.4]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141.7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[136.4-147]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301.4[293.8-309.2]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00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County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85594"/>
              </p:ext>
            </p:extLst>
          </p:nvPr>
        </p:nvGraphicFramePr>
        <p:xfrm>
          <a:off x="152400" y="1447800"/>
          <a:ext cx="8763000" cy="514159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</a:t>
                      </a:r>
                      <a:r>
                        <a:rPr lang="en-US" sz="24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Brown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521.3[507.1-535.8]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6.2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[3.6-10.7]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70.9[62.3-80.3]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105.4[90.7-121.9]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99.5[84.7-116.1]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163.4[125.3-209.5]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1.9</a:t>
                      </a:r>
                      <a:r>
                        <a:rPr lang="en-US" sz="2400" b="0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[1.1-3.5]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90.9[71.2-114.5]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76.6[57.5-99.9]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 [63.3-107.7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82.4[58-113.5]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84.3[44.9-144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140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51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89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Gender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562600"/>
            <a:ext cx="4297680" cy="914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 prevalence among the TGA’s men was about 4 times that found among women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14637"/>
              </p:ext>
            </p:extLst>
          </p:nvPr>
        </p:nvGraphicFramePr>
        <p:xfrm>
          <a:off x="198120" y="2057400"/>
          <a:ext cx="8747762" cy="267462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125.2[118.3-132.3]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476.3[462.7-490.3]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[3.6-4.1]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85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HIV/AIDS Prevalence by Race/Ethnicity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4102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 prevalence continues to be higher among racial/ethnic minorities than among Caucasians in the TGA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23825"/>
              </p:ext>
            </p:extLst>
          </p:nvPr>
        </p:nvGraphicFramePr>
        <p:xfrm>
          <a:off x="198119" y="210693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882[849.6-915.2]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5.2-5.8]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 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389.7[357.9-423.5]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2.4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[2.2-2.7]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220.6[188.4-256.8]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[1.2-1.6]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161[154.4-167.8]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55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Prevalence by Current 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41148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Adults over 45 Yrs. of age account for more than 54% of the TGA’s PLWH/A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04167"/>
              </p:ext>
            </p:extLst>
          </p:nvPr>
        </p:nvGraphicFramePr>
        <p:xfrm>
          <a:off x="152400" y="1600200"/>
          <a:ext cx="8839200" cy="403860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Age (Yrs.)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7.4[5-10.6]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32[22.9-43.4]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135.7[116-157.8]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421[397.6-445.3]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474[448.2-501]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593.9[564-625]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539.3[510.6-569.2]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169.1[154-185.3]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15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HIV/AIDS Prevalence by Exposure/Risk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56119"/>
              </p:ext>
            </p:extLst>
          </p:nvPr>
        </p:nvGraphicFramePr>
        <p:xfrm>
          <a:off x="99060" y="1676400"/>
          <a:ext cx="8945881" cy="4248150"/>
        </p:xfrm>
        <a:graphic>
          <a:graphicData uri="http://schemas.openxmlformats.org/drawingml/2006/table">
            <a:tbl>
              <a:tblPr/>
              <a:tblGrid>
                <a:gridCol w="143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per 100,000 or per 100(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6.3%[6.01%-6.5%]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87.1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81.8-92.8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0.07%[0.068%-0.076%]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1.71%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[1.57%-1.86%]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23.6[21.4-26.1]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0.29%[0.23%-0.37%]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4.1[3.2-5.1]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0.036%[0.033%-0.038%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0.49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[0.45-0.54]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 (denominator estimated)</a:t>
                      </a:r>
                      <a:r>
                        <a:rPr lang="en-US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Rows may total more than actual incidence due to report of multiple categories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943600"/>
            <a:ext cx="7467600" cy="8382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Based on CDC estimates, as many as 34% of HIV-positive MSM are unaware of their status.</a:t>
            </a:r>
            <a:r>
              <a:rPr lang="en-US" b="1" baseline="300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3991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HIV/AIDS Prevalence by U.S. Nativity Status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638800"/>
            <a:ext cx="6858000" cy="762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 prevalence among foreign-born TGA residents is about three times that of native-born residents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6194"/>
              </p:ext>
            </p:extLst>
          </p:nvPr>
        </p:nvGraphicFramePr>
        <p:xfrm>
          <a:off x="228600" y="2362200"/>
          <a:ext cx="8707439" cy="2274570"/>
        </p:xfrm>
        <a:graphic>
          <a:graphicData uri="http://schemas.openxmlformats.org/drawingml/2006/table">
            <a:tbl>
              <a:tblPr/>
              <a:tblGrid>
                <a:gridCol w="175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CI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658.9[617.2-702.6]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2.7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[2.5-2.9]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244.1[237-251.3]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27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HIV/AIDS Prevalence by Birth Region</a:t>
            </a:r>
            <a:endParaRPr lang="en-US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35711"/>
              </p:ext>
            </p:extLst>
          </p:nvPr>
        </p:nvGraphicFramePr>
        <p:xfrm>
          <a:off x="228600" y="1749696"/>
          <a:ext cx="5757652" cy="3889103"/>
        </p:xfrm>
        <a:graphic>
          <a:graphicData uri="http://schemas.openxmlformats.org/drawingml/2006/table">
            <a:tbl>
              <a:tblPr/>
              <a:tblGrid>
                <a:gridCol w="307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Birth 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HIV     in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America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 America and Caribbean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73">
                <a:tc gridSpan="3"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48400" y="2895600"/>
            <a:ext cx="2362200" cy="2438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United States, Latin America and Africa are the top 3 Birth Regions for PLWHA in our TGA</a:t>
            </a:r>
          </a:p>
        </p:txBody>
      </p:sp>
    </p:spTree>
    <p:extLst>
      <p:ext uri="{BB962C8B-B14F-4D97-AF65-F5344CB8AC3E}">
        <p14:creationId xmlns:p14="http://schemas.microsoft.com/office/powerpoint/2010/main" val="386753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585"/>
          <a:stretch/>
        </p:blipFill>
        <p:spPr bwMode="auto">
          <a:xfrm>
            <a:off x="1600200" y="1600200"/>
            <a:ext cx="5943600" cy="50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Epidemiology – The study of:</a:t>
            </a:r>
          </a:p>
        </p:txBody>
      </p:sp>
    </p:spTree>
    <p:extLst>
      <p:ext uri="{BB962C8B-B14F-4D97-AF65-F5344CB8AC3E}">
        <p14:creationId xmlns:p14="http://schemas.microsoft.com/office/powerpoint/2010/main" val="1268029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Co-morbidities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9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are still learning about the effects of COVID-19 among PLWH/A.</a:t>
            </a:r>
          </a:p>
          <a:p>
            <a:r>
              <a:rPr lang="en-US" dirty="0"/>
              <a:t>We are hoping for a better understanding of the effects of COVID-19 on PLWH/A  as effective treatments and vaccines are developed and implemented.</a:t>
            </a:r>
          </a:p>
          <a:p>
            <a:r>
              <a:rPr lang="en-US" dirty="0"/>
              <a:t>In 2020, among PLWH/A in the TGA, 282 (4.8%; 95% CI: 4.2%-5.3%) were diagnosed with COVID-19 in Marion County and 9 died of COVID-19.</a:t>
            </a:r>
          </a:p>
          <a:p>
            <a:r>
              <a:rPr lang="en-US" dirty="0"/>
              <a:t>Special considerations</a:t>
            </a:r>
          </a:p>
          <a:p>
            <a:pPr marL="0" indent="0">
              <a:buNone/>
            </a:pPr>
            <a:r>
              <a:rPr lang="en-US" dirty="0"/>
              <a:t>	Evolving situation</a:t>
            </a:r>
          </a:p>
          <a:p>
            <a:pPr marL="0" indent="0">
              <a:buNone/>
            </a:pPr>
            <a:r>
              <a:rPr lang="en-US" dirty="0"/>
              <a:t>   	Service disruption</a:t>
            </a:r>
          </a:p>
          <a:p>
            <a:pPr marL="0" indent="0">
              <a:buNone/>
            </a:pPr>
            <a:r>
              <a:rPr lang="en-US" dirty="0"/>
              <a:t>  	Economic consequences of the pandemic 	(unemployment, housing, food insecurity…)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3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 bwMode="auto">
          <a:xfrm>
            <a:off x="4953000" y="3657600"/>
            <a:ext cx="4114800" cy="31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Foreign-Born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With a risk of about </a:t>
            </a:r>
            <a:r>
              <a:rPr lang="en-US" b="1" dirty="0">
                <a:solidFill>
                  <a:srgbClr val="C00000"/>
                </a:solidFill>
              </a:rPr>
              <a:t>4 times </a:t>
            </a:r>
            <a:r>
              <a:rPr lang="en-US" dirty="0"/>
              <a:t>that of native-born residents, foreign-born residents of the TGA accounted for over</a:t>
            </a:r>
            <a:r>
              <a:rPr lang="en-US" b="1" dirty="0">
                <a:solidFill>
                  <a:srgbClr val="C00000"/>
                </a:solidFill>
              </a:rPr>
              <a:t> 1 in 10</a:t>
            </a:r>
            <a:r>
              <a:rPr lang="en-US" dirty="0"/>
              <a:t> newly diagnosed with HIV during 2020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Similarly, over </a:t>
            </a:r>
            <a:r>
              <a:rPr lang="en-US" b="1" dirty="0">
                <a:solidFill>
                  <a:srgbClr val="C00000"/>
                </a:solidFill>
              </a:rPr>
              <a:t>1 in 10</a:t>
            </a:r>
            <a:r>
              <a:rPr lang="en-US" dirty="0"/>
              <a:t> PLWH/A in the TGA are foreign-born, experiencing a prevalence that is over </a:t>
            </a:r>
            <a:r>
              <a:rPr lang="en-US" b="1" dirty="0">
                <a:solidFill>
                  <a:srgbClr val="C00000"/>
                </a:solidFill>
              </a:rPr>
              <a:t>three times as high</a:t>
            </a:r>
            <a:r>
              <a:rPr lang="en-US" dirty="0"/>
              <a:t> as among the native-born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624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Linguistic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Health 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Social support structure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Cultural stigma/beliefs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7849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209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/>
              <a:t>Better therapies  </a:t>
            </a:r>
            <a:r>
              <a:rPr lang="en-US" b="1" dirty="0">
                <a:sym typeface="Wingdings" pitchFamily="2" charset="2"/>
              </a:rPr>
              <a:t>  Longer lives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Over 54% </a:t>
            </a:r>
            <a:r>
              <a:rPr lang="en-US" dirty="0"/>
              <a:t>of PLWH/A in the TGA are 45+ years of age </a:t>
            </a:r>
          </a:p>
          <a:p>
            <a:pPr>
              <a:spcAft>
                <a:spcPts val="600"/>
              </a:spcAft>
            </a:pPr>
            <a:r>
              <a:rPr lang="en-US" dirty="0"/>
              <a:t>Special considerations</a:t>
            </a:r>
            <a:r>
              <a:rPr lang="en-US" baseline="30000" dirty="0"/>
              <a:t>9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Weakened immune system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Increased risk of adverse events and drug interactions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Stigma and depression due to illness, or loss of family and friends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Increased risk for cardiovascular disease, bone loss, and certain cancers</a:t>
            </a:r>
          </a:p>
          <a:p>
            <a:pPr lvl="1">
              <a:spcAft>
                <a:spcPts val="1200"/>
              </a:spcAft>
            </a:pPr>
            <a:endParaRPr lang="en-US" baseline="30000" dirty="0"/>
          </a:p>
        </p:txBody>
      </p:sp>
      <p:sp>
        <p:nvSpPr>
          <p:cNvPr id="4" name="AutoShape 5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7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3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3276600"/>
            <a:ext cx="4762500" cy="3398222"/>
            <a:chOff x="4114800" y="3352800"/>
            <a:chExt cx="4762500" cy="3398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52800"/>
              <a:ext cx="476250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67200" y="6474023"/>
              <a:ext cx="437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Photo credit: Jeremy Swain, </a:t>
              </a:r>
              <a:r>
                <a:rPr lang="en-US" sz="1200" dirty="0">
                  <a:hlinkClick r:id="rId4"/>
                </a:rPr>
                <a:t>Ending Homelessness in London</a:t>
              </a:r>
              <a:endParaRPr lang="en-US" sz="12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Among PLWH/A, </a:t>
            </a:r>
            <a:r>
              <a:rPr lang="en-US" b="1" dirty="0">
                <a:solidFill>
                  <a:srgbClr val="C00000"/>
                </a:solidFill>
              </a:rPr>
              <a:t>between 300 and 400 were homeless or insecurely housed</a:t>
            </a:r>
            <a:r>
              <a:rPr lang="en-US" dirty="0"/>
              <a:t> at some point during 2019</a:t>
            </a:r>
            <a:r>
              <a:rPr lang="en-US" baseline="30000" dirty="0"/>
              <a:t>10,11,12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Research suggests that </a:t>
            </a:r>
            <a:r>
              <a:rPr lang="en-US" b="1" dirty="0">
                <a:solidFill>
                  <a:srgbClr val="C00000"/>
                </a:solidFill>
              </a:rPr>
              <a:t>10%-16% </a:t>
            </a:r>
            <a:r>
              <a:rPr lang="en-US" dirty="0"/>
              <a:t>of all PLWH/A in some communities are homeless at any given time</a:t>
            </a:r>
            <a:r>
              <a:rPr lang="en-US" baseline="30000" dirty="0"/>
              <a:t>13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Case finding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Public assistance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Permanent housing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Priority of medical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Homelessness</a:t>
            </a:r>
          </a:p>
        </p:txBody>
      </p:sp>
    </p:spTree>
    <p:extLst>
      <p:ext uri="{BB962C8B-B14F-4D97-AF65-F5344CB8AC3E}">
        <p14:creationId xmlns:p14="http://schemas.microsoft.com/office/powerpoint/2010/main" val="1288297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886200"/>
            <a:ext cx="5577840" cy="289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Recent Incarceration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</a:rPr>
              <a:t>10%</a:t>
            </a:r>
            <a:r>
              <a:rPr lang="en-US" dirty="0"/>
              <a:t> of the TGA’s PLWH/A have a history of incarceration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Employment and housing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Retention in care throughout and after the transition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Substance abuse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Trouble navigating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492354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Mental Health &amp; Substance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Approximately 2,959 PLWH/A suffer from mental health issues according to the </a:t>
            </a:r>
            <a:r>
              <a:rPr lang="en-US" b="1" dirty="0">
                <a:solidFill>
                  <a:srgbClr val="C00000"/>
                </a:solidFill>
              </a:rPr>
              <a:t>50% estimate </a:t>
            </a:r>
            <a:r>
              <a:rPr lang="en-US" dirty="0"/>
              <a:t>found in the National HIV/AIDS Strategy</a:t>
            </a:r>
            <a:r>
              <a:rPr lang="en-US" baseline="30000" dirty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</a:rPr>
              <a:t>40%</a:t>
            </a:r>
            <a:r>
              <a:rPr lang="en-US" dirty="0"/>
              <a:t> of PLWH/A are estimated to have substance abuse issues and </a:t>
            </a:r>
            <a:r>
              <a:rPr lang="en-US" b="1" dirty="0">
                <a:solidFill>
                  <a:srgbClr val="C00000"/>
                </a:solidFill>
              </a:rPr>
              <a:t>13%</a:t>
            </a:r>
            <a:r>
              <a:rPr lang="en-US" dirty="0"/>
              <a:t> are thought to experience both substance abuse and mental health issues</a:t>
            </a:r>
            <a:r>
              <a:rPr lang="en-US" baseline="30000" dirty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  <a:r>
              <a:rPr lang="en-US" baseline="30000" dirty="0"/>
              <a:t>14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Sadness or Depression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Stress, Fear, and Anxiety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HIV-associated neurocognitive disorders (HAND)</a:t>
            </a:r>
            <a:endParaRPr lang="en-US" baseline="30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To complicate matters…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Marion County, home to 85% of the TGA’s PLWH/A, is an underserved area for mental health services </a:t>
            </a:r>
            <a:r>
              <a:rPr lang="en-US" baseline="30000" dirty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36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Food Insecurity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Nearly 50%</a:t>
            </a:r>
            <a:r>
              <a:rPr lang="en-US" dirty="0"/>
              <a:t> of PLWH/A are thought to struggle with food insecurity</a:t>
            </a:r>
          </a:p>
          <a:p>
            <a:pPr lvl="1"/>
            <a:r>
              <a:rPr lang="en-US" dirty="0"/>
              <a:t>Food insecurity is a risk factor for mortality among people on HAART, especially those who are underweight</a:t>
            </a:r>
            <a:r>
              <a:rPr lang="en-US" baseline="30000" dirty="0"/>
              <a:t>16</a:t>
            </a:r>
          </a:p>
          <a:p>
            <a:pPr marL="182880" lvl="1"/>
            <a:r>
              <a:rPr lang="en-US" dirty="0"/>
              <a:t>Food insecurity associated with prevalent HIV, STI, and illicit drug use among men in the US </a:t>
            </a:r>
            <a:r>
              <a:rPr lang="en-US" baseline="30000" dirty="0"/>
              <a:t>16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45394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Mycobacterium tuberculosis (TB)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For </a:t>
            </a:r>
            <a:r>
              <a:rPr lang="en-US" b="1" dirty="0">
                <a:solidFill>
                  <a:srgbClr val="C00000"/>
                </a:solidFill>
              </a:rPr>
              <a:t>2017</a:t>
            </a:r>
            <a:r>
              <a:rPr lang="en-US" dirty="0"/>
              <a:t>, 48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three were HIV-positive</a:t>
            </a:r>
            <a:r>
              <a:rPr lang="en-US" dirty="0"/>
              <a:t>. For </a:t>
            </a:r>
            <a:r>
              <a:rPr lang="en-US" b="1" dirty="0">
                <a:solidFill>
                  <a:srgbClr val="C00000"/>
                </a:solidFill>
              </a:rPr>
              <a:t>2018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43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three were HIV-positive</a:t>
            </a:r>
            <a:r>
              <a:rPr lang="en-US" dirty="0"/>
              <a:t>. For </a:t>
            </a:r>
            <a:r>
              <a:rPr lang="en-US" b="1" dirty="0">
                <a:solidFill>
                  <a:srgbClr val="C00000"/>
                </a:solidFill>
              </a:rPr>
              <a:t>2019</a:t>
            </a:r>
            <a:r>
              <a:rPr lang="en-US" dirty="0"/>
              <a:t>, 49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five were HIV-positive. </a:t>
            </a:r>
            <a:r>
              <a:rPr lang="en-US" dirty="0"/>
              <a:t>For</a:t>
            </a:r>
            <a:r>
              <a:rPr lang="en-US" b="1" dirty="0">
                <a:solidFill>
                  <a:srgbClr val="C00000"/>
                </a:solidFill>
              </a:rPr>
              <a:t> 2020, </a:t>
            </a:r>
            <a:r>
              <a:rPr lang="en-US" dirty="0"/>
              <a:t>43 TGA residents were diagnosed with active TB, </a:t>
            </a:r>
            <a:r>
              <a:rPr lang="en-US" b="1" dirty="0">
                <a:solidFill>
                  <a:srgbClr val="C00000"/>
                </a:solidFill>
              </a:rPr>
              <a:t>three were HIV-positive</a:t>
            </a:r>
            <a:r>
              <a:rPr lang="en-US" dirty="0"/>
              <a:t>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6%-10% of active TB diagnoses are among PLWH/A</a:t>
            </a:r>
            <a:r>
              <a:rPr lang="en-US" baseline="30000" dirty="0"/>
              <a:t>17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Conversion from latent to active TB is 10 times more likely in PLWH/A (</a:t>
            </a:r>
            <a:r>
              <a:rPr lang="en-US" b="1" dirty="0">
                <a:solidFill>
                  <a:srgbClr val="C00000"/>
                </a:solidFill>
              </a:rPr>
              <a:t>7%-10% risk each year</a:t>
            </a:r>
            <a:r>
              <a:rPr lang="en-US" dirty="0"/>
              <a:t>)</a:t>
            </a:r>
            <a:r>
              <a:rPr lang="en-US" baseline="30000" dirty="0"/>
              <a:t>18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Everyone newly HIV diagnosed should be tested for TB right away, and PLWH/A and at risk for TB should be tested annually.</a:t>
            </a:r>
            <a:r>
              <a:rPr lang="en-US" baseline="30000" dirty="0"/>
              <a:t>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4196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Screening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Diagnostic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HIV-TB synergy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Treatment complications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4677441"/>
            <a:ext cx="3222171" cy="210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Viral Hepatitis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Approximately </a:t>
            </a:r>
            <a:r>
              <a:rPr lang="en-US" b="1" dirty="0">
                <a:solidFill>
                  <a:srgbClr val="C00000"/>
                </a:solidFill>
              </a:rPr>
              <a:t>592 </a:t>
            </a:r>
            <a:r>
              <a:rPr lang="en-US" dirty="0"/>
              <a:t>PLWH/A are thought to be co-infected with hepatitis B based on the </a:t>
            </a:r>
            <a:r>
              <a:rPr lang="en-US" b="1" dirty="0">
                <a:solidFill>
                  <a:srgbClr val="C00000"/>
                </a:solidFill>
              </a:rPr>
              <a:t>10% estimate </a:t>
            </a:r>
            <a:r>
              <a:rPr lang="en-US" dirty="0"/>
              <a:t>of the U.S. Department of Health and Human Services</a:t>
            </a:r>
            <a:r>
              <a:rPr lang="en-US" baseline="30000" dirty="0"/>
              <a:t>20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Approximately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1,480</a:t>
            </a:r>
            <a:r>
              <a:rPr lang="en-US" dirty="0"/>
              <a:t> PLWH/A are thought to be co-infected with hepatitis C based on the </a:t>
            </a:r>
            <a:r>
              <a:rPr lang="en-US" b="1" dirty="0">
                <a:solidFill>
                  <a:srgbClr val="C00000"/>
                </a:solidFill>
              </a:rPr>
              <a:t>25% estimate </a:t>
            </a:r>
            <a:r>
              <a:rPr lang="en-US" dirty="0"/>
              <a:t>of the National Alliance of State and Territorial AIDS Directors</a:t>
            </a:r>
            <a:r>
              <a:rPr lang="en-US" baseline="30000" dirty="0"/>
              <a:t>21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 co-infection triples the risk for HCV-related liver disease which is the leading cause of non-AIDS related death among PLWH/A</a:t>
            </a:r>
            <a:r>
              <a:rPr lang="en-US" baseline="30000" dirty="0"/>
              <a:t>22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724400"/>
            <a:ext cx="4343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Current guidelines call for HCV screening in all PLWH/A (annually for those at increased risk)</a:t>
            </a:r>
            <a:r>
              <a:rPr lang="en-US" baseline="30000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5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Epidemiology 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  <a:p>
            <a:pPr lvl="1"/>
            <a:r>
              <a:rPr lang="en-US" dirty="0"/>
              <a:t>New diagnoses– Annual rate of new diagnoses per 100,000 of those at risk</a:t>
            </a:r>
          </a:p>
          <a:p>
            <a:r>
              <a:rPr lang="en-US" dirty="0"/>
              <a:t>Prevalence</a:t>
            </a:r>
          </a:p>
          <a:p>
            <a:pPr lvl="1"/>
            <a:r>
              <a:rPr lang="en-US" dirty="0"/>
              <a:t>Existing diagnoses – The number of previously diagnosed and newly diagnosed people per 100,000 (e.g., number of TGA residents living with HIV on 01/01/2020 who were still living in the TGA on 12/31/2020)</a:t>
            </a:r>
          </a:p>
          <a:p>
            <a:r>
              <a:rPr lang="en-US" dirty="0"/>
              <a:t>Mortality</a:t>
            </a:r>
          </a:p>
          <a:p>
            <a:pPr lvl="1"/>
            <a:r>
              <a:rPr lang="en-US" dirty="0"/>
              <a:t>Deaths due to a specific cause – Annual rate of deaths per 100,000</a:t>
            </a:r>
          </a:p>
          <a:p>
            <a:r>
              <a:rPr lang="en-US" dirty="0"/>
              <a:t>Rate Ratio</a:t>
            </a:r>
          </a:p>
          <a:p>
            <a:pPr lvl="1"/>
            <a:r>
              <a:rPr lang="en-US" dirty="0"/>
              <a:t>Comparison of rates between two or more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9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Chlamydia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13,045 chlamydia diagnoses were reported in the TGA during 2019, at least 194 among PLWH/A</a:t>
            </a:r>
            <a:r>
              <a:rPr lang="en-US" baseline="30000" dirty="0"/>
              <a:t>24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The chlamydia rate among PLWH/A was 3,377 per 100,000 [95% CI: 2,924.9-3,876.9], a rate </a:t>
            </a:r>
            <a:r>
              <a:rPr lang="en-US" b="1" dirty="0">
                <a:solidFill>
                  <a:srgbClr val="C00000"/>
                </a:solidFill>
              </a:rPr>
              <a:t>4 times higher</a:t>
            </a:r>
            <a:r>
              <a:rPr lang="en-US" dirty="0"/>
              <a:t>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</a:t>
            </a:r>
            <a:r>
              <a:rPr lang="en-US" sz="2200" dirty="0"/>
              <a:t>hlamydia co-infection among PLWH/A is thought to be grossly underestimated – PLEASE screen, diagnose and treat PLWH/A and their partner(s) for chlamydia</a:t>
            </a:r>
          </a:p>
        </p:txBody>
      </p:sp>
    </p:spTree>
    <p:extLst>
      <p:ext uri="{BB962C8B-B14F-4D97-AF65-F5344CB8AC3E}">
        <p14:creationId xmlns:p14="http://schemas.microsoft.com/office/powerpoint/2010/main" val="3479702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Gonorrhea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4,668 gonorrhea diagnoses were reported in the TGA during 2019, at least 283 among PLWH/A</a:t>
            </a:r>
            <a:r>
              <a:rPr lang="en-US" baseline="30000" dirty="0"/>
              <a:t>24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The gonorrhea rate among PLWH/A was 4,926 per 100,000 [95% CI: 4,380.7-5,517.7], a rate </a:t>
            </a:r>
            <a:r>
              <a:rPr lang="en-US" b="1" dirty="0">
                <a:solidFill>
                  <a:srgbClr val="C00000"/>
                </a:solidFill>
              </a:rPr>
              <a:t>20-21 times higher</a:t>
            </a:r>
            <a:r>
              <a:rPr lang="en-US" dirty="0"/>
              <a:t> than that of HIV-negative residents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Gonorrhea co-infection among PLWH/A is thought to be grossly underestimated – PLEASE screen, diagnose and treat PLWH/A and their partner(s) for gonorrhea.</a:t>
            </a:r>
          </a:p>
        </p:txBody>
      </p:sp>
    </p:spTree>
    <p:extLst>
      <p:ext uri="{BB962C8B-B14F-4D97-AF65-F5344CB8AC3E}">
        <p14:creationId xmlns:p14="http://schemas.microsoft.com/office/powerpoint/2010/main" val="2816465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Early Syphilis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345 early syphilis (primary, secondary, and early latent) diagnoses were reported in the TGA during 2019, at least 67 among PLWH/A</a:t>
            </a:r>
            <a:r>
              <a:rPr lang="en-US" baseline="30000" dirty="0"/>
              <a:t>24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The rate of early syphilis among PLWH/A was </a:t>
            </a:r>
            <a:r>
              <a:rPr lang="it-IT" dirty="0"/>
              <a:t>1,166 per 100,000 [95% CI: 9,04.9-1,478.7]</a:t>
            </a:r>
            <a:r>
              <a:rPr lang="en-US" dirty="0"/>
              <a:t>, a rate at about 209.4 </a:t>
            </a:r>
            <a:r>
              <a:rPr lang="en-US" b="1" dirty="0">
                <a:solidFill>
                  <a:srgbClr val="C00000"/>
                </a:solidFill>
              </a:rPr>
              <a:t>times higher </a:t>
            </a:r>
            <a:r>
              <a:rPr lang="en-US" dirty="0"/>
              <a:t>[95% CI: 154.4-284.0]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 co-infection among new syphilis cases is very common– PLEASE screen, diagnose and treat PLWH/A and their partner(s) for syphilis.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60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More on Sexually-Transmitted Infections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HIV and STIs are commonly co-morbid conditions</a:t>
            </a:r>
          </a:p>
          <a:p>
            <a:pPr>
              <a:spcAft>
                <a:spcPts val="600"/>
              </a:spcAft>
            </a:pPr>
            <a:r>
              <a:rPr lang="en-US" dirty="0"/>
              <a:t>Special concerns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STDs can increase the likelihood of contracting HIV</a:t>
            </a:r>
            <a:endParaRPr lang="en-US" b="1" baseline="30000" dirty="0"/>
          </a:p>
          <a:p>
            <a:pPr>
              <a:spcAft>
                <a:spcPts val="600"/>
              </a:spcAft>
            </a:pPr>
            <a:r>
              <a:rPr lang="en-US" dirty="0"/>
              <a:t>As providers to residents with the highest risk, you can: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Include routine screening as a function of HIV primary care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analyses – Assess risk behaviors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reduction - Alert your patients to the risks of STDs, especially when comorbid to HIV/AIDS, and offer periodic STD testing for each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Treat - Diagnose and treat patients and their partner(s)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Report – Provide thorough and accurate case reporting for better modeling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1524451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Measures of HIV Health Outcomes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5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HIV Treatment Cascade (AKA: Continuum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endParaRPr lang="en-US" sz="1100" dirty="0"/>
          </a:p>
          <a:p>
            <a:r>
              <a:rPr lang="en-US" dirty="0"/>
              <a:t>Developed by Dr. Edward Gardner and colleagues</a:t>
            </a:r>
            <a:r>
              <a:rPr lang="en-US" baseline="30000" dirty="0"/>
              <a:t>25</a:t>
            </a:r>
            <a:r>
              <a:rPr lang="en-US" dirty="0"/>
              <a:t> in March 2011</a:t>
            </a:r>
          </a:p>
          <a:p>
            <a:r>
              <a:rPr lang="en-US" dirty="0"/>
              <a:t>Model for use in identifying unmet needs, as well as discovery of where, across the continuum of care, clients are lost to follow-up</a:t>
            </a:r>
          </a:p>
          <a:p>
            <a:endParaRPr lang="en-US" dirty="0"/>
          </a:p>
          <a:p>
            <a:endParaRPr lang="en-US" sz="2200" dirty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“Improving control of HIV begins with enhanced detection and linkage to care” – </a:t>
            </a:r>
            <a:r>
              <a:rPr lang="en-US" i="1" dirty="0">
                <a:latin typeface="Arial Black" pitchFamily="34" charset="0"/>
              </a:rPr>
              <a:t>Gardner, et al., 2011</a:t>
            </a:r>
            <a:r>
              <a:rPr lang="en-US" i="1" baseline="30000" dirty="0">
                <a:latin typeface="Arial Black" pitchFamily="34" charset="0"/>
              </a:rPr>
              <a:t> 25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“HIV screening without linkage to care “confers little or no benefit to the patient” – </a:t>
            </a:r>
            <a:r>
              <a:rPr lang="en-US" i="1" dirty="0">
                <a:latin typeface="Arial Black" pitchFamily="34" charset="0"/>
              </a:rPr>
              <a:t>Branson, et al., 2006 </a:t>
            </a:r>
            <a:r>
              <a:rPr lang="en-US" i="1" baseline="30000" dirty="0">
                <a:latin typeface="Arial Black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121620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Benefits of Improving Linkage Into and Retention in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endParaRPr lang="en-US" sz="1100" dirty="0"/>
          </a:p>
          <a:p>
            <a:r>
              <a:rPr lang="en-US" dirty="0"/>
              <a:t>Delayed linkage and poor engagement in care are associated with:</a:t>
            </a:r>
            <a:r>
              <a:rPr lang="en-US" baseline="30000" dirty="0"/>
              <a:t>25</a:t>
            </a:r>
            <a:r>
              <a:rPr lang="en-US" sz="800" baseline="30000" dirty="0"/>
              <a:t> </a:t>
            </a:r>
            <a:r>
              <a:rPr lang="en-US" baseline="30000" dirty="0"/>
              <a:t>26</a:t>
            </a:r>
          </a:p>
          <a:p>
            <a:pPr lvl="1"/>
            <a:r>
              <a:rPr lang="en-US" dirty="0"/>
              <a:t>Delayed/no receipt of anti-retroviral therapy (ART)</a:t>
            </a:r>
          </a:p>
          <a:p>
            <a:pPr lvl="1"/>
            <a:r>
              <a:rPr lang="en-US" dirty="0"/>
              <a:t>Quicker progression to AIDS</a:t>
            </a:r>
          </a:p>
          <a:p>
            <a:pPr lvl="1"/>
            <a:r>
              <a:rPr lang="en-US" dirty="0"/>
              <a:t>Drug resistance</a:t>
            </a:r>
          </a:p>
          <a:p>
            <a:pPr lvl="1"/>
            <a:r>
              <a:rPr lang="en-US" dirty="0"/>
              <a:t>Increased morbidity (hospitalizations, opportunistic infections, emergency department visits, etc.)</a:t>
            </a:r>
          </a:p>
          <a:p>
            <a:pPr lvl="1"/>
            <a:r>
              <a:rPr lang="en-US" dirty="0"/>
              <a:t>Increased mortality</a:t>
            </a:r>
          </a:p>
          <a:p>
            <a:pPr lvl="1"/>
            <a:r>
              <a:rPr lang="en-US" dirty="0"/>
              <a:t>Increased risk of HIV transmission</a:t>
            </a:r>
            <a:endParaRPr lang="en-US" sz="1800" dirty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5121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National HIV/AIDS Progress Indicators</a:t>
            </a:r>
            <a:r>
              <a:rPr lang="en-US" sz="4000" baseline="30000" dirty="0">
                <a:latin typeface="Arial Black" pitchFamily="34" charset="0"/>
              </a:rPr>
              <a:t> 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of HIV-positive residents aware of their status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of those newly diagnosed linked to care within 30 days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retained in care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95%</a:t>
            </a:r>
            <a:r>
              <a:rPr lang="en-US" dirty="0"/>
              <a:t> suppressed viral load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8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HIV Care Continuum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Linked to Care</a:t>
            </a:r>
            <a:r>
              <a:rPr lang="en-US" sz="2200" dirty="0">
                <a:sym typeface="Wingdings" panose="05000000000000000000" pitchFamily="2" charset="2"/>
              </a:rPr>
              <a:t>: People newly diagnosed with HIV during CY 2020 who received a CD4/viral load test within 30 days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Retained in Care</a:t>
            </a:r>
            <a:r>
              <a:rPr lang="en-US" sz="2200" dirty="0">
                <a:sym typeface="Wingdings" panose="05000000000000000000" pitchFamily="2" charset="2"/>
              </a:rPr>
              <a:t>: Residents living with HIV/AIDS with 2+ CD4/viral load tests performed at least 3 months apart in CY 2020 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Antiretroviral Therapy</a:t>
            </a:r>
            <a:r>
              <a:rPr lang="en-US" sz="2200" dirty="0">
                <a:sym typeface="Wingdings" panose="05000000000000000000" pitchFamily="2" charset="2"/>
              </a:rPr>
              <a:t>: Residents living with HIV/AIDS who received a prescription for antiretroviral therapy in CY 2020 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ym typeface="Wingdings" panose="05000000000000000000" pitchFamily="2" charset="2"/>
              </a:rPr>
              <a:t>Viral Load Suppression</a:t>
            </a:r>
            <a:r>
              <a:rPr lang="en-US" sz="2200" dirty="0">
                <a:sym typeface="Wingdings" panose="05000000000000000000" pitchFamily="2" charset="2"/>
              </a:rPr>
              <a:t>: Residents living with HIV/AIDS with a CY 2020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796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Care Continuum of  the TGA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04756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Linkage to care within 30 days shown above</a:t>
            </a:r>
          </a:p>
          <a:p>
            <a:r>
              <a:rPr lang="en-US" sz="1600" dirty="0"/>
              <a:t> Note: There was 81.9% linkage to care within 90 days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286180"/>
              </p:ext>
            </p:extLst>
          </p:nvPr>
        </p:nvGraphicFramePr>
        <p:xfrm>
          <a:off x="426330" y="1600200"/>
          <a:ext cx="8260470" cy="409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67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The Indianapolis Transitional Grant Area</a:t>
            </a:r>
          </a:p>
          <a:p>
            <a:pPr marL="0" lvl="3" indent="0" algn="ctr">
              <a:buSzPct val="85000"/>
              <a:buNone/>
            </a:pPr>
            <a:r>
              <a:rPr lang="en-US" sz="4400" i="1" dirty="0"/>
              <a:t>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82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Ryan White Clients v. Non-Client PLWH/A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842337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*Linkage to care within 90 days was 88.2% for RWSP clients and 81.3 % for non-RWSP clients.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745175"/>
              </p:ext>
            </p:extLst>
          </p:nvPr>
        </p:nvGraphicFramePr>
        <p:xfrm>
          <a:off x="390562" y="1410820"/>
          <a:ext cx="8362875" cy="403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567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means were used for comparisons of viral load</a:t>
            </a:r>
          </a:p>
          <a:p>
            <a:pPr lvl="1"/>
            <a:r>
              <a:rPr lang="en-US" dirty="0"/>
              <a:t>Geometric means are always smaller than arithmetic means because the effect of very large values is diminished</a:t>
            </a:r>
          </a:p>
          <a:p>
            <a:pPr lvl="1"/>
            <a:r>
              <a:rPr lang="en-US" dirty="0"/>
              <a:t>Geometric means are more stable from year to year</a:t>
            </a:r>
          </a:p>
          <a:p>
            <a:endParaRPr lang="en-US" dirty="0"/>
          </a:p>
          <a:p>
            <a:r>
              <a:rPr lang="en-US" dirty="0"/>
              <a:t>All results are based on the last reported viral load test during 2020 for all residents with ≥1 viral load test</a:t>
            </a:r>
          </a:p>
          <a:p>
            <a:endParaRPr lang="en-US" dirty="0"/>
          </a:p>
          <a:p>
            <a:r>
              <a:rPr lang="en-US" dirty="0"/>
              <a:t>Results were standardized such that:</a:t>
            </a:r>
          </a:p>
          <a:p>
            <a:pPr lvl="1"/>
            <a:r>
              <a:rPr lang="en-US" dirty="0"/>
              <a:t>Results reported as 0 or &lt;20 were set to half the lower limit of detection possible for the assay used according to CDC recommendations</a:t>
            </a:r>
            <a:r>
              <a:rPr lang="en-US" baseline="300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379664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9067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58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82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61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 by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76800"/>
          </a:xfrm>
        </p:spPr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2020 test, by gender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0550"/>
              </p:ext>
            </p:extLst>
          </p:nvPr>
        </p:nvGraphicFramePr>
        <p:xfrm>
          <a:off x="190500" y="2797405"/>
          <a:ext cx="8763001" cy="2623886"/>
        </p:xfrm>
        <a:graphic>
          <a:graphicData uri="http://schemas.openxmlformats.org/drawingml/2006/table">
            <a:tbl>
              <a:tblPr/>
              <a:tblGrid>
                <a:gridCol w="237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3364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65.7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43-50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907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64.0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40-52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Transgender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28-96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 Transgender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18-35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27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4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Community Viral Load by Race/Ethnicity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2020 test, by race/ethnicity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87986"/>
              </p:ext>
            </p:extLst>
          </p:nvPr>
        </p:nvGraphicFramePr>
        <p:xfrm>
          <a:off x="457200" y="2546615"/>
          <a:ext cx="8229599" cy="3078699"/>
        </p:xfrm>
        <a:graphic>
          <a:graphicData uri="http://schemas.openxmlformats.org/drawingml/2006/table">
            <a:tbl>
              <a:tblPr/>
              <a:tblGrid>
                <a:gridCol w="191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Race/Ethnicity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33-38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1,922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59.3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55-69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33-49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23-36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33-68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996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88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2020 test, by current age (Yrs.)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38329"/>
              </p:ext>
            </p:extLst>
          </p:nvPr>
        </p:nvGraphicFramePr>
        <p:xfrm>
          <a:off x="457200" y="2514600"/>
          <a:ext cx="7974011" cy="461707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Age (Yrs.)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23-177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70.7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28-188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57.7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57-171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75-110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44-59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34-42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28-32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24-32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26-647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71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87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Viral Load by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Number and percent with suppressed viral load (&lt;200 copies/mL) at last CY 2020 test, by county of residence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78913"/>
              </p:ext>
            </p:extLst>
          </p:nvPr>
        </p:nvGraphicFramePr>
        <p:xfrm>
          <a:off x="729170" y="2021762"/>
          <a:ext cx="7652830" cy="4760038"/>
        </p:xfrm>
        <a:graphic>
          <a:graphicData uri="http://schemas.openxmlformats.org/drawingml/2006/table">
            <a:tbl>
              <a:tblPr/>
              <a:tblGrid>
                <a:gridCol w="179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of Residence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23-81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5-1034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24-36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23-86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33-72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30-54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65.1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44-51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76.0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22-67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72.6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27-69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78.4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20-43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499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09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Community Viral Load by RWSP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with suppressed viral load (&lt;200 copies/mL) at last CY 2020 test, by Ryan White HIV Services Program enrollment status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96836"/>
              </p:ext>
            </p:extLst>
          </p:nvPr>
        </p:nvGraphicFramePr>
        <p:xfrm>
          <a:off x="152399" y="2727273"/>
          <a:ext cx="8839202" cy="2872166"/>
        </p:xfrm>
        <a:graphic>
          <a:graphicData uri="http://schemas.openxmlformats.org/drawingml/2006/table">
            <a:tbl>
              <a:tblPr/>
              <a:tblGrid>
                <a:gridCol w="281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RWSP Enrollment Status: CY 2020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copies/mL**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Not Enrolled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1486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60.2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46-58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 Part of the Year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40-46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Enrolled All Year</a:t>
                      </a:r>
                      <a:r>
                        <a:rPr lang="en-US" sz="2100" b="1" i="0" u="none" strike="noStrike" baseline="30000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72.3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28-79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27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2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 Experienced &lt;30 day enrollment lapse during the year of interest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93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Improving Retention in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Guidelines for Improving Entry Into and Retention in Care and Antiretroviral Adherence for Persons With HIV: Evidence-Based Recommendations From an International Association of Physicians in AIDS Care Panel</a:t>
            </a:r>
            <a:r>
              <a:rPr lang="en-US" baseline="30000" dirty="0"/>
              <a:t>29</a:t>
            </a:r>
          </a:p>
          <a:p>
            <a:r>
              <a:rPr lang="en-US" b="1" cap="small" dirty="0"/>
              <a:t>Close monitoring and individualized care</a:t>
            </a:r>
          </a:p>
          <a:p>
            <a:pPr lvl="1"/>
            <a:r>
              <a:rPr lang="en-US" dirty="0"/>
              <a:t>Systematic monitoring of retention in care for all PLWH/A</a:t>
            </a:r>
          </a:p>
          <a:p>
            <a:pPr lvl="1"/>
            <a:r>
              <a:rPr lang="en-US" dirty="0"/>
              <a:t>Intensive outreach for PLWH/A who are not engaged in care within six months</a:t>
            </a:r>
          </a:p>
          <a:p>
            <a:pPr lvl="1"/>
            <a:r>
              <a:rPr lang="en-US" dirty="0"/>
              <a:t>Use of peer or paraprofessional patient navigators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1600" dirty="0"/>
              <a:t>Summary of recommendations included. See appendix.</a:t>
            </a:r>
          </a:p>
          <a:p>
            <a:pPr marL="274320" lvl="1" indent="0">
              <a:buNone/>
            </a:pPr>
            <a:r>
              <a:rPr lang="en-US" sz="1600" dirty="0"/>
              <a:t>Full published article at: </a:t>
            </a:r>
            <a:r>
              <a:rPr lang="en-US" sz="1600" dirty="0">
                <a:hlinkClick r:id="rId3"/>
              </a:rPr>
              <a:t>http://annals.org/article.aspx?articleid=1170890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446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Location &amp;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Ten Central Indiana counties with a 2019 estimated population of </a:t>
            </a:r>
            <a:r>
              <a:rPr lang="en-US" b="1" dirty="0">
                <a:solidFill>
                  <a:srgbClr val="C00000"/>
                </a:solidFill>
              </a:rPr>
              <a:t>1.96 million</a:t>
            </a:r>
            <a:r>
              <a:rPr lang="en-US" baseline="30000" dirty="0"/>
              <a:t>1</a:t>
            </a:r>
            <a:r>
              <a:rPr lang="en-US" dirty="0"/>
              <a:t> (10% increase since 2010)</a:t>
            </a:r>
            <a:r>
              <a:rPr lang="en-US" baseline="30000" dirty="0"/>
              <a:t>2,</a:t>
            </a:r>
            <a:r>
              <a:rPr lang="en-US" sz="800" baseline="30000" dirty="0"/>
              <a:t> 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Undetectable = </a:t>
            </a:r>
            <a:r>
              <a:rPr lang="en-US" dirty="0" err="1"/>
              <a:t>Untransmittable</a:t>
            </a:r>
            <a:r>
              <a:rPr lang="en-US" dirty="0"/>
              <a:t> (U=U)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001192"/>
              </p:ext>
            </p:extLst>
          </p:nvPr>
        </p:nvGraphicFramePr>
        <p:xfrm>
          <a:off x="457200" y="3217045"/>
          <a:ext cx="8229600" cy="347191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Transmission Category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Risk for People Who Keep an Undetectable Viral Load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Sex (oral, anal, or vaginal)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Effectively no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Pregnancy, labor, and delivery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1% or less</a:t>
                      </a:r>
                      <a:r>
                        <a:rPr lang="en-US" sz="1700" baseline="30000" dirty="0">
                          <a:effectLst/>
                        </a:rPr>
                        <a:t>†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Sharing syringes or other drug injection equipment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Unknown, but likely reduced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6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Breastfeeding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Substantially reduces but does not eliminate risk. </a:t>
                      </a:r>
                      <a:r>
                        <a:rPr lang="en-US" sz="1700" dirty="0">
                          <a:effectLst/>
                        </a:rPr>
                        <a:t>Current recommendation in the United States is that mothers with HIV should </a:t>
                      </a:r>
                      <a:r>
                        <a:rPr lang="en-US" sz="1700" i="1" dirty="0">
                          <a:effectLst/>
                          <a:latin typeface="Lato"/>
                        </a:rPr>
                        <a:t>not</a:t>
                      </a:r>
                      <a:r>
                        <a:rPr lang="en-US" sz="1700" dirty="0">
                          <a:effectLst/>
                        </a:rPr>
                        <a:t> breastfeed their infants.</a:t>
                      </a: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8086" y="24384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CDC: Risk of HIV Transmission With Undetectable Viral Load by Transmission Category </a:t>
            </a:r>
            <a:r>
              <a:rPr lang="en-US" baseline="30000" dirty="0"/>
              <a:t>32</a:t>
            </a:r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7114" y="1515070"/>
            <a:ext cx="690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“Getting and keeping an undetectable viral load</a:t>
            </a:r>
            <a:r>
              <a:rPr lang="en-US" sz="2000" baseline="30000" dirty="0"/>
              <a:t>*</a:t>
            </a:r>
            <a:r>
              <a:rPr lang="en-US" sz="2000" dirty="0"/>
              <a:t> is the best thing people with HIV can do to stay healthy” </a:t>
            </a:r>
            <a:r>
              <a:rPr lang="en-US" sz="2000" baseline="30000" dirty="0"/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19630296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Vision for the National HIV/AIDS Strategy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057400"/>
            <a:ext cx="7315200" cy="3505200"/>
          </a:xfrm>
          <a:prstGeom prst="roundRect">
            <a:avLst/>
          </a:prstGeom>
          <a:solidFill>
            <a:srgbClr val="236C99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Black" pitchFamily="34" charset="0"/>
              </a:rPr>
              <a:t>“</a:t>
            </a:r>
            <a:r>
              <a:rPr lang="en-US" sz="2000" i="1" dirty="0">
                <a:latin typeface="Arial Black" pitchFamily="34" charset="0"/>
              </a:rPr>
              <a:t>The United States will be a place where new HIV infections are prevented, every person knows their status, and every person with HIV has high-quality care and treatment and lives free from stigma and discrimination. </a:t>
            </a:r>
            <a:endParaRPr lang="en-US" sz="2000" dirty="0">
              <a:latin typeface="Arial Black" pitchFamily="34" charset="0"/>
            </a:endParaRPr>
          </a:p>
          <a:p>
            <a:r>
              <a:rPr lang="en-US" sz="2000" i="1" dirty="0">
                <a:latin typeface="Arial Black" pitchFamily="34" charset="0"/>
              </a:rPr>
              <a:t>This vision includes all people, regardless of age, sex, gender identity, sexual orientation, race, ethnicity, religion, disability, geographic location, or socioeconomic circumstance</a:t>
            </a:r>
            <a:r>
              <a:rPr lang="en-US" sz="2000" i="1" dirty="0"/>
              <a:t>.</a:t>
            </a:r>
            <a:r>
              <a:rPr lang="en-US" sz="2000" dirty="0">
                <a:latin typeface="Arial Black" pitchFamily="34" charset="0"/>
              </a:rPr>
              <a:t>.”</a:t>
            </a:r>
            <a:r>
              <a:rPr lang="en-US" sz="1050" dirty="0">
                <a:latin typeface="Arial Black" pitchFamily="34" charset="0"/>
              </a:rPr>
              <a:t> </a:t>
            </a:r>
            <a:r>
              <a:rPr lang="en-US" sz="2000" baseline="30000" dirty="0">
                <a:latin typeface="Arial Black" pitchFamily="34" charset="0"/>
              </a:rPr>
              <a:t>14</a:t>
            </a:r>
            <a:endParaRPr lang="en-US" sz="2000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96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Maguette Diop,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/>
              <a:t>3901 Meadows Drive, H116</a:t>
            </a:r>
          </a:p>
          <a:p>
            <a:pPr marL="0" indent="0" algn="ctr">
              <a:buNone/>
            </a:pPr>
            <a:r>
              <a:rPr lang="en-US" sz="1600" dirty="0"/>
              <a:t>Indianapolis, IN 46205</a:t>
            </a:r>
          </a:p>
          <a:p>
            <a:pPr marL="0" indent="0" algn="ctr">
              <a:buNone/>
            </a:pPr>
            <a:r>
              <a:rPr lang="en-US" sz="1600" dirty="0"/>
              <a:t>Office: 317-221-3556</a:t>
            </a:r>
          </a:p>
          <a:p>
            <a:pPr marL="0" indent="0" algn="ctr">
              <a:buNone/>
            </a:pPr>
            <a:r>
              <a:rPr lang="en-US" sz="1600" dirty="0"/>
              <a:t>Fax: 317-221-4404</a:t>
            </a:r>
          </a:p>
          <a:p>
            <a:pPr marL="0" indent="0" algn="ctr">
              <a:buNone/>
            </a:pPr>
            <a:r>
              <a:rPr lang="en-US" sz="1600" dirty="0">
                <a:hlinkClick r:id="rId3"/>
              </a:rPr>
              <a:t>MDiop@MarionHealth.org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7912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</a:t>
            </a:r>
            <a:r>
              <a:rPr lang="en-US" sz="1300" dirty="0"/>
              <a:t> U.S. Census Bureau and Marion County Public Health Department. (2017). Marion County Public Health Department estimates based on ARIMA projections calculated using U.S. Census Bureau data.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</a:t>
            </a:r>
            <a:r>
              <a:rPr lang="en-US" sz="1300" dirty="0"/>
              <a:t> U.S. Census Bureau. (2002). </a:t>
            </a:r>
            <a:r>
              <a:rPr lang="en-US" sz="1300" i="1" dirty="0"/>
              <a:t>Time series of Indiana intercensal population estimates by county: April 1, 1990 to April 1, 2000</a:t>
            </a:r>
            <a:r>
              <a:rPr lang="en-US" sz="1300" dirty="0"/>
              <a:t>. Table CO-EST2001-12-18. Release date April 17, 2002.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3</a:t>
            </a:r>
            <a:r>
              <a:rPr lang="en-US" sz="1300" dirty="0"/>
              <a:t> U.S. Census Bureau. (2011). </a:t>
            </a:r>
            <a:r>
              <a:rPr lang="en-US" sz="1300" i="1" dirty="0"/>
              <a:t>Intercensal estimates of the resident population for counties of Indiana: April 1, 2000 to July 1, 2010</a:t>
            </a:r>
            <a:r>
              <a:rPr lang="en-US" sz="1300" dirty="0"/>
              <a:t>. Table CO-EST00INT-01-18.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4 </a:t>
            </a:r>
            <a:r>
              <a:rPr lang="en-US" sz="1300" dirty="0"/>
              <a:t>Glenn,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 and U.S. Census Bureau (2019). </a:t>
            </a:r>
            <a:r>
              <a:rPr lang="en-US" sz="1300" i="1" dirty="0"/>
              <a:t>American Community Survey 1-year estimates.</a:t>
            </a:r>
            <a:r>
              <a:rPr lang="en-US" sz="1300" dirty="0"/>
              <a:t> Retrieved from </a:t>
            </a:r>
            <a:r>
              <a:rPr lang="en-US" sz="1300" i="1" dirty="0"/>
              <a:t>Census Reporter Profile page for Indianapolis, IN Urbanized Area</a:t>
            </a:r>
            <a:r>
              <a:rPr lang="en-US" sz="1300" dirty="0"/>
              <a:t> http://censusreporter.org/profiles/40000US41212-indianapolis-in-urbanized-area</a:t>
            </a:r>
            <a:r>
              <a:rPr lang="en-US" sz="1400" dirty="0"/>
              <a:t>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5 </a:t>
            </a:r>
            <a:r>
              <a:rPr lang="en-US" sz="1300" dirty="0"/>
              <a:t>Centers for Disease Control and Prevention. (2019). </a:t>
            </a:r>
            <a:r>
              <a:rPr lang="en-US" sz="1300" i="1" dirty="0"/>
              <a:t>HIV surveillance report, 2018 Vol. 30</a:t>
            </a:r>
            <a:r>
              <a:rPr lang="en-US" sz="1300" dirty="0"/>
              <a:t>. Retrieved from </a:t>
            </a:r>
            <a:r>
              <a:rPr lang="en-US" sz="1400" dirty="0">
                <a:hlinkClick r:id="rId3"/>
              </a:rPr>
              <a:t>https://www.cdc.gov/hiv/pdf/library/reports/surveillance/cdc-hiv-surveillance-report-2018-vol-30.pdf</a:t>
            </a:r>
            <a:r>
              <a:rPr lang="en-US" sz="1400" dirty="0"/>
              <a:t> and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Centers for Disease Control and Prevention. (2020). </a:t>
            </a:r>
            <a:r>
              <a:rPr lang="en-US" sz="1400" i="1" dirty="0"/>
              <a:t>HIV surveillance report, 2018  (Updated) Vol. 31</a:t>
            </a:r>
            <a:r>
              <a:rPr lang="en-US" sz="1400" dirty="0"/>
              <a:t>. Retrieved from </a:t>
            </a:r>
            <a:r>
              <a:rPr lang="en-US" sz="1600" u="sng" dirty="0">
                <a:hlinkClick r:id="rId4"/>
              </a:rPr>
              <a:t>https://www.cdc.gov/hiv/pdf/library/reports/surveillance/cdc-hiv-surveillance-report-2018-updated-vol-31.pdf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6 </a:t>
            </a:r>
            <a:r>
              <a:rPr lang="en-US" sz="1300" dirty="0"/>
              <a:t>Purcell et al. (2012). Estimating the population size of MSM in the U.S. to obtain HIV and syphilis rates. </a:t>
            </a:r>
            <a:r>
              <a:rPr lang="en-US" sz="1300" i="1" dirty="0"/>
              <a:t>Open AIDS Journal; 6</a:t>
            </a:r>
            <a:r>
              <a:rPr lang="en-US" sz="1300" dirty="0"/>
              <a:t>(S1: M6) 98-107.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7</a:t>
            </a:r>
            <a:r>
              <a:rPr lang="en-US" sz="1300" dirty="0"/>
              <a:t>Centers for Disease Control and Prevention. (2020). Deaths: Final data for 2018. </a:t>
            </a:r>
            <a:r>
              <a:rPr lang="en-US" sz="1300" i="1" dirty="0"/>
              <a:t>National Vital Statistics Report, 69</a:t>
            </a:r>
            <a:r>
              <a:rPr lang="en-US" sz="1300" dirty="0"/>
              <a:t>(13). Retrieved from </a:t>
            </a:r>
            <a:r>
              <a:rPr lang="en-US" sz="1400" dirty="0">
                <a:hlinkClick r:id="rId5"/>
              </a:rPr>
              <a:t>https://www.</a:t>
            </a:r>
            <a:r>
              <a:rPr lang="en-US" sz="1400" dirty="0">
                <a:hlinkClick r:id="rId6"/>
              </a:rPr>
              <a:t> https://www.cdc.gov/nchs/data/nvsr/nvsr69/nvsr69-13-508.pdf</a:t>
            </a:r>
            <a:r>
              <a:rPr lang="en-US" sz="1400" dirty="0"/>
              <a:t> </a:t>
            </a:r>
            <a:r>
              <a:rPr lang="en-US" sz="1300" dirty="0"/>
              <a:t>and </a:t>
            </a:r>
            <a:r>
              <a:rPr lang="en-US" sz="1400" u="sng" dirty="0">
                <a:hlinkClick r:id="rId4"/>
              </a:rPr>
              <a:t>https://www.cdc.gov/hiv/pdf/library/reports/surveillance/cdc-hiv-surveillance-report-2018-updated-vol-31.pdf</a:t>
            </a:r>
            <a:endParaRPr lang="en-US" sz="1400" u="sng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8 </a:t>
            </a:r>
            <a:r>
              <a:rPr lang="en-US" sz="1300" dirty="0"/>
              <a:t>Centers for Disease Control and Prevention. (2016). </a:t>
            </a:r>
            <a:r>
              <a:rPr lang="en-US" sz="1300" i="1" dirty="0"/>
              <a:t>HIV Testing in the United States: Fact sheet</a:t>
            </a:r>
            <a:r>
              <a:rPr lang="en-US" sz="1300" dirty="0"/>
              <a:t>. Retrieved from </a:t>
            </a:r>
            <a:r>
              <a:rPr lang="en-US" sz="1300" dirty="0">
                <a:hlinkClick r:id="rId7"/>
              </a:rPr>
              <a:t>https://www.cdc.gov/nchhstp/newsroom/docs/factsheets/hiv-testing-us-508.pdf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9 </a:t>
            </a:r>
            <a:r>
              <a:rPr lang="fr-FR" sz="1300" dirty="0"/>
              <a:t>Centers for Disease Control and Prevention. (2020). </a:t>
            </a:r>
            <a:r>
              <a:rPr lang="en-US" sz="1300" i="1" dirty="0"/>
              <a:t>HIV Among People Aged 50 and Older</a:t>
            </a:r>
            <a:r>
              <a:rPr lang="en-US" sz="1300" dirty="0"/>
              <a:t>. Retrieved from </a:t>
            </a:r>
            <a:r>
              <a:rPr lang="en-US" sz="1300" dirty="0">
                <a:hlinkClick r:id="rId8"/>
              </a:rPr>
              <a:t>https://www.cdc.gov/hiv/group/age/olderamericans/index.html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10 </a:t>
            </a:r>
            <a:r>
              <a:rPr lang="en-US" sz="1300" dirty="0"/>
              <a:t>Indiana University Public Policy Institute. (2015). </a:t>
            </a:r>
            <a:r>
              <a:rPr lang="en-US" sz="1300" i="1" dirty="0"/>
              <a:t>2015 Point-in-time count: Many families in Indianapolis not able to find shelter. </a:t>
            </a:r>
            <a:r>
              <a:rPr lang="en-US" sz="1300" dirty="0"/>
              <a:t>Retrieved from </a:t>
            </a:r>
            <a:r>
              <a:rPr lang="en-US" sz="1300" dirty="0">
                <a:hlinkClick r:id="rId9"/>
              </a:rPr>
              <a:t>http://www.chipindy.org/wp-content/uploads/2013/07/HomelessCount_2015_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300" dirty="0">
                <a:hlinkClick r:id="rId9"/>
              </a:rPr>
              <a:t>Web.pdf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241511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638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11</a:t>
            </a:r>
            <a:r>
              <a:rPr lang="en-US" sz="1300" dirty="0"/>
              <a:t> U.S. Department of Housing and Urban Development. (2019). </a:t>
            </a:r>
            <a:r>
              <a:rPr lang="en-US" sz="1300" i="1" dirty="0"/>
              <a:t>HOPWA performance profile - Formula grantee: City of Indianapolis</a:t>
            </a:r>
            <a:r>
              <a:rPr lang="en-US" sz="1300" dirty="0"/>
              <a:t>. Retrieved from </a:t>
            </a:r>
            <a:r>
              <a:rPr lang="en-US" sz="1300" dirty="0">
                <a:hlinkClick r:id="rId3"/>
              </a:rPr>
              <a:t>https://files.hudexchange.info/reports/published/HOPWA_Perf_GranteeForm_00_INDI-IN_IN_2019.pdf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12</a:t>
            </a:r>
            <a:r>
              <a:rPr lang="en-US" sz="1300" dirty="0"/>
              <a:t> Health &amp; Hospital Corporation. (2017). Ryan White information services enterprise (RISE). Indianapolis: Ryan White HIV Services Program, Marion County Public Health Department.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13 </a:t>
            </a:r>
            <a:r>
              <a:rPr lang="en-US" sz="1300" dirty="0"/>
              <a:t>Shubert, G. (2012). </a:t>
            </a:r>
            <a:r>
              <a:rPr lang="en-US" sz="1300" i="1" dirty="0"/>
              <a:t>Mobilizing knowledge: Housing is HIV prevention and care</a:t>
            </a:r>
            <a:r>
              <a:rPr lang="en-US" sz="1300" dirty="0"/>
              <a:t>. Available from </a:t>
            </a:r>
            <a:r>
              <a:rPr lang="en-US" sz="1300" dirty="0">
                <a:hlinkClick r:id="rId4"/>
              </a:rPr>
              <a:t>https://shnny.org/uploads/Housing_is_HIV_Prevention_and_Health_Care.pdf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14</a:t>
            </a:r>
            <a:r>
              <a:rPr lang="en-US" sz="1300" dirty="0"/>
              <a:t> </a:t>
            </a:r>
            <a:r>
              <a:rPr lang="en-US" sz="1200" dirty="0"/>
              <a:t>U.S. Department of Health and Human Services.(2021). HIV National Strategic Plan for the United States: A Roadmap to End the Epidemic 2021–2025. Washington, DC and The White House Office of National AIDS Policy. (2010). </a:t>
            </a:r>
            <a:r>
              <a:rPr lang="en-US" sz="1200" i="1" dirty="0"/>
              <a:t>National HIV/AIDS strategy for the United States</a:t>
            </a:r>
            <a:r>
              <a:rPr lang="en-US" sz="1200" dirty="0"/>
              <a:t>. Retrieved from </a:t>
            </a:r>
            <a:r>
              <a:rPr lang="en-US" sz="1200" dirty="0">
                <a:hlinkClick r:id="rId5"/>
              </a:rPr>
              <a:t>http://www.cdc.gov/hiv/strategy/pdf/nhas.pdf</a:t>
            </a:r>
            <a:r>
              <a:rPr lang="en-US" sz="1200" dirty="0"/>
              <a:t> and </a:t>
            </a:r>
            <a:r>
              <a:rPr lang="en-US" sz="1100" dirty="0">
                <a:hlinkClick r:id="rId6"/>
              </a:rPr>
              <a:t>https://www.hiv.va.gov/patient/daily/mental/single-page.asp</a:t>
            </a:r>
            <a:endParaRPr lang="en-US" sz="12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15</a:t>
            </a:r>
            <a:r>
              <a:rPr lang="en-US" sz="1300" dirty="0"/>
              <a:t> Marion County Public Health Department. (2014). </a:t>
            </a:r>
            <a:r>
              <a:rPr lang="en-US" sz="1300" i="1" dirty="0"/>
              <a:t>Community health assessment of Marion County: 2014</a:t>
            </a:r>
            <a:r>
              <a:rPr lang="en-US" sz="1300" dirty="0"/>
              <a:t>. Retrieved from </a:t>
            </a:r>
            <a:r>
              <a:rPr lang="en-US" sz="1300" dirty="0">
                <a:hlinkClick r:id="rId7"/>
              </a:rPr>
              <a:t>http://www.hhcorp.org/hhc/index.php/newsroom/2014-press-releases/645-marion-county-releases-2014-community-health-assessment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16</a:t>
            </a:r>
            <a:r>
              <a:rPr lang="en-US" sz="1300" dirty="0"/>
              <a:t> Weiser, S. D., Fernandes, K. A., Brandson, E. K., Lima, V. D., Anema, A., Bangsberg, D. R., . . . Hogg, R. S. (2009). The association between food insecurity and mortality among HIV-infected individuals on HAART. </a:t>
            </a:r>
            <a:r>
              <a:rPr lang="en-US" sz="1300" i="1" dirty="0"/>
              <a:t>J Acquir Immune Defic Syndr, 52</a:t>
            </a:r>
            <a:r>
              <a:rPr lang="en-US" sz="1300" dirty="0"/>
              <a:t>(3): 342-349. doi: 10.1097/QAI.0b013e3181b627c2. Retrieved from </a:t>
            </a:r>
            <a:r>
              <a:rPr lang="en-US" sz="1300" dirty="0">
                <a:hlinkClick r:id="rId8"/>
              </a:rPr>
              <a:t>http://www.ncbi.nlm.nih.gov/pmc/articles/PMC3740738/</a:t>
            </a:r>
            <a:r>
              <a:rPr lang="en-US" sz="1300" dirty="0"/>
              <a:t> and </a:t>
            </a:r>
            <a:r>
              <a:rPr lang="fr-FR" sz="1300" dirty="0" err="1"/>
              <a:t>Palar</a:t>
            </a:r>
            <a:r>
              <a:rPr lang="fr-FR" sz="1300" dirty="0"/>
              <a:t>, K., </a:t>
            </a:r>
            <a:r>
              <a:rPr lang="fr-FR" sz="1300" dirty="0" err="1"/>
              <a:t>Laraia</a:t>
            </a:r>
            <a:r>
              <a:rPr lang="fr-FR" sz="1300" dirty="0"/>
              <a:t>, B., </a:t>
            </a:r>
            <a:r>
              <a:rPr lang="fr-FR" sz="1300" dirty="0" err="1"/>
              <a:t>Tsai</a:t>
            </a:r>
            <a:r>
              <a:rPr lang="fr-FR" sz="1300" dirty="0"/>
              <a:t>, A. C., Johnson, M., &amp; Weiser, S. D. </a:t>
            </a:r>
            <a:r>
              <a:rPr lang="en-US" sz="1300" dirty="0"/>
              <a:t>(2016). Food insecurity is associated with HIV, sexually transmitted infections and drug use among men in the United States. AIDS (London, England), 30(9), 1457–1465. </a:t>
            </a:r>
            <a:r>
              <a:rPr lang="en-US" sz="1300" dirty="0">
                <a:hlinkClick r:id="rId9"/>
              </a:rPr>
              <a:t>http://doi.org/10.1097/QAD.0000000000001095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17</a:t>
            </a:r>
            <a:r>
              <a:rPr lang="en-US" sz="1300" dirty="0"/>
              <a:t> Centers for Disease Control and Prevention. (2013). Staying healthy with HIV/AIDS: Potential related health problems: Tuberculosis. Retrieved from </a:t>
            </a:r>
            <a:r>
              <a:rPr lang="en-US" sz="1300" dirty="0">
                <a:hlinkClick r:id="rId10"/>
              </a:rPr>
              <a:t>https://www.aids.gov/hiv-aids-basics/staying-healthy-with-hiv-aids/potential-related-health-problems/tuberculosis/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18</a:t>
            </a:r>
            <a:r>
              <a:rPr lang="en-US" sz="1300" dirty="0"/>
              <a:t> Centers for Disease Control and Prevention. (2020). Latent tuberculosis infection: A guide for primary health care providers. Retrieved from </a:t>
            </a:r>
            <a:r>
              <a:rPr lang="en-US" sz="1400" dirty="0">
                <a:hlinkClick r:id="rId11"/>
              </a:rPr>
              <a:t>https://www.cdc.gov/tb/publications/ltbi/pdf/LTBIbooklet508.pdf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81319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19</a:t>
            </a:r>
            <a:r>
              <a:rPr lang="en-US" sz="1300" dirty="0"/>
              <a:t> Centers for Disease Control and Prevention. (2016). HIV and tuberculosis. Retrieved from </a:t>
            </a:r>
            <a:r>
              <a:rPr lang="en-US" sz="1300" dirty="0">
                <a:hlinkClick r:id="rId3"/>
              </a:rPr>
              <a:t>http://www.cdc.gov/hiv/pdf/library/factsheets/hiv-tb.pdf</a:t>
            </a:r>
            <a:endParaRPr lang="en-US" sz="1300" baseline="300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20 </a:t>
            </a:r>
            <a:r>
              <a:rPr lang="en-US" sz="1300" dirty="0"/>
              <a:t>U.S. Department of Health and Human Services. (2014). </a:t>
            </a:r>
            <a:r>
              <a:rPr lang="en-US" sz="1300" i="1" dirty="0"/>
              <a:t>Staying healthy with HIV/AIDS: Potential related health problems: Hepatitis</a:t>
            </a:r>
            <a:r>
              <a:rPr lang="en-US" sz="1300" dirty="0"/>
              <a:t>. Retrieved from </a:t>
            </a:r>
            <a:r>
              <a:rPr lang="en-US" sz="1300" dirty="0">
                <a:hlinkClick r:id="rId4"/>
              </a:rPr>
              <a:t>http://www.aids.gov/hiv-aids-basics/staying-healthy-with-hiv-aids/potential-related-health-problems/hepatitis/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21 </a:t>
            </a:r>
            <a:r>
              <a:rPr lang="en-US" sz="1300" dirty="0"/>
              <a:t>National Alliance of State and Territorial AIDS Directors. (2011). </a:t>
            </a:r>
            <a:r>
              <a:rPr lang="en-US" sz="1300" i="1" dirty="0"/>
              <a:t>HIV and viral hepatitis co-infection</a:t>
            </a:r>
            <a:r>
              <a:rPr lang="en-US" sz="1300" dirty="0"/>
              <a:t>. Retrieved from  </a:t>
            </a:r>
            <a:r>
              <a:rPr lang="en-US" sz="1300" dirty="0">
                <a:hlinkClick r:id="rId5"/>
              </a:rPr>
              <a:t>http://www.nastad.org/Docs/031236_HIV%20VH%20CoInfection%20Final.pdf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22</a:t>
            </a:r>
            <a:r>
              <a:rPr lang="en-US" sz="1300" dirty="0"/>
              <a:t> Centers for Disease Control and Prevention. (2014). HIV and viral hepatitis. Retrieved from </a:t>
            </a:r>
            <a:r>
              <a:rPr lang="en-US" sz="1300" dirty="0">
                <a:hlinkClick r:id="rId6"/>
              </a:rPr>
              <a:t>http://www.cdc.gov/hiv/pdf/library_factsheets_hiv_and_viral_hepatitis.pdf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23</a:t>
            </a:r>
            <a:r>
              <a:rPr lang="en-US" sz="1300" dirty="0"/>
              <a:t> U.S. Department of Health &amp; Human Services. (2015). Guidelines for the use of antiretroviral agents in HIV-1-infected adults and adolescents: Considerations for antiretroviral use in patients with coinfections. Retrieved from </a:t>
            </a:r>
            <a:r>
              <a:rPr lang="en-US" sz="1300" dirty="0">
                <a:hlinkClick r:id="rId7"/>
              </a:rPr>
              <a:t>https://aidsinfo.nih.gov/guidelines/html/1/adult-and-adolescent-arv-guidelines/26/hiv-hcv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24</a:t>
            </a:r>
            <a:r>
              <a:rPr lang="en-US" sz="1300" dirty="0"/>
              <a:t> Indiana State Department of Health. (2015). Statewide investigation, monitoring and surveillance system (SWIMSS).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25</a:t>
            </a:r>
            <a:r>
              <a:rPr lang="en-US" sz="1300" dirty="0"/>
              <a:t> Gardner, E.M., McLees, M.P., Steiner, J.F., del Rio, C., and Burman, W.J. (2011). The spectrum of engagement in HIV care and its relevance to test-and-treat strategies for prevention of HIV infection. </a:t>
            </a:r>
            <a:r>
              <a:rPr lang="en-US" sz="1300" i="1" dirty="0"/>
              <a:t>Clin Infect Dis. 2011;52</a:t>
            </a:r>
            <a:r>
              <a:rPr lang="en-US" sz="1300" dirty="0"/>
              <a:t>(6): 793-800. doi: 10</a:t>
            </a:r>
            <a:r>
              <a:rPr lang="fr-FR" sz="1300" dirty="0"/>
              <a:t>.1093/cid/ciq243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26</a:t>
            </a:r>
            <a:r>
              <a:rPr lang="en-US" sz="1300" dirty="0"/>
              <a:t> Branson, B.M., Handsfield, H.H., Lampe, M.A., Janssen, R.S., Taylor, A.W., Lyss, S.B., and Clark, J.E. (2006). Revised recommendations for HIV testing of adults, adolescents, and pregnant women in health-care settings. Centers for Disease Control and Prevention: Atlanta. </a:t>
            </a:r>
            <a:r>
              <a:rPr lang="en-US" sz="1300" i="1" dirty="0"/>
              <a:t>MMWR. 2006; 55</a:t>
            </a:r>
            <a:r>
              <a:rPr lang="en-US" sz="1300" dirty="0"/>
              <a:t>(RR14): 1-17. Retrieved from </a:t>
            </a:r>
            <a:r>
              <a:rPr lang="en-US" sz="1300" dirty="0">
                <a:hlinkClick r:id="rId8"/>
              </a:rPr>
              <a:t>http://www.cdc.gov/mmwr/preview/mmwrhtml/rr5514a1.htm</a:t>
            </a:r>
            <a:endParaRPr lang="en-US" sz="1300" dirty="0"/>
          </a:p>
          <a:p>
            <a:pPr marL="0" indent="0">
              <a:buNone/>
            </a:pPr>
            <a:r>
              <a:rPr lang="en-US" sz="1300" baseline="30000" dirty="0"/>
              <a:t>27</a:t>
            </a:r>
            <a:r>
              <a:rPr lang="en-US" sz="1300" dirty="0"/>
              <a:t> </a:t>
            </a:r>
            <a:r>
              <a:rPr lang="en-US" sz="1400" dirty="0"/>
              <a:t>Centers for Disease Control and Prevention. (2016). Monitoring selected national HIV prevention and care objectives by using HIV surveillance data - United States and 6 dependent areas - 2014. HIV Surveillance Supplemental Report, 21(4). Retrieved from </a:t>
            </a:r>
            <a:r>
              <a:rPr lang="en-US" sz="1400" u="sng" dirty="0">
                <a:hlinkClick r:id="rId9"/>
              </a:rPr>
              <a:t>https://www.cdc.gov/hiv/pdf/library/reports/surveillance/cdc-hiv-surveillance-supplemental-report-vol-21-4.pdf</a:t>
            </a:r>
            <a:endParaRPr lang="en-US" sz="1400" u="sng" dirty="0"/>
          </a:p>
          <a:p>
            <a:pPr marL="0" indent="0">
              <a:buNone/>
            </a:pPr>
            <a:endParaRPr lang="en-US" sz="9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28</a:t>
            </a:r>
            <a:r>
              <a:rPr lang="en-US" sz="1300" dirty="0"/>
              <a:t> Centers for Disease Control and Prevention. (2011). Guidance on community viral load: A family of measures, definitions, and method for calculation. Retrieved from  </a:t>
            </a:r>
            <a:r>
              <a:rPr lang="en-US" sz="1300" dirty="0">
                <a:hlinkClick r:id="rId10"/>
              </a:rPr>
              <a:t>https://stacks.cdc.gov/view/cdc/28147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416079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29</a:t>
            </a:r>
            <a:r>
              <a:rPr lang="fr-FR" sz="1300" dirty="0"/>
              <a:t> Thompson, M. A., Mugavero, M. J., Amico, K. R., Cargill, V. A., Chang, L. W., Gross, R., . . . Nachega, J. B. (2012). Guidelines for improving entry into and retention in care and antiretroviral adherence for persons with HIV: Evidence-based recommendations from an international association of physicians in AIDS care panel. </a:t>
            </a:r>
            <a:r>
              <a:rPr lang="fr-FR" sz="1300" i="1" dirty="0"/>
              <a:t>Ann Intern Med. 2012;156</a:t>
            </a:r>
            <a:r>
              <a:rPr lang="fr-FR" sz="1300" dirty="0"/>
              <a:t>(11): 817-833. doi: 10.7326/0003-4819-156-11-201206050-00419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30 </a:t>
            </a:r>
            <a:r>
              <a:rPr lang="fr-FR" sz="1300" dirty="0"/>
              <a:t>Kooreman&amp; Greene. (2016</a:t>
            </a:r>
            <a:r>
              <a:rPr lang="fr-FR" sz="1300" i="1" dirty="0"/>
              <a:t>). Injection drug us in Indiana: A major risk factor for HIV transmission</a:t>
            </a:r>
            <a:r>
              <a:rPr lang="fr-FR" sz="1300" dirty="0">
                <a:hlinkClick r:id="rId3"/>
              </a:rPr>
              <a:t>.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dirty="0">
                <a:hlinkClick r:id="rId3"/>
              </a:rPr>
              <a:t>https://www.healthpolicy.iupui.edu/PubsPDFs/Injection%20Drug%20Use%20in%20Indiana.pdf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31 </a:t>
            </a:r>
            <a:r>
              <a:rPr lang="fr-FR" sz="1300" dirty="0"/>
              <a:t>CDC. (2019</a:t>
            </a:r>
            <a:r>
              <a:rPr lang="fr-FR" sz="1300" i="1" dirty="0"/>
              <a:t>). HIV treatment Can Prevent Sexual Transmission</a:t>
            </a:r>
            <a:r>
              <a:rPr lang="fr-FR" sz="1300" dirty="0"/>
              <a:t>. </a:t>
            </a:r>
            <a:r>
              <a:rPr lang="fr-FR" sz="1300" dirty="0">
                <a:hlinkClick r:id="rId4"/>
              </a:rPr>
              <a:t>https://www.cdc.gov/hiv/pdf/risk/art/cdc-hiv-tasp-101.pdf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/>
              <a:t>32 </a:t>
            </a:r>
            <a:r>
              <a:rPr lang="fr-FR" sz="1300" dirty="0"/>
              <a:t>CDC. (2021</a:t>
            </a:r>
            <a:r>
              <a:rPr lang="fr-FR" sz="1300" i="1" dirty="0"/>
              <a:t>). HIV Treatment as Prevention</a:t>
            </a:r>
            <a:r>
              <a:rPr lang="fr-FR" sz="1300" dirty="0"/>
              <a:t>. </a:t>
            </a:r>
            <a:r>
              <a:rPr lang="fr-FR" sz="1300" dirty="0">
                <a:hlinkClick r:id="rId5"/>
              </a:rPr>
              <a:t>https://www.cdc.gov/hiv/risk/art/index.html</a:t>
            </a: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6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9852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Population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83% of the TGA’s population in orange</a:t>
            </a:r>
            <a:r>
              <a:rPr lang="en-US" baseline="30000" dirty="0">
                <a:sym typeface="Wingdings" panose="05000000000000000000" pitchFamily="2" charset="2"/>
              </a:rPr>
              <a:t>4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49% reside inside Indianapolis city limits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Demographics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8800" y="2362200"/>
            <a:ext cx="27432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67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49" y="1524000"/>
            <a:ext cx="4705436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32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63561</TotalTime>
  <Words>6783</Words>
  <Application>Microsoft Office PowerPoint</Application>
  <PresentationFormat>On-screen Show (4:3)</PresentationFormat>
  <Paragraphs>1096</Paragraphs>
  <Slides>78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Arial Black</vt:lpstr>
      <vt:lpstr>Calibri</vt:lpstr>
      <vt:lpstr>Cambria</vt:lpstr>
      <vt:lpstr>Lato</vt:lpstr>
      <vt:lpstr>Times New Roman</vt:lpstr>
      <vt:lpstr>Clarity</vt:lpstr>
      <vt:lpstr>Epidemiology of HIV in the Indianapolis Transitional Grant Area: 2020 </vt:lpstr>
      <vt:lpstr>Objectives</vt:lpstr>
      <vt:lpstr>PowerPoint Presentation</vt:lpstr>
      <vt:lpstr>Epidemiology – The study of:</vt:lpstr>
      <vt:lpstr>Epidemiology - Terminology</vt:lpstr>
      <vt:lpstr>PowerPoint Presentation</vt:lpstr>
      <vt:lpstr>TGA Location &amp; Population</vt:lpstr>
      <vt:lpstr>TGA Population Center</vt:lpstr>
      <vt:lpstr>TGA Demographics</vt:lpstr>
      <vt:lpstr>TGA Demographics</vt:lpstr>
      <vt:lpstr>PowerPoint Presentation</vt:lpstr>
      <vt:lpstr>HIV/AIDS Incidence</vt:lpstr>
      <vt:lpstr>HIV/AIDS Incidence</vt:lpstr>
      <vt:lpstr>HIV/AIDS Incidence</vt:lpstr>
      <vt:lpstr>HIV Incidence by County</vt:lpstr>
      <vt:lpstr>PowerPoint Presentation</vt:lpstr>
      <vt:lpstr>PowerPoint Presentation</vt:lpstr>
      <vt:lpstr>HIV Incidence by Gender</vt:lpstr>
      <vt:lpstr>HIV/AIDS Incidence</vt:lpstr>
      <vt:lpstr>HIV Incidence by Race/Ethnicity</vt:lpstr>
      <vt:lpstr>HIV Incidence by Age</vt:lpstr>
      <vt:lpstr>HIV Incidence by Exposure Category</vt:lpstr>
      <vt:lpstr>HIV Incidence by U.S. Nativity Status</vt:lpstr>
      <vt:lpstr>PowerPoint Presentation</vt:lpstr>
      <vt:lpstr>HIV Mortality and All Deaths of PLWH/A</vt:lpstr>
      <vt:lpstr>Death of PLWH/A (Any Cause)</vt:lpstr>
      <vt:lpstr>HIV Mortality</vt:lpstr>
      <vt:lpstr>PowerPoint Presentation</vt:lpstr>
      <vt:lpstr>Estimated Number of Undiagnosed PLWH/A</vt:lpstr>
      <vt:lpstr>Prevalence of Diagnosed HIV/AIDS</vt:lpstr>
      <vt:lpstr>HIV/AIDS Prevalence by County</vt:lpstr>
      <vt:lpstr>PowerPoint Presentation</vt:lpstr>
      <vt:lpstr>PowerPoint Presentation</vt:lpstr>
      <vt:lpstr>HIV/AIDS Prevalence by Gender</vt:lpstr>
      <vt:lpstr>HIV/AIDS Prevalence by Race/Ethnicity</vt:lpstr>
      <vt:lpstr>HIV/AIDS Prevalence by Current Age</vt:lpstr>
      <vt:lpstr>HIV/AIDS Prevalence by Exposure/Risk</vt:lpstr>
      <vt:lpstr>HIV/AIDS Prevalence by U.S. Nativity Status</vt:lpstr>
      <vt:lpstr>HIV/AIDS Prevalence by Birth Region</vt:lpstr>
      <vt:lpstr>PowerPoint Presentation</vt:lpstr>
      <vt:lpstr>COVID-19</vt:lpstr>
      <vt:lpstr>Foreign-Born</vt:lpstr>
      <vt:lpstr>Aging</vt:lpstr>
      <vt:lpstr>Homelessness</vt:lpstr>
      <vt:lpstr>Recent Incarceration</vt:lpstr>
      <vt:lpstr>Mental Health &amp; Substance Abuse</vt:lpstr>
      <vt:lpstr>Food Insecurity</vt:lpstr>
      <vt:lpstr>Mycobacterium tuberculosis (TB)</vt:lpstr>
      <vt:lpstr>Viral Hepatitis</vt:lpstr>
      <vt:lpstr>Chlamydia</vt:lpstr>
      <vt:lpstr>Gonorrhea</vt:lpstr>
      <vt:lpstr>Early Syphilis</vt:lpstr>
      <vt:lpstr>More on Sexually-Transmitted Infections</vt:lpstr>
      <vt:lpstr>PowerPoint Presentation</vt:lpstr>
      <vt:lpstr>HIV Treatment Cascade (AKA: Continuum of Care</vt:lpstr>
      <vt:lpstr>Benefits of Improving Linkage Into and Retention in Care</vt:lpstr>
      <vt:lpstr>National HIV/AIDS Progress Indicators 14</vt:lpstr>
      <vt:lpstr>HIV Care Continuum Definitions</vt:lpstr>
      <vt:lpstr>HIV Care Continuum of  the TGA</vt:lpstr>
      <vt:lpstr>Ryan White Clients v. Non-Client PLWH/A</vt:lpstr>
      <vt:lpstr>Community Viral Load</vt:lpstr>
      <vt:lpstr>PowerPoint Presentation</vt:lpstr>
      <vt:lpstr>PowerPoint Presentation</vt:lpstr>
      <vt:lpstr>Community Viral Load by Gender</vt:lpstr>
      <vt:lpstr>Community Viral Load by Race/Ethnicity</vt:lpstr>
      <vt:lpstr>Community Viral Load by Age</vt:lpstr>
      <vt:lpstr>Community Viral Load by County</vt:lpstr>
      <vt:lpstr>Community Viral Load by RWSP Status</vt:lpstr>
      <vt:lpstr>Improving Retention in Care</vt:lpstr>
      <vt:lpstr>Undetectable = Untransmittable (U=U)</vt:lpstr>
      <vt:lpstr>Vision for the National HIV/AIDS Strategy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Maguette Diop</cp:lastModifiedBy>
  <cp:revision>2929</cp:revision>
  <cp:lastPrinted>2017-07-05T19:30:53Z</cp:lastPrinted>
  <dcterms:created xsi:type="dcterms:W3CDTF">2013-05-01T21:28:56Z</dcterms:created>
  <dcterms:modified xsi:type="dcterms:W3CDTF">2021-06-04T15:04:36Z</dcterms:modified>
  <cp:contentStatus>In progress</cp:contentStatus>
</cp:coreProperties>
</file>