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handoutMasterIdLst>
    <p:handoutMasterId r:id="rId60"/>
  </p:handoutMasterIdLst>
  <p:sldIdLst>
    <p:sldId id="595" r:id="rId2"/>
    <p:sldId id="579" r:id="rId3"/>
    <p:sldId id="418" r:id="rId4"/>
    <p:sldId id="667" r:id="rId5"/>
    <p:sldId id="666" r:id="rId6"/>
    <p:sldId id="583" r:id="rId7"/>
    <p:sldId id="283" r:id="rId8"/>
    <p:sldId id="522" r:id="rId9"/>
    <p:sldId id="523" r:id="rId10"/>
    <p:sldId id="655" r:id="rId11"/>
    <p:sldId id="586" r:id="rId12"/>
    <p:sldId id="587" r:id="rId13"/>
    <p:sldId id="665" r:id="rId14"/>
    <p:sldId id="584" r:id="rId15"/>
    <p:sldId id="624" r:id="rId16"/>
    <p:sldId id="524" r:id="rId17"/>
    <p:sldId id="533" r:id="rId18"/>
    <p:sldId id="520" r:id="rId19"/>
    <p:sldId id="647" r:id="rId20"/>
    <p:sldId id="648" r:id="rId21"/>
    <p:sldId id="649" r:id="rId22"/>
    <p:sldId id="534" r:id="rId23"/>
    <p:sldId id="603" r:id="rId24"/>
    <p:sldId id="601" r:id="rId25"/>
    <p:sldId id="604" r:id="rId26"/>
    <p:sldId id="605" r:id="rId27"/>
    <p:sldId id="602" r:id="rId28"/>
    <p:sldId id="600" r:id="rId29"/>
    <p:sldId id="607" r:id="rId30"/>
    <p:sldId id="536" r:id="rId31"/>
    <p:sldId id="650" r:id="rId32"/>
    <p:sldId id="651" r:id="rId33"/>
    <p:sldId id="652" r:id="rId34"/>
    <p:sldId id="653" r:id="rId35"/>
    <p:sldId id="656" r:id="rId36"/>
    <p:sldId id="657" r:id="rId37"/>
    <p:sldId id="610" r:id="rId38"/>
    <p:sldId id="621" r:id="rId39"/>
    <p:sldId id="617" r:id="rId40"/>
    <p:sldId id="614" r:id="rId41"/>
    <p:sldId id="618" r:id="rId42"/>
    <p:sldId id="613" r:id="rId43"/>
    <p:sldId id="616" r:id="rId44"/>
    <p:sldId id="619" r:id="rId45"/>
    <p:sldId id="620" r:id="rId46"/>
    <p:sldId id="658" r:id="rId47"/>
    <p:sldId id="659" r:id="rId48"/>
    <p:sldId id="553" r:id="rId49"/>
    <p:sldId id="554" r:id="rId50"/>
    <p:sldId id="555" r:id="rId51"/>
    <p:sldId id="626" r:id="rId52"/>
    <p:sldId id="630" r:id="rId53"/>
    <p:sldId id="424" r:id="rId54"/>
    <p:sldId id="507" r:id="rId55"/>
    <p:sldId id="491" r:id="rId56"/>
    <p:sldId id="270" r:id="rId57"/>
    <p:sldId id="508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91BFDB"/>
    <a:srgbClr val="ABDDA4"/>
    <a:srgbClr val="3B953F"/>
    <a:srgbClr val="6A3D9A"/>
    <a:srgbClr val="236C99"/>
    <a:srgbClr val="2B83BA"/>
    <a:srgbClr val="D95F0E"/>
    <a:srgbClr val="FDAE61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9466" autoAdjust="0"/>
  </p:normalViewPr>
  <p:slideViewPr>
    <p:cSldViewPr>
      <p:cViewPr varScale="1">
        <p:scale>
          <a:sx n="76" d="100"/>
          <a:sy n="76" d="100"/>
        </p:scale>
        <p:origin x="11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861%20RWSP%20FY%2020-21%20Utilization%20Presentation\Graphics\DR4861%20Graphs_Demographics.xlsx" TargetMode="External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861%20RWSP%20FY%2020-21%20Utilization%20Presentation\Graphics\DR4861%20Graphs_Demographics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861%20RWSP%20FY%2020-21%20Utilization%20Presentation\Graphics\DR4861%20Graphs_Demographics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ah2k8clufs01\S_Drive\Epi\Data%20Requests\DR4861%20RWSP%20FY%2020-21%20Utilization%20Presentation\Graphics\DR4861%20Chart%20in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 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Graphs!$B$3:$B$6</c:f>
              <c:numCache>
                <c:formatCode>#,##0</c:formatCode>
                <c:ptCount val="4"/>
                <c:pt idx="0">
                  <c:v>9555</c:v>
                </c:pt>
                <c:pt idx="1">
                  <c:v>2365</c:v>
                </c:pt>
                <c:pt idx="2">
                  <c:v>135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5-44C9-811F-1570AA2F6B8C}"/>
            </c:ext>
          </c:extLst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 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Graphs!$D$3:$D$6</c:f>
              <c:numCache>
                <c:formatCode>#,##0</c:formatCode>
                <c:ptCount val="4"/>
                <c:pt idx="0">
                  <c:v>7399</c:v>
                </c:pt>
                <c:pt idx="1">
                  <c:v>2347</c:v>
                </c:pt>
                <c:pt idx="2">
                  <c:v>317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75-44C9-811F-1570AA2F6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9221248"/>
        <c:axId val="127460480"/>
      </c:barChart>
      <c:catAx>
        <c:axId val="7992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127460480"/>
        <c:crosses val="autoZero"/>
        <c:auto val="1"/>
        <c:lblAlgn val="ctr"/>
        <c:lblOffset val="100"/>
        <c:noMultiLvlLbl val="0"/>
      </c:catAx>
      <c:valAx>
        <c:axId val="12746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99221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PowerPoint.xlsx]Graphs'!$A$22:$A$24</c:f>
              <c:strCache>
                <c:ptCount val="3"/>
                <c:pt idx="0">
                  <c:v>Emergency $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'[DR4861 Chart in Microsoft PowerPoint.xlsx]Graphs'!$C$22:$C$24</c:f>
              <c:numCache>
                <c:formatCode>#,##0</c:formatCode>
                <c:ptCount val="3"/>
                <c:pt idx="0" formatCode="General">
                  <c:v>13</c:v>
                </c:pt>
                <c:pt idx="1">
                  <c:v>840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2-4675-8079-22D6BC93650D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PowerPoint.xlsx]Graphs'!$A$22:$A$24</c:f>
              <c:strCache>
                <c:ptCount val="3"/>
                <c:pt idx="0">
                  <c:v>Emergency $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'[DR4861 Chart in Microsoft PowerPoint.xlsx]Graphs'!$E$22:$E$24</c:f>
              <c:numCache>
                <c:formatCode>#,##0</c:formatCode>
                <c:ptCount val="3"/>
                <c:pt idx="0" formatCode="General">
                  <c:v>37</c:v>
                </c:pt>
                <c:pt idx="1">
                  <c:v>1193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2-4675-8079-22D6BC936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7376"/>
        <c:axId val="800223744"/>
      </c:barChart>
      <c:catAx>
        <c:axId val="80035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2200" b="1" spc="-100" baseline="0"/>
            </a:pPr>
            <a:endParaRPr lang="en-US"/>
          </a:p>
        </c:txPr>
        <c:crossAx val="800223744"/>
        <c:crosses val="autoZero"/>
        <c:auto val="1"/>
        <c:lblAlgn val="ctr"/>
        <c:lblOffset val="100"/>
        <c:noMultiLvlLbl val="0"/>
      </c:catAx>
      <c:valAx>
        <c:axId val="800223744"/>
        <c:scaling>
          <c:orientation val="minMax"/>
        </c:scaling>
        <c:delete val="0"/>
        <c:axPos val="l"/>
        <c:majorGridlines/>
        <c:title>
          <c:tx>
            <c:rich>
              <a:bodyPr rot="-5400000" vert="horz" anchor="t" anchorCtr="0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7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270468795567221"/>
                  <c:y val="-0.1180940345419785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Male
73.01% (N=2,123)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9EA-4481-9DCB-D18BD74B9CC1}"/>
                </c:ext>
              </c:extLst>
            </c:dLbl>
            <c:dLbl>
              <c:idx val="1"/>
              <c:layout>
                <c:manualLayout>
                  <c:x val="-9.5125765529308834E-2"/>
                  <c:y val="9.38028579760863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Female
24.62%</a:t>
                    </a:r>
                  </a:p>
                  <a:p>
                    <a:r>
                      <a:rPr lang="en-US" b="1" dirty="0"/>
                      <a:t>(N=716)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9EA-4481-9DCB-D18BD74B9CC1}"/>
                </c:ext>
              </c:extLst>
            </c:dLbl>
            <c:dLbl>
              <c:idx val="2"/>
              <c:layout>
                <c:manualLayout>
                  <c:x val="1.7068036949926715E-2"/>
                  <c:y val="-6.80215635924297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Transgender
2.37% (N=69)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9EA-4481-9DCB-D18BD74B9C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'[DR4861 Graphs_Demographics.xlsx]Sheet1'!$K$16:$K$18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</c:strCache>
            </c:strRef>
          </c:cat>
          <c:val>
            <c:numRef>
              <c:f>'[DR4861 Graphs_Demographics.xlsx]Sheet1'!$M$16:$M$18</c:f>
              <c:numCache>
                <c:formatCode>0.00%</c:formatCode>
                <c:ptCount val="3"/>
                <c:pt idx="0">
                  <c:v>0.73005502063273731</c:v>
                </c:pt>
                <c:pt idx="1">
                  <c:v>0.24621733149931224</c:v>
                </c:pt>
                <c:pt idx="2">
                  <c:v>2.372764786795048E-2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EA-4481-9DCB-D18BD74B9CC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5.444895559930008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N=36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D2F-497A-B611-2214268FE5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N=118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2F-497A-B611-2214268FE5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N=669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2F-497A-B611-2214268FE5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b="1" dirty="0"/>
                      <a:t>N=685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D2F-497A-B611-2214268FE5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="1" dirty="0"/>
                      <a:t>N=694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D2F-497A-B611-2214268FE5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N=542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D2F-497A-B611-2214268FE5C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N=164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D2F-497A-B611-2214268FE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'[DR4861 Graphs_Demographics.xlsx]Sheet1'!$A$90:$A$96</c:f>
              <c:strCache>
                <c:ptCount val="7"/>
                <c:pt idx="0">
                  <c:v>&lt;18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45-54 years</c:v>
                </c:pt>
                <c:pt idx="5">
                  <c:v>55-64 years</c:v>
                </c:pt>
                <c:pt idx="6">
                  <c:v>65+ years</c:v>
                </c:pt>
              </c:strCache>
            </c:strRef>
          </c:cat>
          <c:val>
            <c:numRef>
              <c:f>'[DR4861 Graphs_Demographics.xlsx]Sheet1'!$C$90:$C$96</c:f>
              <c:numCache>
                <c:formatCode>0.00%</c:formatCode>
                <c:ptCount val="7"/>
                <c:pt idx="0">
                  <c:v>1.2379642365887207E-2</c:v>
                </c:pt>
                <c:pt idx="1">
                  <c:v>4.05777166437414E-2</c:v>
                </c:pt>
                <c:pt idx="2">
                  <c:v>0.23005502063273728</c:v>
                </c:pt>
                <c:pt idx="3">
                  <c:v>0.23555708390646493</c:v>
                </c:pt>
                <c:pt idx="4">
                  <c:v>0.23865199449793673</c:v>
                </c:pt>
                <c:pt idx="5">
                  <c:v>0.18638239339752408</c:v>
                </c:pt>
                <c:pt idx="6">
                  <c:v>5.6396148555708389E-2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2F-497A-B611-2214268FE5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301179392"/>
        <c:axId val="1315126592"/>
      </c:barChart>
      <c:catAx>
        <c:axId val="130117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Current Age (Yrs.)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126592"/>
        <c:crosses val="autoZero"/>
        <c:auto val="1"/>
        <c:lblAlgn val="ctr"/>
        <c:lblOffset val="100"/>
        <c:noMultiLvlLbl val="0"/>
      </c:catAx>
      <c:valAx>
        <c:axId val="1315126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01179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1" dirty="0"/>
                      <a:t>N=1,581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B7E-49E2-A826-D520CBB796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b="1" dirty="0"/>
                      <a:t>N=845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B7E-49E2-A826-D520CBB796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b="1" dirty="0"/>
                      <a:t>N=299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7E-49E2-A826-D520CBB79648}"/>
                </c:ext>
              </c:extLst>
            </c:dLbl>
            <c:dLbl>
              <c:idx val="3"/>
              <c:layout>
                <c:manualLayout>
                  <c:x val="0"/>
                  <c:y val="-6.69718657852953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B7E-49E2-A826-D520CBB79648}"/>
                </c:ext>
              </c:extLst>
            </c:dLbl>
            <c:dLbl>
              <c:idx val="4"/>
              <c:layout>
                <c:manualLayout>
                  <c:x val="0"/>
                  <c:y val="-6.564474579566442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N=64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7E-49E2-A826-D520CBB796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N=408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B7E-49E2-A826-D520CBB7964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7E-49E2-A826-D520CBB79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'[DR4861 Graphs_Demographics.xlsx]Sheet1'!$H$2:$H$6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Hispanic/Latino</c:v>
                </c:pt>
                <c:pt idx="3">
                  <c:v>Asian/Pacific Islander</c:v>
                </c:pt>
                <c:pt idx="4">
                  <c:v>Other/Unknown</c:v>
                </c:pt>
              </c:strCache>
            </c:strRef>
          </c:cat>
          <c:val>
            <c:numRef>
              <c:f>'[DR4861 Graphs_Demographics.xlsx]Sheet1'!$G$2:$G$6</c:f>
              <c:numCache>
                <c:formatCode>0.000%</c:formatCode>
                <c:ptCount val="5"/>
                <c:pt idx="0">
                  <c:v>0.54367262723521326</c:v>
                </c:pt>
                <c:pt idx="1">
                  <c:v>0.29057771664374138</c:v>
                </c:pt>
                <c:pt idx="2">
                  <c:v>0.10281980742778542</c:v>
                </c:pt>
                <c:pt idx="3">
                  <c:v>4.0921595598349382E-2</c:v>
                </c:pt>
                <c:pt idx="4">
                  <c:v>2.2008253094910592E-2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7E-49E2-A826-D520CBB796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1315314688"/>
        <c:axId val="1315124288"/>
      </c:barChart>
      <c:catAx>
        <c:axId val="131531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Race/Ethnicity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124288"/>
        <c:crosses val="autoZero"/>
        <c:auto val="1"/>
        <c:lblAlgn val="ctr"/>
        <c:lblOffset val="100"/>
        <c:noMultiLvlLbl val="0"/>
      </c:catAx>
      <c:valAx>
        <c:axId val="1315124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15314688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 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'[DR4861 Chart in Microsoft PowerPoint.xlsx]Graphs'!$C$3:$C$6</c:f>
              <c:numCache>
                <c:formatCode>#,##0</c:formatCode>
                <c:ptCount val="4"/>
                <c:pt idx="0">
                  <c:v>11023</c:v>
                </c:pt>
                <c:pt idx="1">
                  <c:v>8644</c:v>
                </c:pt>
                <c:pt idx="2">
                  <c:v>595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4-40B7-A2E7-A49C49CD3292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Out/Amb Health Services</c:v>
                </c:pt>
                <c:pt idx="3">
                  <c:v>Mental Health Services</c:v>
                </c:pt>
              </c:strCache>
            </c:strRef>
          </c:cat>
          <c:val>
            <c:numRef>
              <c:f>'[DR4861 Chart in Microsoft PowerPoint.xlsx]Graphs'!$E$3:$E$6</c:f>
              <c:numCache>
                <c:formatCode>#,##0</c:formatCode>
                <c:ptCount val="4"/>
                <c:pt idx="0">
                  <c:v>8103</c:v>
                </c:pt>
                <c:pt idx="1">
                  <c:v>9159</c:v>
                </c:pt>
                <c:pt idx="2">
                  <c:v>2834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4-40B7-A2E7-A49C49CD3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9223296"/>
        <c:axId val="127461632"/>
      </c:barChart>
      <c:catAx>
        <c:axId val="79922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127461632"/>
        <c:crosses val="autoZero"/>
        <c:auto val="1"/>
        <c:lblAlgn val="ctr"/>
        <c:lblOffset val="100"/>
        <c:noMultiLvlLbl val="0"/>
      </c:catAx>
      <c:valAx>
        <c:axId val="127461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9922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PowerPoint.xlsx]Graphs'!$A$7:$A$11</c:f>
              <c:strCache>
                <c:ptCount val="5"/>
                <c:pt idx="0">
                  <c:v>Oral Health Care</c:v>
                </c:pt>
                <c:pt idx="1">
                  <c:v>AIDS Rx Assist. (local)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Medical Nutrition Therapy</c:v>
                </c:pt>
              </c:strCache>
            </c:strRef>
          </c:cat>
          <c:val>
            <c:numRef>
              <c:f>'[DR4861 Chart in Microsoft PowerPoint.xlsx]Graphs'!$B$7:$B$11</c:f>
              <c:numCache>
                <c:formatCode>#,##0</c:formatCode>
                <c:ptCount val="5"/>
                <c:pt idx="0">
                  <c:v>47</c:v>
                </c:pt>
                <c:pt idx="1">
                  <c:v>6</c:v>
                </c:pt>
                <c:pt idx="2">
                  <c:v>12</c:v>
                </c:pt>
                <c:pt idx="3">
                  <c:v>0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1-42F3-B3EB-34DDD521D3E4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PowerPoint.xlsx]Graphs'!$A$7:$A$11</c:f>
              <c:strCache>
                <c:ptCount val="5"/>
                <c:pt idx="0">
                  <c:v>Oral Health Care</c:v>
                </c:pt>
                <c:pt idx="1">
                  <c:v>AIDS Rx Assist. (local)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Medical Nutrition Therapy</c:v>
                </c:pt>
              </c:strCache>
            </c:strRef>
          </c:cat>
          <c:val>
            <c:numRef>
              <c:f>'[DR4861 Chart in Microsoft PowerPoint.xlsx]Graphs'!$D$7:$D$11</c:f>
              <c:numCache>
                <c:formatCode>#,##0</c:formatCode>
                <c:ptCount val="5"/>
                <c:pt idx="0">
                  <c:v>92</c:v>
                </c:pt>
                <c:pt idx="1">
                  <c:v>17</c:v>
                </c:pt>
                <c:pt idx="2">
                  <c:v>5</c:v>
                </c:pt>
                <c:pt idx="3">
                  <c:v>0</c:v>
                </c:pt>
                <c:pt idx="4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1-42F3-B3EB-34DDD521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4304"/>
        <c:axId val="127463936"/>
      </c:barChart>
      <c:catAx>
        <c:axId val="80035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127463936"/>
        <c:crosses val="autoZero"/>
        <c:auto val="1"/>
        <c:lblAlgn val="ctr"/>
        <c:lblOffset val="100"/>
        <c:noMultiLvlLbl val="0"/>
      </c:catAx>
      <c:valAx>
        <c:axId val="127463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4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0065257264066"/>
          <c:y val="0.94555587975109534"/>
          <c:w val="0.82301825758622282"/>
          <c:h val="5.444412024890468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PowerPoint.xlsx]Graphs'!$A$7:$A$11</c:f>
              <c:strCache>
                <c:ptCount val="5"/>
                <c:pt idx="0">
                  <c:v>Oral Health Care</c:v>
                </c:pt>
                <c:pt idx="1">
                  <c:v>AIDS Rx Assist. (local)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Medical Nutrition Therapy</c:v>
                </c:pt>
              </c:strCache>
            </c:strRef>
          </c:cat>
          <c:val>
            <c:numRef>
              <c:f>'[DR4861 Chart in Microsoft PowerPoint.xlsx]Graphs'!$C$7:$C$11</c:f>
              <c:numCache>
                <c:formatCode>#,##0</c:formatCode>
                <c:ptCount val="5"/>
                <c:pt idx="0">
                  <c:v>113</c:v>
                </c:pt>
                <c:pt idx="1">
                  <c:v>9</c:v>
                </c:pt>
                <c:pt idx="2">
                  <c:v>19</c:v>
                </c:pt>
                <c:pt idx="3">
                  <c:v>0</c:v>
                </c:pt>
                <c:pt idx="4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3-45A2-8707-6AA9EB8CAD53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PowerPoint.xlsx]Graphs'!$A$7:$A$11</c:f>
              <c:strCache>
                <c:ptCount val="5"/>
                <c:pt idx="0">
                  <c:v>Oral Health Care</c:v>
                </c:pt>
                <c:pt idx="1">
                  <c:v>AIDS Rx Assist. (local)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Medical Nutrition Therapy</c:v>
                </c:pt>
              </c:strCache>
            </c:strRef>
          </c:cat>
          <c:val>
            <c:numRef>
              <c:f>'[DR4861 Chart in Microsoft PowerPoint.xlsx]Graphs'!$E$7:$E$11</c:f>
              <c:numCache>
                <c:formatCode>#,##0</c:formatCode>
                <c:ptCount val="5"/>
                <c:pt idx="0">
                  <c:v>178</c:v>
                </c:pt>
                <c:pt idx="1">
                  <c:v>20</c:v>
                </c:pt>
                <c:pt idx="2">
                  <c:v>5</c:v>
                </c:pt>
                <c:pt idx="3">
                  <c:v>0</c:v>
                </c:pt>
                <c:pt idx="4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3-45A2-8707-6AA9EB8CA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4816"/>
        <c:axId val="127466240"/>
      </c:barChart>
      <c:catAx>
        <c:axId val="80035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127466240"/>
        <c:crosses val="autoZero"/>
        <c:auto val="1"/>
        <c:lblAlgn val="ctr"/>
        <c:lblOffset val="100"/>
        <c:noMultiLvlLbl val="0"/>
      </c:catAx>
      <c:valAx>
        <c:axId val="127466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4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4801640765251305"/>
          <c:w val="0.82301825758622282"/>
          <c:h val="5.1983592347486986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'[DR4861 Chart in Microsoft PowerPoint.xlsx]Graphs'!$B$12:$B$16</c:f>
              <c:numCache>
                <c:formatCode>#,##0</c:formatCode>
                <c:ptCount val="5"/>
                <c:pt idx="0">
                  <c:v>2179</c:v>
                </c:pt>
                <c:pt idx="1">
                  <c:v>218</c:v>
                </c:pt>
                <c:pt idx="2">
                  <c:v>630</c:v>
                </c:pt>
                <c:pt idx="3">
                  <c:v>323</c:v>
                </c:pt>
                <c:pt idx="4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F-4151-BCC0-D20A06429EE4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'[DR4861 Chart in Microsoft PowerPoint.xlsx]Graphs'!$D$12:$D$16</c:f>
              <c:numCache>
                <c:formatCode>#,##0</c:formatCode>
                <c:ptCount val="5"/>
                <c:pt idx="0">
                  <c:v>2196</c:v>
                </c:pt>
                <c:pt idx="1">
                  <c:v>356</c:v>
                </c:pt>
                <c:pt idx="2">
                  <c:v>545</c:v>
                </c:pt>
                <c:pt idx="3">
                  <c:v>319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F-4151-BCC0-D20A06429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5328"/>
        <c:axId val="800081024"/>
      </c:barChart>
      <c:catAx>
        <c:axId val="80035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081024"/>
        <c:crosses val="autoZero"/>
        <c:auto val="1"/>
        <c:lblAlgn val="ctr"/>
        <c:lblOffset val="100"/>
        <c:noMultiLvlLbl val="0"/>
      </c:catAx>
      <c:valAx>
        <c:axId val="80008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5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'[DR4861 Chart in Microsoft PowerPoint.xlsx]Graphs'!$C$12:$C$16</c:f>
              <c:numCache>
                <c:formatCode>#,##0</c:formatCode>
                <c:ptCount val="5"/>
                <c:pt idx="0">
                  <c:v>10382</c:v>
                </c:pt>
                <c:pt idx="1">
                  <c:v>218</c:v>
                </c:pt>
                <c:pt idx="2">
                  <c:v>1792</c:v>
                </c:pt>
                <c:pt idx="3">
                  <c:v>1400</c:v>
                </c:pt>
                <c:pt idx="4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B-471B-AE62-34617EBA5F7F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 Services</c:v>
                </c:pt>
              </c:strCache>
            </c:strRef>
          </c:cat>
          <c:val>
            <c:numRef>
              <c:f>'[DR4861 Chart in Microsoft PowerPoint.xlsx]Graphs'!$E$12:$E$16</c:f>
              <c:numCache>
                <c:formatCode>#,##0</c:formatCode>
                <c:ptCount val="5"/>
                <c:pt idx="0">
                  <c:v>10653</c:v>
                </c:pt>
                <c:pt idx="1">
                  <c:v>356</c:v>
                </c:pt>
                <c:pt idx="2">
                  <c:v>1402</c:v>
                </c:pt>
                <c:pt idx="3">
                  <c:v>3058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3B-471B-AE62-34617EBA5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5840"/>
        <c:axId val="800083328"/>
      </c:barChart>
      <c:catAx>
        <c:axId val="80035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083328"/>
        <c:crosses val="autoZero"/>
        <c:auto val="1"/>
        <c:lblAlgn val="ctr"/>
        <c:lblOffset val="100"/>
        <c:noMultiLvlLbl val="0"/>
      </c:catAx>
      <c:valAx>
        <c:axId val="800083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PowerPoint.xlsx]Graphs'!$A$17:$A$21</c:f>
              <c:strCache>
                <c:ptCount val="5"/>
                <c:pt idx="0">
                  <c:v>Emergency $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'[DR4861 Chart in Microsoft PowerPoint.xlsx]Graphs'!$B$17:$B$21</c:f>
              <c:numCache>
                <c:formatCode>#,##0</c:formatCode>
                <c:ptCount val="5"/>
                <c:pt idx="0">
                  <c:v>89</c:v>
                </c:pt>
                <c:pt idx="1">
                  <c:v>67</c:v>
                </c:pt>
                <c:pt idx="2">
                  <c:v>0</c:v>
                </c:pt>
                <c:pt idx="3">
                  <c:v>34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2-42A7-AB52-18996A16C5D2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PowerPoint.xlsx]Graphs'!$A$17:$A$21</c:f>
              <c:strCache>
                <c:ptCount val="5"/>
                <c:pt idx="0">
                  <c:v>Emergency $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'[DR4861 Chart in Microsoft PowerPoint.xlsx]Graphs'!$D$17:$D$21</c:f>
              <c:numCache>
                <c:formatCode>#,##0</c:formatCode>
                <c:ptCount val="5"/>
                <c:pt idx="0">
                  <c:v>135</c:v>
                </c:pt>
                <c:pt idx="1">
                  <c:v>126</c:v>
                </c:pt>
                <c:pt idx="2">
                  <c:v>28</c:v>
                </c:pt>
                <c:pt idx="3">
                  <c:v>35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2-42A7-AB52-18996A16C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6352"/>
        <c:axId val="800085632"/>
      </c:barChart>
      <c:catAx>
        <c:axId val="80035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085632"/>
        <c:crosses val="autoZero"/>
        <c:auto val="1"/>
        <c:lblAlgn val="ctr"/>
        <c:lblOffset val="100"/>
        <c:noMultiLvlLbl val="0"/>
      </c:catAx>
      <c:valAx>
        <c:axId val="800085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PowerPoint.xlsx]Graphs'!$A$17:$A$21</c:f>
              <c:strCache>
                <c:ptCount val="5"/>
                <c:pt idx="0">
                  <c:v>Emergency $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'[DR4861 Chart in Microsoft PowerPoint.xlsx]Graphs'!$C$17:$C$21</c:f>
              <c:numCache>
                <c:formatCode>#,##0</c:formatCode>
                <c:ptCount val="5"/>
                <c:pt idx="0">
                  <c:v>109</c:v>
                </c:pt>
                <c:pt idx="1">
                  <c:v>93</c:v>
                </c:pt>
                <c:pt idx="2">
                  <c:v>0</c:v>
                </c:pt>
                <c:pt idx="3">
                  <c:v>68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B-41A4-A466-296724BA32C4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PowerPoint.xlsx]Graphs'!$A$17:$A$21</c:f>
              <c:strCache>
                <c:ptCount val="5"/>
                <c:pt idx="0">
                  <c:v>Emergency $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'[DR4861 Chart in Microsoft PowerPoint.xlsx]Graphs'!$E$17:$E$21</c:f>
              <c:numCache>
                <c:formatCode>#,##0</c:formatCode>
                <c:ptCount val="5"/>
                <c:pt idx="0">
                  <c:v>174</c:v>
                </c:pt>
                <c:pt idx="1">
                  <c:v>185</c:v>
                </c:pt>
                <c:pt idx="2">
                  <c:v>124</c:v>
                </c:pt>
                <c:pt idx="3">
                  <c:v>131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B-41A4-A466-296724BA3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0356864"/>
        <c:axId val="800219136"/>
      </c:barChart>
      <c:catAx>
        <c:axId val="8003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0219136"/>
        <c:crosses val="autoZero"/>
        <c:auto val="1"/>
        <c:lblAlgn val="ctr"/>
        <c:lblOffset val="100"/>
        <c:noMultiLvlLbl val="0"/>
      </c:catAx>
      <c:valAx>
        <c:axId val="80021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800356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'[DR4861 Chart in Microsoft PowerPoint.xlsx]Graphs'!$B$1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PowerPoint.xlsx]Graphs'!$A$22:$A$24</c:f>
              <c:strCache>
                <c:ptCount val="3"/>
                <c:pt idx="0">
                  <c:v>Emergency $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'[DR4861 Chart in Microsoft PowerPoint.xlsx]Graphs'!$B$22:$B$24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D-4B65-8E1B-8628BF97E911}"/>
            </c:ext>
          </c:extLst>
        </c:ser>
        <c:ser>
          <c:idx val="1"/>
          <c:order val="1"/>
          <c:tx>
            <c:strRef>
              <c:f>'[DR4861 Chart in Microsoft PowerPoint.xlsx]Graphs'!$D$1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'[DR4861 Chart in Microsoft PowerPoint.xlsx]Graphs'!$A$22:$A$24</c:f>
              <c:strCache>
                <c:ptCount val="3"/>
                <c:pt idx="0">
                  <c:v>Emergency $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'[DR4861 Chart in Microsoft PowerPoint.xlsx]Graphs'!$D$22:$D$24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D-4B65-8E1B-8628BF97E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562240"/>
        <c:axId val="800221440"/>
      </c:barChart>
      <c:catAx>
        <c:axId val="12756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2200" b="1" spc="-100" baseline="0"/>
            </a:pPr>
            <a:endParaRPr lang="en-US"/>
          </a:p>
        </c:txPr>
        <c:crossAx val="800221440"/>
        <c:crosses val="autoZero"/>
        <c:auto val="1"/>
        <c:lblAlgn val="ctr"/>
        <c:lblOffset val="100"/>
        <c:noMultiLvlLbl val="0"/>
      </c:catAx>
      <c:valAx>
        <c:axId val="800221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2756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and service units per client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61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4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51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4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updated to reflect correct NMCM</a:t>
            </a:r>
            <a:r>
              <a:rPr lang="en-US" baseline="0" dirty="0"/>
              <a:t>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and service units per client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03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84% of TGA population is most</a:t>
            </a:r>
            <a:r>
              <a:rPr lang="en-US" baseline="0" dirty="0"/>
              <a:t> recent estimate </a:t>
            </a:r>
            <a:r>
              <a:rPr lang="en-US" b="0" baseline="0" dirty="0"/>
              <a:t>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1,604,134/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1,920,076)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955,110/1,920,076)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49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88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54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0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6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1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82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7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have an</a:t>
            </a:r>
            <a:r>
              <a:rPr lang="en-US" baseline="0" dirty="0"/>
              <a:t> active client status?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Migrating</a:t>
            </a:r>
            <a:r>
              <a:rPr lang="en-US" baseline="0" dirty="0"/>
              <a:t> to new </a:t>
            </a:r>
            <a:r>
              <a:rPr lang="en-US" baseline="0"/>
              <a:t>data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for Part C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Ambulatory category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above includes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Ambulatory - Vision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slide has been added by request</a:t>
            </a:r>
            <a:endParaRPr lang="en-US" dirty="0"/>
          </a:p>
          <a:p>
            <a:r>
              <a:rPr lang="en-US" dirty="0"/>
              <a:t>Core services in</a:t>
            </a:r>
            <a:r>
              <a:rPr lang="en-US" baseline="0" dirty="0"/>
              <a:t> red tone and supportive services in blue 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6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Graphs updated to reflect</a:t>
            </a:r>
            <a:r>
              <a:rPr lang="en-US" baseline="0" dirty="0"/>
              <a:t> correct MCM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Proportion</a:t>
            </a:r>
            <a:r>
              <a:rPr lang="en-US" baseline="0" dirty="0"/>
              <a:t> of services utilized updated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4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06/03/2021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butler@MarionHealth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yanwhiteindy.org/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2015-poverty-guidelines" TargetMode="External"/><Relationship Id="rId2" Type="http://schemas.openxmlformats.org/officeDocument/2006/relationships/hyperlink" Target="http://hab.hrsa.gov/abouthab/part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>
                <a:solidFill>
                  <a:schemeClr val="tx1"/>
                </a:solidFill>
              </a:rPr>
              <a:t>Ryan White Part A &amp; Minority AIDS Initiative Service Utilization in the Indianapolis Transitional Grant Area: FY 2020-2021</a:t>
            </a:r>
            <a:br>
              <a:rPr lang="en-US" sz="4000" cap="none" dirty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6576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>
                <a:solidFill>
                  <a:schemeClr val="tx1"/>
                </a:solidFill>
              </a:rPr>
              <a:t>June 3, 2021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>
                <a:solidFill>
                  <a:schemeClr val="tx1"/>
                </a:solidFill>
              </a:rPr>
              <a:t>Michael  Butler, Director</a:t>
            </a:r>
          </a:p>
          <a:p>
            <a:pPr algn="ctr"/>
            <a:r>
              <a:rPr lang="en-US" sz="1800" cap="none" dirty="0">
                <a:solidFill>
                  <a:schemeClr val="tx1"/>
                </a:solidFill>
                <a:hlinkClick r:id="rId4"/>
              </a:rPr>
              <a:t>Mibutler@MarionHealth.org</a:t>
            </a:r>
            <a:endParaRPr lang="en-US" sz="1800" cap="none" dirty="0">
              <a:solidFill>
                <a:schemeClr val="tx1"/>
              </a:solidFill>
            </a:endParaRPr>
          </a:p>
          <a:p>
            <a:pPr algn="ctr"/>
            <a:endParaRPr lang="en-US" sz="1800" cap="none" dirty="0">
              <a:solidFill>
                <a:schemeClr val="tx1"/>
              </a:solidFill>
            </a:endParaRPr>
          </a:p>
          <a:p>
            <a:pPr algn="ctr"/>
            <a:r>
              <a:rPr lang="en-US" sz="2200" cap="none" dirty="0">
                <a:solidFill>
                  <a:schemeClr val="tx1"/>
                </a:solidFill>
              </a:rPr>
              <a:t>Maguette Diop, MPH</a:t>
            </a:r>
          </a:p>
          <a:p>
            <a:pPr algn="ctr"/>
            <a:endParaRPr lang="en-US" sz="1800" cap="none" dirty="0">
              <a:solidFill>
                <a:schemeClr val="tx1"/>
              </a:solidFill>
            </a:endParaRPr>
          </a:p>
          <a:p>
            <a:pPr algn="ctr"/>
            <a:r>
              <a:rPr lang="en-US" sz="1800" u="sng" cap="none" dirty="0">
                <a:solidFill>
                  <a:schemeClr val="tx1"/>
                </a:solidFill>
              </a:rPr>
              <a:t>MDiop@MarionHealth.org</a:t>
            </a: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93428"/>
              </p:ext>
            </p:extLst>
          </p:nvPr>
        </p:nvGraphicFramePr>
        <p:xfrm>
          <a:off x="182563" y="331788"/>
          <a:ext cx="8359775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82124" imgH="6657975" progId="Excel.Sheet.12">
                  <p:embed/>
                </p:oleObj>
              </mc:Choice>
              <mc:Fallback>
                <p:oleObj name="Worksheet" r:id="rId3" imgW="8782124" imgH="6657975" progId="Excel.Shee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63" y="331788"/>
                        <a:ext cx="8359775" cy="629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46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97928"/>
              </p:ext>
            </p:extLst>
          </p:nvPr>
        </p:nvGraphicFramePr>
        <p:xfrm>
          <a:off x="0" y="304800"/>
          <a:ext cx="91440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626551" imgH="3733669" progId="Excel.Sheet.12">
                  <p:embed/>
                </p:oleObj>
              </mc:Choice>
              <mc:Fallback>
                <p:oleObj name="Worksheet" r:id="rId3" imgW="9626551" imgH="37336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04800"/>
                        <a:ext cx="91440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82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134184"/>
              </p:ext>
            </p:extLst>
          </p:nvPr>
        </p:nvGraphicFramePr>
        <p:xfrm>
          <a:off x="1" y="457200"/>
          <a:ext cx="8991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889901" imgH="3124331" progId="Excel.Sheet.12">
                  <p:embed/>
                </p:oleObj>
              </mc:Choice>
              <mc:Fallback>
                <p:oleObj name="Worksheet" r:id="rId2" imgW="8889901" imgH="3124331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457200"/>
                        <a:ext cx="89916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25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Part A/MAI Service Units/Clients Comparison: FY 2020-2021 vs. 2019-2020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498310"/>
              </p:ext>
            </p:extLst>
          </p:nvPr>
        </p:nvGraphicFramePr>
        <p:xfrm>
          <a:off x="533400" y="1600189"/>
          <a:ext cx="8305799" cy="4807278"/>
        </p:xfrm>
        <a:graphic>
          <a:graphicData uri="http://schemas.openxmlformats.org/drawingml/2006/table">
            <a:tbl>
              <a:tblPr/>
              <a:tblGrid>
                <a:gridCol w="312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94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 Type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2020-2021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2019-2020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Clients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Services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Clients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of Services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Case Mgt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Out/Amb Health Services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Mental Health Services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Oral Health Care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AIDS Rx Assist. (local)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Insurance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Substance Abuse - Outpatient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Nutrition Therapy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Non-Med Case Mgt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HE/RR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Food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Transport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Outreach Services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Housing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Utilities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Linguistic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Psycho- social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$ Pharmacy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Substance Abuse - Residential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bank/home-delivered meals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36,590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39,320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6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Part A and MAI Service Utilization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Utilization: FY 2020-2021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FY 2020-2021: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2,908 unique Ryan White enrolled clients (does not include individuals receiving testing or HE/RR services) utilized 25,349 units of service excluding 11,023 EIS tests administered, and 218 HE/RR services delivered)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Core Medical accounted for 58.7% of Part A/MAI service units and 64.4% of dollars spent at an average cost of $112.63 per unit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 Services accounted for 41.3% of Part A/MAI service units and 35.6% of dollars spent at an average cost of $74.09 per unit</a:t>
            </a:r>
          </a:p>
        </p:txBody>
      </p:sp>
    </p:spTree>
    <p:extLst>
      <p:ext uri="{BB962C8B-B14F-4D97-AF65-F5344CB8AC3E}">
        <p14:creationId xmlns:p14="http://schemas.microsoft.com/office/powerpoint/2010/main" val="220040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Utilization: FY 2020-2021 vs. FY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number of clients and EIS services utilized increased during FY </a:t>
            </a:r>
            <a:r>
              <a:rPr lang="en-US" sz="2600" dirty="0"/>
              <a:t>2020-2021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The number of non-EIS services utilized and the cost per client decreased during FY </a:t>
            </a:r>
            <a:r>
              <a:rPr lang="en-US" sz="2600" dirty="0"/>
              <a:t>2020-2021</a:t>
            </a:r>
            <a:endParaRPr lang="en-US" sz="26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clients increased 2.6% (2,908 v. 2,834)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EIS tests increased 36.0% (11,023 v. 8,103)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Units of non-EIS service decreased 18.1% (25,567 v. 31,217)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Cost per client decreased 2.5% ($1,293 v. $1,326)</a:t>
            </a:r>
          </a:p>
        </p:txBody>
      </p:sp>
    </p:spTree>
    <p:extLst>
      <p:ext uri="{BB962C8B-B14F-4D97-AF65-F5344CB8AC3E}">
        <p14:creationId xmlns:p14="http://schemas.microsoft.com/office/powerpoint/2010/main" val="315427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Core Medical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691666"/>
              </p:ext>
            </p:extLst>
          </p:nvPr>
        </p:nvGraphicFramePr>
        <p:xfrm>
          <a:off x="-57182" y="1524000"/>
          <a:ext cx="925836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28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757077"/>
              </p:ext>
            </p:extLst>
          </p:nvPr>
        </p:nvGraphicFramePr>
        <p:xfrm>
          <a:off x="-47741" y="1752600"/>
          <a:ext cx="9239481" cy="516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44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To provide the Ryan White Planning Council with information necessary for FY 2022-2023 priority setting and allocation</a:t>
            </a:r>
          </a:p>
        </p:txBody>
      </p:sp>
    </p:spTree>
    <p:extLst>
      <p:ext uri="{BB962C8B-B14F-4D97-AF65-F5344CB8AC3E}">
        <p14:creationId xmlns:p14="http://schemas.microsoft.com/office/powerpoint/2010/main" val="326485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608737"/>
              </p:ext>
            </p:extLst>
          </p:nvPr>
        </p:nvGraphicFramePr>
        <p:xfrm>
          <a:off x="53671" y="1600200"/>
          <a:ext cx="9090329" cy="516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215686"/>
              </p:ext>
            </p:extLst>
          </p:nvPr>
        </p:nvGraphicFramePr>
        <p:xfrm>
          <a:off x="-70790" y="1659400"/>
          <a:ext cx="9285580" cy="516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83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Early Intervention Services (EIS)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30% of Part A/MAI services utilized and 24.1%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9,555 clients, an increase of 29.1% from FY19 (N=7,399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 1.0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$95 per client, a decrease of 3.1% from FY19 ($98)</a:t>
            </a:r>
          </a:p>
        </p:txBody>
      </p:sp>
    </p:spTree>
    <p:extLst>
      <p:ext uri="{BB962C8B-B14F-4D97-AF65-F5344CB8AC3E}">
        <p14:creationId xmlns:p14="http://schemas.microsoft.com/office/powerpoint/2010/main" val="43426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Case Management (Including Treatment Adherence)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24% of Part A/MAI services utilized and 33%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2,368 clients, an increase of 0.9% from FY19 (N=2,347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3.7 service units per client, a decrease of 5% from FY19 (N=3.9)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$529.4 per client, an increase of 11.8% from FY19 ($473.4)</a:t>
            </a:r>
          </a:p>
        </p:txBody>
      </p:sp>
    </p:spTree>
    <p:extLst>
      <p:ext uri="{BB962C8B-B14F-4D97-AF65-F5344CB8AC3E}">
        <p14:creationId xmlns:p14="http://schemas.microsoft.com/office/powerpoint/2010/main" val="297653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Outpatient /Ambulatory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1.6% of Part A/MAI services utilized and 3.5%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136 clients, a decrease of 57.1% from FY19 (N=317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4.4 service units per client, a decrease of 50.6% from FY19 (N=8.9)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$969.05 per client, a decrease of 43.2% from FY19 ($1,707.03)</a:t>
            </a:r>
          </a:p>
        </p:txBody>
      </p:sp>
    </p:spTree>
    <p:extLst>
      <p:ext uri="{BB962C8B-B14F-4D97-AF65-F5344CB8AC3E}">
        <p14:creationId xmlns:p14="http://schemas.microsoft.com/office/powerpoint/2010/main" val="217138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Mental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0.02% of Part A/MAI services utilized and 0.03%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3 clients, an increase of 200% from FY19 (N=1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 service units per client, the same as for FY19 (N=2)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$430.33 per client, an increase of 11% from FY19 ($388)</a:t>
            </a:r>
          </a:p>
        </p:txBody>
      </p:sp>
    </p:spTree>
    <p:extLst>
      <p:ext uri="{BB962C8B-B14F-4D97-AF65-F5344CB8AC3E}">
        <p14:creationId xmlns:p14="http://schemas.microsoft.com/office/powerpoint/2010/main" val="960840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Oral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0.31% of Part A/MAI services utilized and 0.7%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47 clients, a decrease of 48.9% from FY19 (N=92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2.4 service units per client, an increase of 26% from FY19 (N=1.9) 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$558 per client, a decrease of 15% from FY19 ($656.8)</a:t>
            </a:r>
          </a:p>
        </p:txBody>
      </p:sp>
    </p:spTree>
    <p:extLst>
      <p:ext uri="{BB962C8B-B14F-4D97-AF65-F5344CB8AC3E}">
        <p14:creationId xmlns:p14="http://schemas.microsoft.com/office/powerpoint/2010/main" val="367338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AIDS Pharmacy Assistance (Local)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0.02% of Part A/MAI services utilized and 0.6%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6 clients, a decrease of 64.7% from FY19 (N=17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1.5 service units per client, a decrease of 16.7% from FY19 (N=1.8)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$3,682 per client, a decrease of 9.9% from FY19 ($4,088.3)</a:t>
            </a:r>
          </a:p>
        </p:txBody>
      </p:sp>
    </p:spTree>
    <p:extLst>
      <p:ext uri="{BB962C8B-B14F-4D97-AF65-F5344CB8AC3E}">
        <p14:creationId xmlns:p14="http://schemas.microsoft.com/office/powerpoint/2010/main" val="2416225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Insurance Premium &amp; Cost Sharing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0.05% of Part A/MAI services utilized and 1.2%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12 clients, an increase of 140% from FY19 (N=5</a:t>
            </a:r>
            <a:r>
              <a:rPr lang="en-US" sz="2200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1.6 service units per client, an increase of 60% of from FY19 (N=1)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$3,810.25 per client, an increase of 83.4% from FY19 ($2,077.2)</a:t>
            </a:r>
          </a:p>
        </p:txBody>
      </p:sp>
    </p:spTree>
    <p:extLst>
      <p:ext uri="{BB962C8B-B14F-4D97-AF65-F5344CB8AC3E}">
        <p14:creationId xmlns:p14="http://schemas.microsoft.com/office/powerpoint/2010/main" val="2855889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Medical Nutrition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3% of Part A/MAI services utilized and 0.9%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196 clients, a decrease of 8.8% from FY19 (N=215)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5.5 service units per client, a 26.7% decrease from FY19 (N=7.5)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$171.6 per client, a decrease of 14.4% from FY19 ($200.4)</a:t>
            </a:r>
          </a:p>
        </p:txBody>
      </p:sp>
    </p:spTree>
    <p:extLst>
      <p:ext uri="{BB962C8B-B14F-4D97-AF65-F5344CB8AC3E}">
        <p14:creationId xmlns:p14="http://schemas.microsoft.com/office/powerpoint/2010/main" val="162049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The Indianapolis Transitional Grant Area 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Support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8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597611"/>
              </p:ext>
            </p:extLst>
          </p:nvPr>
        </p:nvGraphicFramePr>
        <p:xfrm>
          <a:off x="-23191" y="1524000"/>
          <a:ext cx="9239480" cy="516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92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591671"/>
              </p:ext>
            </p:extLst>
          </p:nvPr>
        </p:nvGraphicFramePr>
        <p:xfrm>
          <a:off x="-105006" y="1524000"/>
          <a:ext cx="9249006" cy="513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615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793087"/>
              </p:ext>
            </p:extLst>
          </p:nvPr>
        </p:nvGraphicFramePr>
        <p:xfrm>
          <a:off x="-73883" y="1519362"/>
          <a:ext cx="9291765" cy="517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45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621875"/>
              </p:ext>
            </p:extLst>
          </p:nvPr>
        </p:nvGraphicFramePr>
        <p:xfrm>
          <a:off x="-69225" y="1524000"/>
          <a:ext cx="9249006" cy="516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882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103465"/>
              </p:ext>
            </p:extLst>
          </p:nvPr>
        </p:nvGraphicFramePr>
        <p:xfrm>
          <a:off x="-55595" y="1447800"/>
          <a:ext cx="9255190" cy="516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522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2020-2021 v. FY 2019-2020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08122"/>
              </p:ext>
            </p:extLst>
          </p:nvPr>
        </p:nvGraphicFramePr>
        <p:xfrm>
          <a:off x="190499" y="1693330"/>
          <a:ext cx="8763001" cy="516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6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Non-Medical Case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28.4% of Part A/MAI services utilized and 21.9%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2,179 clients, a decrease of 0.8% from FY19 (N=2,196)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4.8 service units per client, a decrease of 2% from FY19 (N=4.9)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$377.5 per client, an increase of 6.2% from FY19 ($355.6)</a:t>
            </a:r>
          </a:p>
        </p:txBody>
      </p:sp>
    </p:spTree>
    <p:extLst>
      <p:ext uri="{BB962C8B-B14F-4D97-AF65-F5344CB8AC3E}">
        <p14:creationId xmlns:p14="http://schemas.microsoft.com/office/powerpoint/2010/main" val="4017594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Education/Risk Reduction (HE/RR)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0.6% of Part A/MAI services utilized and 3.5%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218 clients, a decrease of 38.8% from FY19 (N=356)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 service unit per client, no change from FY19 (N=1)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$604.2 per client, an increase of  134% from FY19 ($258.2)</a:t>
            </a:r>
          </a:p>
        </p:txBody>
      </p:sp>
    </p:spTree>
    <p:extLst>
      <p:ext uri="{BB962C8B-B14F-4D97-AF65-F5344CB8AC3E}">
        <p14:creationId xmlns:p14="http://schemas.microsoft.com/office/powerpoint/2010/main" val="4029267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Financial: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4.9% of Part A/MAI services utilized and 1.3%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630 clients, an increase of 15.6% from FY19 (N=545)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2.8 service units per client, an increase of 7.7% from FY19 (2.6)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$75.2 per client, a decrease of 16.2% from FY19 ($89.7)</a:t>
            </a:r>
          </a:p>
        </p:txBody>
      </p:sp>
    </p:spTree>
    <p:extLst>
      <p:ext uri="{BB962C8B-B14F-4D97-AF65-F5344CB8AC3E}">
        <p14:creationId xmlns:p14="http://schemas.microsoft.com/office/powerpoint/2010/main" val="378718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Location &amp;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Ten Central Indiana counties with a 2019 estimated population of </a:t>
            </a:r>
            <a:r>
              <a:rPr lang="en-US" b="1" dirty="0">
                <a:solidFill>
                  <a:srgbClr val="C00000"/>
                </a:solidFill>
              </a:rPr>
              <a:t>1.96 million</a:t>
            </a:r>
            <a:r>
              <a:rPr lang="en-US" baseline="30000" dirty="0"/>
              <a:t>1</a:t>
            </a:r>
            <a:r>
              <a:rPr lang="en-US" dirty="0"/>
              <a:t> (10% increase since 2010)</a:t>
            </a:r>
            <a:r>
              <a:rPr lang="en-US" baseline="30000" dirty="0"/>
              <a:t>2,</a:t>
            </a:r>
            <a:r>
              <a:rPr lang="en-US" sz="800" baseline="30000" dirty="0"/>
              <a:t> </a:t>
            </a:r>
            <a:r>
              <a:rPr lang="en-US" baseline="30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03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Medical Transportation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3.8% of Part A/MAI services utilized and 0.4%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323 clients, an increase of 1.3% from FY19 (N=319)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4.3 service units per client, a decrease of 55.2% from FY19 (N=9.6)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$48 per client, a decrease of 26.4% from FY19($65.2)</a:t>
            </a:r>
          </a:p>
        </p:txBody>
      </p:sp>
    </p:spTree>
    <p:extLst>
      <p:ext uri="{BB962C8B-B14F-4D97-AF65-F5344CB8AC3E}">
        <p14:creationId xmlns:p14="http://schemas.microsoft.com/office/powerpoint/2010/main" val="890265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Outreach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0.5% of Part A/MAI services utilized and 0.2%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144 clients, an increase of 60% from FY19 (N=90)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1.3 service units per client, an increase of 18.2% from FY19 (N=1.1)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$58.1 per client, an increase of 53.7% from FY19 ($37.8)</a:t>
            </a:r>
          </a:p>
        </p:txBody>
      </p:sp>
    </p:spTree>
    <p:extLst>
      <p:ext uri="{BB962C8B-B14F-4D97-AF65-F5344CB8AC3E}">
        <p14:creationId xmlns:p14="http://schemas.microsoft.com/office/powerpoint/2010/main" val="4202859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0.3% of Part A/MAI services utilized and 1.2%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89 clients, a decrease of 34.1% from FY19 (N=135)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1.2 service units per client, a 7.7% decrease from FY19 (N=1.3)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$510.8 per client, a  decrease of 40% from FY19 ($850.7)</a:t>
            </a:r>
          </a:p>
        </p:txBody>
      </p:sp>
    </p:spTree>
    <p:extLst>
      <p:ext uri="{BB962C8B-B14F-4D97-AF65-F5344CB8AC3E}">
        <p14:creationId xmlns:p14="http://schemas.microsoft.com/office/powerpoint/2010/main" val="3005193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Financial: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0.25% of Part A/MAI services utilized and 0.5%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67 clients, a decrease of 46.8% from FY19 (N=126)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1.4 service units per client, 6.7% decrease from FY19 (N=1.5)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$289.5 per client, a decrease of 32.8% from FY19 ($431)</a:t>
            </a:r>
          </a:p>
        </p:txBody>
      </p:sp>
    </p:spTree>
    <p:extLst>
      <p:ext uri="{BB962C8B-B14F-4D97-AF65-F5344CB8AC3E}">
        <p14:creationId xmlns:p14="http://schemas.microsoft.com/office/powerpoint/2010/main" val="851401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Legal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0% of Part A/MAI services utilized and 0%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0 client, a decrease of 100% from FY19 (N=28)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0 service unit per client, a decrease of 100% from FY19 (N=4.4)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$0 per client, a decrease of 100% from FY19 ($729.2)</a:t>
            </a:r>
          </a:p>
        </p:txBody>
      </p:sp>
    </p:spTree>
    <p:extLst>
      <p:ext uri="{BB962C8B-B14F-4D97-AF65-F5344CB8AC3E}">
        <p14:creationId xmlns:p14="http://schemas.microsoft.com/office/powerpoint/2010/main" val="4287942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Linguistic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0.2% of Part A/MAI services utilized and 0.1%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34 clients, a decrease of 2.9% from FY19 (N=35)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2 service units per client, a decrease of 45.9% from FY19 (N=3.7)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$114.7 per client, a decrease of 66% from FY19 ($337)</a:t>
            </a:r>
          </a:p>
        </p:txBody>
      </p:sp>
    </p:spTree>
    <p:extLst>
      <p:ext uri="{BB962C8B-B14F-4D97-AF65-F5344CB8AC3E}">
        <p14:creationId xmlns:p14="http://schemas.microsoft.com/office/powerpoint/2010/main" val="2301676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Emergency Financial: Pharmacy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0.04% of Part A/MAI services utilized and 0.1%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11 clients, a decrease of 54.2% from FY19 (N=24)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1.2 service units per client, a decrease of 20% from FY19 (N=1.5)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$373.7 per client, a decrease of 43.8% from FY19 ($665.4)</a:t>
            </a:r>
          </a:p>
          <a:p>
            <a:pPr>
              <a:spcAft>
                <a:spcPts val="1200"/>
              </a:spcAft>
            </a:pPr>
            <a:endParaRPr lang="en-US" sz="2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3770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sz="3200" dirty="0"/>
              <a:t>Substance Abuse Services – Residential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Accounted for 2.3% of Part A/MAI services utilized and 0.5%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Utilized by 9 clients, a decrease of 43.8% from FY19 (N=16)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93 service units per client, 24% increase from FY19 (N=75)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Averaged $2,243 per client, an increase of 25.6% from FY19 ($1,786)</a:t>
            </a:r>
          </a:p>
          <a:p>
            <a:pPr>
              <a:spcAft>
                <a:spcPts val="1200"/>
              </a:spcAft>
            </a:pPr>
            <a:endParaRPr lang="en-US" sz="2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4357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Part A/MAI Client Profile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3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Client Status and Time Enrolled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During FY 2020-2021, a total of 2,908 unique clients utilized Part A and/or MAI services, an increase of 2.6% over FY 2019-2020 (N=2,834)</a:t>
            </a:r>
          </a:p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Of unique clients served, 5.8% (N=168) applied for and accessed Ryan White services for the first time, the same as for FY 2019-2020 (5.9%,N=168)</a:t>
            </a:r>
          </a:p>
        </p:txBody>
      </p:sp>
    </p:spTree>
    <p:extLst>
      <p:ext uri="{BB962C8B-B14F-4D97-AF65-F5344CB8AC3E}">
        <p14:creationId xmlns:p14="http://schemas.microsoft.com/office/powerpoint/2010/main" val="91754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TGA Population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83% of the TGA’s population in orange</a:t>
            </a:r>
            <a:r>
              <a:rPr lang="en-US" baseline="30000" dirty="0">
                <a:sym typeface="Wingdings" panose="05000000000000000000" pitchFamily="2" charset="2"/>
              </a:rPr>
              <a:t>4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49% reside inside Indianapolis city limits</a:t>
            </a:r>
            <a:r>
              <a:rPr lang="en-US" baseline="30000" dirty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9581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Gender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20533"/>
              </p:ext>
            </p:extLst>
          </p:nvPr>
        </p:nvGraphicFramePr>
        <p:xfrm>
          <a:off x="499892" y="1752600"/>
          <a:ext cx="826310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859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Current Age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089302"/>
              </p:ext>
            </p:extLst>
          </p:nvPr>
        </p:nvGraphicFramePr>
        <p:xfrm>
          <a:off x="0" y="1794308"/>
          <a:ext cx="8749877" cy="506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903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Race/Ethnicity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537485"/>
              </p:ext>
            </p:extLst>
          </p:nvPr>
        </p:nvGraphicFramePr>
        <p:xfrm>
          <a:off x="300762" y="1600200"/>
          <a:ext cx="8651081" cy="493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421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Part A/MAI Clients by County of Residence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89230" y="1668476"/>
            <a:ext cx="45720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FY 2020, 49.1% of PLWH/A in the TGA utilized Part A/MAI services (2,908 of 5,917) </a:t>
            </a:r>
            <a:endParaRPr lang="en-US" sz="26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51.7%</a:t>
            </a:r>
            <a:r>
              <a:rPr lang="en-US" sz="2200" dirty="0">
                <a:sym typeface="Wingdings" panose="05000000000000000000" pitchFamily="2" charset="2"/>
              </a:rPr>
              <a:t> of Marion County PLWH/A accessed services</a:t>
            </a:r>
            <a:endParaRPr lang="en-US" sz="22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28.3%</a:t>
            </a:r>
            <a:r>
              <a:rPr lang="en-US" sz="2200" dirty="0">
                <a:sym typeface="Wingdings" panose="05000000000000000000" pitchFamily="2" charset="2"/>
              </a:rPr>
              <a:t> of PLWH/A in the outlying counties accessed services</a:t>
            </a:r>
            <a:endParaRPr lang="en-US" sz="2200" i="1" dirty="0">
              <a:sym typeface="Wingdings" panose="05000000000000000000" pitchFamily="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70370"/>
              </p:ext>
            </p:extLst>
          </p:nvPr>
        </p:nvGraphicFramePr>
        <p:xfrm>
          <a:off x="215900" y="1654175"/>
          <a:ext cx="4602163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19501" imgH="4730838" progId="Excel.Sheet.12">
                  <p:embed/>
                </p:oleObj>
              </mc:Choice>
              <mc:Fallback>
                <p:oleObj name="Worksheet" r:id="rId3" imgW="4419501" imgH="4730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654175"/>
                        <a:ext cx="4602163" cy="473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503" y="6412468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 missing = 59</a:t>
            </a:r>
          </a:p>
        </p:txBody>
      </p:sp>
    </p:spTree>
    <p:extLst>
      <p:ext uri="{BB962C8B-B14F-4D97-AF65-F5344CB8AC3E}">
        <p14:creationId xmlns:p14="http://schemas.microsoft.com/office/powerpoint/2010/main" val="4273248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Michael Butler</a:t>
            </a:r>
          </a:p>
          <a:p>
            <a:pPr marL="0" indent="0" algn="ctr">
              <a:buNone/>
            </a:pPr>
            <a:r>
              <a:rPr lang="en-US" sz="1800" dirty="0"/>
              <a:t>Director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Maguette Diop,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Ryan White HIV Services Program</a:t>
            </a:r>
          </a:p>
          <a:p>
            <a:pPr marL="0" indent="0" algn="ctr">
              <a:buNone/>
            </a:pPr>
            <a:r>
              <a:rPr lang="en-US" sz="1600" dirty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>
                <a:hlinkClick r:id="rId2"/>
              </a:rPr>
              <a:t>http://RyanWhiteIndy.org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1</a:t>
            </a:r>
            <a:r>
              <a:rPr lang="en-US" sz="1300" dirty="0"/>
              <a:t> U.S. Census Bureau and Marion County Public Health Department. (2017). Marion County Public Health Department estimates based on ARIMA projections calculated using U.S. Census Bureau data 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2</a:t>
            </a:r>
            <a:r>
              <a:rPr lang="en-US" sz="1300" dirty="0"/>
              <a:t> U.S. Census Bureau. (2002). Time series of Indiana intercensal population estimates by county: April 1, 1990 to April 1, 2000. Table CO-EST2001-12-18. Release date April 17, 2002.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3</a:t>
            </a:r>
            <a:r>
              <a:rPr lang="en-US" sz="1300" dirty="0"/>
              <a:t> U.S. Census Bureau. (2011). Intercensal estimates of the resident population for counties of Indiana: April 1, 2000 to July 1, 2010. Table CO-EST00INT-01-18.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4</a:t>
            </a:r>
            <a:r>
              <a:rPr lang="en-US" sz="1300" dirty="0"/>
              <a:t> Glenn,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5</a:t>
            </a:r>
            <a:r>
              <a:rPr lang="en-US" sz="1300" dirty="0"/>
              <a:t> Health Resources and Services Administration. (2014). About the Ryan White HIV/AIDS program – About Part A: Grants to emerging metropolitan &amp; transitional grant areas. Washington D.C.: U.S. Department of Health and Human Services. Available at </a:t>
            </a:r>
            <a:r>
              <a:rPr lang="en-US" sz="1300" dirty="0">
                <a:hlinkClick r:id="rId2"/>
              </a:rPr>
              <a:t>http://hab.hrsa.gov/abouthab/parta.html</a:t>
            </a:r>
            <a:endParaRPr lang="en-US" sz="1300" dirty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6</a:t>
            </a:r>
            <a:r>
              <a:rPr lang="en-US" sz="1300" dirty="0"/>
              <a:t> Ryan White HIV Services Program. (2014). Ryan White Information Services Enterprise (RISE). Indianapolis: Marion County Public Health Department.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7</a:t>
            </a:r>
            <a:r>
              <a:rPr lang="en-US" sz="1300" dirty="0"/>
              <a:t> Centers for Disease Control and Prevention. (2014). Enhanced HIV/AIDS Reporting System (eHARS). Indianapolis: Indiana State Department of Health.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/>
              <a:t>8</a:t>
            </a:r>
            <a:r>
              <a:rPr lang="en-US" sz="1300" dirty="0"/>
              <a:t> U.S. Department of Health &amp; Human Services. (2015). 2015 poverty guidelines. Retrieved from </a:t>
            </a:r>
            <a:r>
              <a:rPr lang="en-US" sz="1300" dirty="0">
                <a:hlinkClick r:id="rId3"/>
              </a:rPr>
              <a:t>https://aspe.hhs.gov/2015-poverty-guidelines</a:t>
            </a:r>
            <a:r>
              <a:rPr lang="en-US" sz="1300" dirty="0"/>
              <a:t>.</a:t>
            </a:r>
            <a:endParaRPr lang="en-US" sz="1300" baseline="30000" dirty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Overview of Part A and Minority AIDS Initiative (MAI) Funding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MAI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ym typeface="Wingdings" panose="05000000000000000000" pitchFamily="2" charset="2"/>
              </a:rPr>
              <a:t>Part A Funding = Formula + Supplemental</a:t>
            </a:r>
            <a:r>
              <a:rPr lang="en-US" sz="2800" baseline="30000" dirty="0">
                <a:sym typeface="Wingdings" panose="05000000000000000000" pitchFamily="2" charset="2"/>
              </a:rPr>
              <a:t>5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Formula funds are based on the number of people living with HIV/AIDS (PLWH/A) in the TGA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Supplemental funds are awarded competitively based on demonstrated need and other selective criteria </a:t>
            </a:r>
            <a:endParaRPr lang="en-US" sz="2200" baseline="30000" dirty="0">
              <a:sym typeface="Wingdings" panose="05000000000000000000" pitchFamily="2" charset="2"/>
            </a:endParaRP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Includes core medical and support services designed to improve access and reduce disparities in health outcomes for PLWH/A </a:t>
            </a:r>
          </a:p>
          <a:p>
            <a:pPr lvl="1">
              <a:spcAft>
                <a:spcPts val="1200"/>
              </a:spcAft>
            </a:pPr>
            <a:r>
              <a:rPr lang="en-US" sz="2400" b="1" dirty="0">
                <a:sym typeface="Wingdings" panose="05000000000000000000" pitchFamily="2" charset="2"/>
              </a:rPr>
              <a:t>Core Medical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Must account for at least 75% of Part A funds allocated for services (without a waiver)</a:t>
            </a:r>
          </a:p>
          <a:p>
            <a:pPr lvl="1">
              <a:spcAft>
                <a:spcPts val="1200"/>
              </a:spcAft>
            </a:pPr>
            <a:r>
              <a:rPr lang="en-US" sz="2200" b="1" dirty="0">
                <a:sym typeface="Wingdings" panose="05000000000000000000" pitchFamily="2" charset="2"/>
              </a:rPr>
              <a:t>Support Services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Must be linked to the continuum of care and cannot exceed 25% of Part A funds allocated for services unless a waiver is obtained</a:t>
            </a:r>
          </a:p>
        </p:txBody>
      </p:sp>
    </p:spTree>
    <p:extLst>
      <p:ext uri="{BB962C8B-B14F-4D97-AF65-F5344CB8AC3E}">
        <p14:creationId xmlns:p14="http://schemas.microsoft.com/office/powerpoint/2010/main" val="281678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MAI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>
                <a:sym typeface="Wingdings" panose="05000000000000000000" pitchFamily="2" charset="2"/>
              </a:rPr>
              <a:t>MAI Funding</a:t>
            </a:r>
            <a:r>
              <a:rPr lang="en-US" sz="2800" baseline="30000" dirty="0">
                <a:sym typeface="Wingdings" panose="05000000000000000000" pitchFamily="2" charset="2"/>
              </a:rPr>
              <a:t>5</a:t>
            </a:r>
            <a:endParaRPr lang="en-US" sz="26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Funding based on distribution of PLWH/A among racial/ethnic minorities residing in the TGA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Supports services for minority populations</a:t>
            </a:r>
          </a:p>
          <a:p>
            <a:pPr>
              <a:spcAft>
                <a:spcPts val="1200"/>
              </a:spcAft>
            </a:pPr>
            <a:r>
              <a:rPr lang="en-US" sz="2600" b="1" dirty="0">
                <a:sym typeface="Wingdings" panose="05000000000000000000" pitchFamily="2" charset="2"/>
              </a:rPr>
              <a:t>Data Sources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Utilization data collected using the </a:t>
            </a:r>
            <a:r>
              <a:rPr lang="en-US" sz="2200" i="1" dirty="0">
                <a:sym typeface="Wingdings" panose="05000000000000000000" pitchFamily="2" charset="2"/>
              </a:rPr>
              <a:t>Ryan White Information Services Enterprise</a:t>
            </a:r>
            <a:r>
              <a:rPr lang="en-US" sz="2200" dirty="0">
                <a:sym typeface="Wingdings" panose="05000000000000000000" pitchFamily="2" charset="2"/>
              </a:rPr>
              <a:t> (RISE)</a:t>
            </a:r>
            <a:r>
              <a:rPr lang="en-US" sz="2200" baseline="30000" dirty="0">
                <a:sym typeface="Wingdings" panose="05000000000000000000" pitchFamily="2" charset="2"/>
              </a:rPr>
              <a:t> 6</a:t>
            </a:r>
            <a:r>
              <a:rPr lang="en-US" sz="2200" dirty="0">
                <a:sym typeface="Wingdings" panose="05000000000000000000" pitchFamily="2" charset="2"/>
              </a:rPr>
              <a:t> database and </a:t>
            </a:r>
            <a:r>
              <a:rPr lang="en-US" sz="2200" dirty="0" err="1">
                <a:sym typeface="Wingdings" panose="05000000000000000000" pitchFamily="2" charset="2"/>
              </a:rPr>
              <a:t>CAREWare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Clinical and outcomes data collected using RISE, CAREWare, and the </a:t>
            </a:r>
            <a:r>
              <a:rPr lang="en-US" sz="2200" i="1" dirty="0">
                <a:sym typeface="Wingdings" panose="05000000000000000000" pitchFamily="2" charset="2"/>
              </a:rPr>
              <a:t>Enhanced HIV/AIDS Reporting System</a:t>
            </a:r>
            <a:r>
              <a:rPr lang="en-US" sz="2200" dirty="0">
                <a:sym typeface="Wingdings" panose="05000000000000000000" pitchFamily="2" charset="2"/>
              </a:rPr>
              <a:t> (eHARS) database</a:t>
            </a:r>
            <a:r>
              <a:rPr lang="en-US" sz="2200" baseline="30000" dirty="0">
                <a:sym typeface="Wingdings" panose="05000000000000000000" pitchFamily="2" charset="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7481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All Parts Spending in the Indianapolis TGA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6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47419</TotalTime>
  <Words>3031</Words>
  <Application>Microsoft Office PowerPoint</Application>
  <PresentationFormat>On-screen Show (4:3)</PresentationFormat>
  <Paragraphs>417</Paragraphs>
  <Slides>57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Clarity</vt:lpstr>
      <vt:lpstr>Worksheet</vt:lpstr>
      <vt:lpstr>Ryan White Part A &amp; Minority AIDS Initiative Service Utilization in the Indianapolis Transitional Grant Area: FY 2020-2021 </vt:lpstr>
      <vt:lpstr>Objective</vt:lpstr>
      <vt:lpstr>PowerPoint Presentation</vt:lpstr>
      <vt:lpstr>TGA Location &amp; Population</vt:lpstr>
      <vt:lpstr>TGA Population Center</vt:lpstr>
      <vt:lpstr>PowerPoint Presentation</vt:lpstr>
      <vt:lpstr>Overview of Part A and MAI Funding</vt:lpstr>
      <vt:lpstr>Overview of Part A and MAI Funding</vt:lpstr>
      <vt:lpstr>PowerPoint Presentation</vt:lpstr>
      <vt:lpstr>PowerPoint Presentation</vt:lpstr>
      <vt:lpstr>PowerPoint Presentation</vt:lpstr>
      <vt:lpstr>PowerPoint Presentation</vt:lpstr>
      <vt:lpstr>Part A/MAI Service Units/Clients Comparison: FY 2020-2021 vs. 2019-2020</vt:lpstr>
      <vt:lpstr>PowerPoint Presentation</vt:lpstr>
      <vt:lpstr>Part A/MAI Utilization: FY 2020-2021</vt:lpstr>
      <vt:lpstr>Part A/MAI Utilization: FY 2020-2021 vs. FY 2019-2020</vt:lpstr>
      <vt:lpstr>PowerPoint Presentation</vt:lpstr>
      <vt:lpstr>Utilization in FY 2020-2021 v. FY 2019-2020</vt:lpstr>
      <vt:lpstr>Utilization in FY 2020-2021 v. FY 2019-2020</vt:lpstr>
      <vt:lpstr>Utilization in FY 2020-2021 v. FY 2019-2020</vt:lpstr>
      <vt:lpstr>Utilization in FY 2020-2021 v. FY 2019-2020</vt:lpstr>
      <vt:lpstr>Early Intervention Services (EIS)</vt:lpstr>
      <vt:lpstr>Medical Case Management (Including Treatment Adherence)</vt:lpstr>
      <vt:lpstr>Outpatient /Ambulatory Health Services</vt:lpstr>
      <vt:lpstr>Mental Health Services</vt:lpstr>
      <vt:lpstr>Oral Health Care</vt:lpstr>
      <vt:lpstr>AIDS Pharmacy Assistance (Local)</vt:lpstr>
      <vt:lpstr>Health Insurance Premium &amp; Cost Sharing Assistance</vt:lpstr>
      <vt:lpstr>Medical Nutrition Therapy</vt:lpstr>
      <vt:lpstr>PowerPoint Presentation</vt:lpstr>
      <vt:lpstr>Utilization in FY 2020-2021 v. FY 2019-2020</vt:lpstr>
      <vt:lpstr>Utilization in FY 2020-2021 v. FY 2019-2020</vt:lpstr>
      <vt:lpstr>Utilization in FY 2020-2021 v. FY 2019-2020</vt:lpstr>
      <vt:lpstr>Utilization in FY 2020-2021 v. FY 2019-2020</vt:lpstr>
      <vt:lpstr>Utilization in FY 2020-2021 v. FY 2019-2020</vt:lpstr>
      <vt:lpstr>Utilization in FY 2020-2021 v. FY 2019-2020</vt:lpstr>
      <vt:lpstr>Non-Medical Case Management</vt:lpstr>
      <vt:lpstr>Health Education/Risk Reduction (HE/RR)</vt:lpstr>
      <vt:lpstr>Emergency Financial: Food</vt:lpstr>
      <vt:lpstr>Medical Transportation Services</vt:lpstr>
      <vt:lpstr>Outreach Services</vt:lpstr>
      <vt:lpstr>Emergency Financial Housing</vt:lpstr>
      <vt:lpstr>Emergency Financial: Utilities</vt:lpstr>
      <vt:lpstr>Legal Services</vt:lpstr>
      <vt:lpstr>Linguistic Services</vt:lpstr>
      <vt:lpstr>Emergency Financial: Pharmacy</vt:lpstr>
      <vt:lpstr>Substance Abuse Services – Residential</vt:lpstr>
      <vt:lpstr>PowerPoint Presentation</vt:lpstr>
      <vt:lpstr>Client Status and Time Enrolled</vt:lpstr>
      <vt:lpstr>Part A/MAI Clients by Gender</vt:lpstr>
      <vt:lpstr>Part A/MAI Clients by Current Age</vt:lpstr>
      <vt:lpstr>Part A/MAI Clients by Race/Ethnicity</vt:lpstr>
      <vt:lpstr>Part A/MAI Clients by County of Residence</vt:lpstr>
      <vt:lpstr>PowerPoint Presentation</vt:lpstr>
      <vt:lpstr>PowerPoint Presentation</vt:lpstr>
      <vt:lpstr>PowerPoint Presentation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Maguette Diop</cp:lastModifiedBy>
  <cp:revision>2353</cp:revision>
  <cp:lastPrinted>2015-06-30T17:33:16Z</cp:lastPrinted>
  <dcterms:created xsi:type="dcterms:W3CDTF">2013-05-01T21:28:56Z</dcterms:created>
  <dcterms:modified xsi:type="dcterms:W3CDTF">2021-06-03T14:43:47Z</dcterms:modified>
  <cp:contentStatus>In progress</cp:contentStatus>
</cp:coreProperties>
</file>