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7.xml" ContentType="application/vnd.openxmlformats-officedocument.presentationml.notesSlide+xml"/>
  <Override PartName="/ppt/charts/chart11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0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1.xml" ContentType="application/vnd.openxmlformats-officedocument.presentationml.notesSl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2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41.xml" ContentType="application/vnd.openxmlformats-officedocument.presentationml.notesSlid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42.xml" ContentType="application/vnd.openxmlformats-officedocument.presentationml.notesSlid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43.xml" ContentType="application/vnd.openxmlformats-officedocument.presentationml.notesSlide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44.xml" ContentType="application/vnd.openxmlformats-officedocument.presentationml.notesSlid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charts/chart2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5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7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8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9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0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1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2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3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4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65.xml" ContentType="application/vnd.openxmlformats-officedocument.presentationml.notesSlide+xml"/>
  <Override PartName="/ppt/charts/chart35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8"/>
  </p:notesMasterIdLst>
  <p:handoutMasterIdLst>
    <p:handoutMasterId r:id="rId129"/>
  </p:handoutMasterIdLst>
  <p:sldIdLst>
    <p:sldId id="256" r:id="rId2"/>
    <p:sldId id="417" r:id="rId3"/>
    <p:sldId id="418" r:id="rId4"/>
    <p:sldId id="532" r:id="rId5"/>
    <p:sldId id="533" r:id="rId6"/>
    <p:sldId id="257" r:id="rId7"/>
    <p:sldId id="456" r:id="rId8"/>
    <p:sldId id="258" r:id="rId9"/>
    <p:sldId id="535" r:id="rId10"/>
    <p:sldId id="521" r:id="rId11"/>
    <p:sldId id="534" r:id="rId12"/>
    <p:sldId id="458" r:id="rId13"/>
    <p:sldId id="539" r:id="rId14"/>
    <p:sldId id="616" r:id="rId15"/>
    <p:sldId id="617" r:id="rId16"/>
    <p:sldId id="541" r:id="rId17"/>
    <p:sldId id="693" r:id="rId18"/>
    <p:sldId id="552" r:id="rId19"/>
    <p:sldId id="644" r:id="rId20"/>
    <p:sldId id="544" r:id="rId21"/>
    <p:sldId id="694" r:id="rId22"/>
    <p:sldId id="622" r:id="rId23"/>
    <p:sldId id="546" r:id="rId24"/>
    <p:sldId id="695" r:id="rId25"/>
    <p:sldId id="547" r:id="rId26"/>
    <p:sldId id="696" r:id="rId27"/>
    <p:sldId id="626" r:id="rId28"/>
    <p:sldId id="697" r:id="rId29"/>
    <p:sldId id="549" r:id="rId30"/>
    <p:sldId id="698" r:id="rId31"/>
    <p:sldId id="555" r:id="rId32"/>
    <p:sldId id="627" r:id="rId33"/>
    <p:sldId id="628" r:id="rId34"/>
    <p:sldId id="629" r:id="rId35"/>
    <p:sldId id="686" r:id="rId36"/>
    <p:sldId id="687" r:id="rId37"/>
    <p:sldId id="712" r:id="rId38"/>
    <p:sldId id="688" r:id="rId39"/>
    <p:sldId id="713" r:id="rId40"/>
    <p:sldId id="689" r:id="rId41"/>
    <p:sldId id="714" r:id="rId42"/>
    <p:sldId id="692" r:id="rId43"/>
    <p:sldId id="715" r:id="rId44"/>
    <p:sldId id="691" r:id="rId45"/>
    <p:sldId id="568" r:id="rId46"/>
    <p:sldId id="648" r:id="rId47"/>
    <p:sldId id="558" r:id="rId48"/>
    <p:sldId id="559" r:id="rId49"/>
    <p:sldId id="722" r:id="rId50"/>
    <p:sldId id="570" r:id="rId51"/>
    <p:sldId id="645" r:id="rId52"/>
    <p:sldId id="561" r:id="rId53"/>
    <p:sldId id="699" r:id="rId54"/>
    <p:sldId id="562" r:id="rId55"/>
    <p:sldId id="700" r:id="rId56"/>
    <p:sldId id="564" r:id="rId57"/>
    <p:sldId id="701" r:id="rId58"/>
    <p:sldId id="566" r:id="rId59"/>
    <p:sldId id="702" r:id="rId60"/>
    <p:sldId id="567" r:id="rId61"/>
    <p:sldId id="703" r:id="rId62"/>
    <p:sldId id="650" r:id="rId63"/>
    <p:sldId id="575" r:id="rId64"/>
    <p:sldId id="653" r:id="rId65"/>
    <p:sldId id="576" r:id="rId66"/>
    <p:sldId id="578" r:id="rId67"/>
    <p:sldId id="580" r:id="rId68"/>
    <p:sldId id="593" r:id="rId69"/>
    <p:sldId id="595" r:id="rId70"/>
    <p:sldId id="596" r:id="rId71"/>
    <p:sldId id="728" r:id="rId72"/>
    <p:sldId id="579" r:id="rId73"/>
    <p:sldId id="594" r:id="rId74"/>
    <p:sldId id="598" r:id="rId75"/>
    <p:sldId id="633" r:id="rId76"/>
    <p:sldId id="634" r:id="rId77"/>
    <p:sldId id="581" r:id="rId78"/>
    <p:sldId id="390" r:id="rId79"/>
    <p:sldId id="485" r:id="rId80"/>
    <p:sldId id="486" r:id="rId81"/>
    <p:sldId id="602" r:id="rId82"/>
    <p:sldId id="646" r:id="rId83"/>
    <p:sldId id="649" r:id="rId84"/>
    <p:sldId id="725" r:id="rId85"/>
    <p:sldId id="259" r:id="rId86"/>
    <p:sldId id="260" r:id="rId87"/>
    <p:sldId id="261" r:id="rId88"/>
    <p:sldId id="658" r:id="rId89"/>
    <p:sldId id="659" r:id="rId90"/>
    <p:sldId id="707" r:id="rId91"/>
    <p:sldId id="661" r:id="rId92"/>
    <p:sldId id="726" r:id="rId93"/>
    <p:sldId id="727" r:id="rId94"/>
    <p:sldId id="263" r:id="rId95"/>
    <p:sldId id="264" r:id="rId96"/>
    <p:sldId id="265" r:id="rId97"/>
    <p:sldId id="266" r:id="rId98"/>
    <p:sldId id="267" r:id="rId99"/>
    <p:sldId id="268" r:id="rId100"/>
    <p:sldId id="705" r:id="rId101"/>
    <p:sldId id="706" r:id="rId102"/>
    <p:sldId id="660" r:id="rId103"/>
    <p:sldId id="708" r:id="rId104"/>
    <p:sldId id="709" r:id="rId105"/>
    <p:sldId id="710" r:id="rId106"/>
    <p:sldId id="652" r:id="rId107"/>
    <p:sldId id="606" r:id="rId108"/>
    <p:sldId id="608" r:id="rId109"/>
    <p:sldId id="635" r:id="rId110"/>
    <p:sldId id="639" r:id="rId111"/>
    <p:sldId id="640" r:id="rId112"/>
    <p:sldId id="641" r:id="rId113"/>
    <p:sldId id="642" r:id="rId114"/>
    <p:sldId id="643" r:id="rId115"/>
    <p:sldId id="651" r:id="rId116"/>
    <p:sldId id="704" r:id="rId117"/>
    <p:sldId id="724" r:id="rId118"/>
    <p:sldId id="303" r:id="rId119"/>
    <p:sldId id="507" r:id="rId120"/>
    <p:sldId id="491" r:id="rId121"/>
    <p:sldId id="270" r:id="rId122"/>
    <p:sldId id="654" r:id="rId123"/>
    <p:sldId id="655" r:id="rId124"/>
    <p:sldId id="656" r:id="rId125"/>
    <p:sldId id="657" r:id="rId126"/>
    <p:sldId id="723" r:id="rId1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caladmin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F70"/>
    <a:srgbClr val="174663"/>
    <a:srgbClr val="236C99"/>
    <a:srgbClr val="D95F0E"/>
    <a:srgbClr val="009E47"/>
    <a:srgbClr val="003A47"/>
    <a:srgbClr val="FF7F00"/>
    <a:srgbClr val="6A3D9A"/>
    <a:srgbClr val="81FB25"/>
    <a:srgbClr val="D71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7" autoAdjust="0"/>
    <p:restoredTop sz="85176" autoAdjust="0"/>
  </p:normalViewPr>
  <p:slideViewPr>
    <p:cSldViewPr>
      <p:cViewPr varScale="1">
        <p:scale>
          <a:sx n="108" d="100"/>
          <a:sy n="108" d="100"/>
        </p:scale>
        <p:origin x="20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4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commentAuthors" Target="commentAuthor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san1\S_drive\Epi\Data%20Requests\DR5154%20RWSP%20Epi%20Profile%20Presentation%20for%202021%20data\Graphics\DR5154%20Longitudinal%20HIV%20Graphs_Updated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hahsan1\S_drive\Epi\Data%20Requests\DR5154%20RWSP%20Epi%20Profile%20Presentation%20for%202021%20data\Graphics\DR5154%20IndyTGA_HistPrevChart_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2k8clufs01\S_Drive\Epi\Data%20Requests\DR5154%20RWSP%20Epi%20Profile%20Presentation%20for%202021%20data\Graphics\DR5154%20IndyTGA_HistPrevChart_Data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ah2k8clufs01\S_drive\EPI\Data%20Requests\DR5154%20RWSP%20Epi%20Profile%20Presentation%20for%202021%20data\Graphics\DR5154%20Graphs%20for%20Rat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hah2k8clufs01\S_drive\EPI\Data%20Requests\DR5154%20RWSP%20Epi%20Profile%20Presentation%20for%202021%20data\Graphics\DR5154%20Graphs%20for%20Rat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hah2k8clufs01\S_drive\EPI\Data%20Requests\DR5154%20RWSP%20Epi%20Profile%20Presentation%20for%202021%20data\Graphics\DR5154%20Graphs%20for%20Rat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hahsan1\S_drive\EPI\Data%20Requests\DR5154%20RWSP%20Epi%20Profile%20Presentation%20for%202021%20data\Graphics\DR5154%20Graphs%20for%20Rat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hahsan1\S_drive\EPI\Data%20Requests\DR5154%20RWSP%20Epi%20Profile%20Presentation%20for%202021%20data\Graphics\DR5154%20Graphs%20for%20Rat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san1\S_drive\Epi\Data%20Requests\DR5154%20RWSP%20Epi%20Profile%20Presentation%20for%202021%20data\Graphics\DR5154%20Longitudinal%20HIV%20Graphs_Updated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hah2k8clufs01\S_drive\EPI\Data%20Requests\DR5154%20RWSP%20Epi%20Profile%20Presentation%20for%202021%20data\Graphics\DR5154%20Graphs%20for%20Rat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hahsan1\S_drive\EPI\Data%20Requests\DR5154%20RWSP%20Epi%20Profile%20Presentation%20for%202021%20data\Graphics\DR5154%20Continuum%20of%20Care%202.xlsx" TargetMode="External"/><Relationship Id="rId1" Type="http://schemas.openxmlformats.org/officeDocument/2006/relationships/themeOverride" Target="../theme/themeOverride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diop\Desktop\DR5154%20Continuum%20of%20Care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diop\Desktop\DR5154%20Continuum%20of%20Care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diop\Desktop\DR5154%20Continuum%20of%20Care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diop\Desktop\DR5154%20Continuum%20of%20Care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hah2k8clufs01\S_Drive\EPI\Data%20Requests\DR5154%20RWSP%20Epi%20Profile%20Presentation%20for%202021%20data\Graphics\DR5154%20NEWContinuum%20of%20Care%20BREAKDOWN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hah2k8clufs01\S_Drive\EPI\Data%20Requests\DR5154%20RWSP%20Epi%20Profile%20Presentation%20for%202021%20data\Graphics\DR5154%20NEWContinuum%20of%20Care%20BREAKDOWN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hah2k8clufs01\S_Drive\EPI\Data%20Requests\DR5154%20RWSP%20Epi%20Profile%20Presentation%20for%202021%20data\Graphics\DR5154%20NEWContinuum%20of%20Care%20BREAKDOWN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hah2k8clufs01\S_Drive\EPI\Data%20Requests\DR5154%20RWSP%20Epi%20Profile%20Presentation%20for%202021%20data\Graphics\DR5154%20NEWContinuum%20of%20Care%20BREAKDOWN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ah2k8clufs01\S_Drive\EPI\Data%20Requests\DR5154%20RWSP%20Epi%20Profile%20Presentation%20for%202021%20data\Graphics\DR5154%20NEWContinuum%20of%20Care%20BREAKDOWN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diop\Desktop\DR5154%20Continuum%20of%20Care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hah2k8clufs01\S_Drive\EPI\Data%20Requests\DR5154%20RWSP%20Epi%20Profile%20Presentation%20for%202021%20data\Graphics\DR5154%20NEWContinuum%20of%20Care%20BREAKDOWN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hah2k8clufs01\S_Drive\EPI\Data%20Requests\DR5154%20RWSP%20Epi%20Profile%20Presentation%20for%202021%20data\Graphics\DR5154%20NEWContinuum%20of%20Care%20BREAKDOWN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hahsan1\S_drive\EPI\Data%20Requests\DR5154%20RWSP%20Epi%20Profile%20Presentation%20for%202021%20data\Graphics\DR5154%20NEW%20RWvsNonRW_Continuum_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hahsan1\S_drive\Epi\Data%20Requests\DR5154%20RWSP%20Epi%20Profile%20Presentation%20for%202021%20data\Graphics\DR5154%20Longitudinal%20HIV%20Graphs_Update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56339051368579"/>
          <c:y val="5.0519678816070557E-2"/>
          <c:w val="0.85106756186726662"/>
          <c:h val="0.70326731035179058"/>
        </c:manualLayout>
      </c:layout>
      <c:lineChart>
        <c:grouping val="standard"/>
        <c:varyColors val="0"/>
        <c:ser>
          <c:idx val="0"/>
          <c:order val="0"/>
          <c:tx>
            <c:strRef>
              <c:f>Long!$D$7</c:f>
              <c:strCache>
                <c:ptCount val="1"/>
                <c:pt idx="0">
                  <c:v>New HIV (N)</c:v>
                </c:pt>
              </c:strCache>
            </c:strRef>
          </c:tx>
          <c:spPr>
            <a:ln w="31750" cap="flat">
              <a:noFill/>
              <a:bevel/>
            </a:ln>
          </c:spPr>
          <c:marker>
            <c:symbol val="diamond"/>
            <c:size val="10"/>
          </c:marker>
          <c:trendline>
            <c:name>3-Yr. Moving Avg. (HIV)</c:name>
            <c:spPr>
              <a:ln w="28575">
                <a:solidFill>
                  <a:schemeClr val="accent1"/>
                </a:solidFill>
                <a:prstDash val="sysDash"/>
              </a:ln>
            </c:spPr>
            <c:trendlineType val="movingAvg"/>
            <c:period val="3"/>
            <c:dispRSqr val="0"/>
            <c:dispEq val="0"/>
          </c:trendline>
          <c:cat>
            <c:numRef>
              <c:f>Long!$A$35:$A$46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Long!$D$35:$D$46</c:f>
              <c:numCache>
                <c:formatCode>General</c:formatCode>
                <c:ptCount val="12"/>
                <c:pt idx="0">
                  <c:v>195</c:v>
                </c:pt>
                <c:pt idx="1">
                  <c:v>199</c:v>
                </c:pt>
                <c:pt idx="2">
                  <c:v>193</c:v>
                </c:pt>
                <c:pt idx="3">
                  <c:v>218</c:v>
                </c:pt>
                <c:pt idx="4">
                  <c:v>241</c:v>
                </c:pt>
                <c:pt idx="5">
                  <c:v>225</c:v>
                </c:pt>
                <c:pt idx="6">
                  <c:v>240</c:v>
                </c:pt>
                <c:pt idx="7">
                  <c:v>283</c:v>
                </c:pt>
                <c:pt idx="8">
                  <c:v>243</c:v>
                </c:pt>
                <c:pt idx="9">
                  <c:v>271</c:v>
                </c:pt>
                <c:pt idx="10">
                  <c:v>199</c:v>
                </c:pt>
                <c:pt idx="11">
                  <c:v>279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D8-452E-B819-ABE05C15AE98}"/>
            </c:ext>
          </c:extLst>
        </c:ser>
        <c:ser>
          <c:idx val="1"/>
          <c:order val="1"/>
          <c:tx>
            <c:strRef>
              <c:f>Long!$F$7</c:f>
              <c:strCache>
                <c:ptCount val="1"/>
                <c:pt idx="0">
                  <c:v>TGA Pop. Est. (x10,000)</c:v>
                </c:pt>
              </c:strCache>
            </c:strRef>
          </c:tx>
          <c:spPr>
            <a:ln w="28575" cap="flat" cmpd="sng">
              <a:solidFill>
                <a:schemeClr val="tx1"/>
              </a:solidFill>
              <a:prstDash val="solid"/>
              <a:bevel/>
            </a:ln>
          </c:spPr>
          <c:marker>
            <c:symbol val="none"/>
          </c:marker>
          <c:cat>
            <c:numRef>
              <c:f>Long!$A$35:$A$46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Long!$F$35:$F$46</c:f>
              <c:numCache>
                <c:formatCode>#,##0.0</c:formatCode>
                <c:ptCount val="12"/>
                <c:pt idx="0">
                  <c:v>175.6241</c:v>
                </c:pt>
                <c:pt idx="1">
                  <c:v>177.91550000000001</c:v>
                </c:pt>
                <c:pt idx="2">
                  <c:v>179.84989999999999</c:v>
                </c:pt>
                <c:pt idx="3">
                  <c:v>182.27760000000001</c:v>
                </c:pt>
                <c:pt idx="4">
                  <c:v>184.12049999999999</c:v>
                </c:pt>
                <c:pt idx="5">
                  <c:v>185.90940000000001</c:v>
                </c:pt>
                <c:pt idx="6">
                  <c:v>187.69030000000001</c:v>
                </c:pt>
                <c:pt idx="7">
                  <c:v>189.29759999999999</c:v>
                </c:pt>
                <c:pt idx="8">
                  <c:v>189.91159999999999</c:v>
                </c:pt>
                <c:pt idx="9">
                  <c:v>193.5214</c:v>
                </c:pt>
                <c:pt idx="10">
                  <c:v>196.31720000000001</c:v>
                </c:pt>
                <c:pt idx="11">
                  <c:v>197.99809999999999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6D8-452E-B819-ABE05C15A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7588224"/>
        <c:axId val="805131328"/>
      </c:lineChart>
      <c:catAx>
        <c:axId val="85758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pc="-100" baseline="0"/>
            </a:pPr>
            <a:endParaRPr lang="en-US"/>
          </a:p>
        </c:txPr>
        <c:crossAx val="805131328"/>
        <c:crosses val="autoZero"/>
        <c:auto val="1"/>
        <c:lblAlgn val="ctr"/>
        <c:lblOffset val="100"/>
        <c:tickLblSkip val="5"/>
        <c:noMultiLvlLbl val="0"/>
      </c:catAx>
      <c:valAx>
        <c:axId val="8051313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HIV Diagnoses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575882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1419753086419751E-2"/>
          <c:y val="0.89909923405571357"/>
          <c:w val="0.98179012345679029"/>
          <c:h val="8.416337538254931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Sheet6!$E$5</c:f>
              <c:strCache>
                <c:ptCount val="1"/>
                <c:pt idx="0">
                  <c:v>Deaths of PLWH/A (Any Cause)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Sheet6!$D$6:$D$27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Sheet6!$E$6:$E$27</c:f>
              <c:numCache>
                <c:formatCode>#,##0</c:formatCode>
                <c:ptCount val="22"/>
                <c:pt idx="0">
                  <c:v>57</c:v>
                </c:pt>
                <c:pt idx="1">
                  <c:v>82</c:v>
                </c:pt>
                <c:pt idx="2">
                  <c:v>71</c:v>
                </c:pt>
                <c:pt idx="3">
                  <c:v>63</c:v>
                </c:pt>
                <c:pt idx="4">
                  <c:v>55</c:v>
                </c:pt>
                <c:pt idx="5">
                  <c:v>69</c:v>
                </c:pt>
                <c:pt idx="6">
                  <c:v>58</c:v>
                </c:pt>
                <c:pt idx="7">
                  <c:v>41</c:v>
                </c:pt>
                <c:pt idx="8">
                  <c:v>66</c:v>
                </c:pt>
                <c:pt idx="9">
                  <c:v>51</c:v>
                </c:pt>
                <c:pt idx="10">
                  <c:v>62</c:v>
                </c:pt>
                <c:pt idx="11">
                  <c:v>69</c:v>
                </c:pt>
                <c:pt idx="12">
                  <c:v>64</c:v>
                </c:pt>
                <c:pt idx="13">
                  <c:v>80</c:v>
                </c:pt>
                <c:pt idx="14">
                  <c:v>58</c:v>
                </c:pt>
                <c:pt idx="15">
                  <c:v>64</c:v>
                </c:pt>
                <c:pt idx="16">
                  <c:v>63</c:v>
                </c:pt>
                <c:pt idx="17">
                  <c:v>50</c:v>
                </c:pt>
                <c:pt idx="18">
                  <c:v>47</c:v>
                </c:pt>
                <c:pt idx="19">
                  <c:v>55</c:v>
                </c:pt>
                <c:pt idx="20">
                  <c:v>54</c:v>
                </c:pt>
                <c:pt idx="2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0F-471B-B575-F5EB445960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7365120"/>
        <c:axId val="2007376768"/>
      </c:barChart>
      <c:catAx>
        <c:axId val="200736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376768"/>
        <c:crosses val="autoZero"/>
        <c:auto val="1"/>
        <c:lblAlgn val="ctr"/>
        <c:lblOffset val="100"/>
        <c:noMultiLvlLbl val="0"/>
      </c:catAx>
      <c:valAx>
        <c:axId val="200737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36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Sheet5!$B$3</c:f>
              <c:strCache>
                <c:ptCount val="1"/>
                <c:pt idx="0">
                  <c:v>HIV Deaths (N)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c:spPr>
          <c:invertIfNegative val="0"/>
          <c:cat>
            <c:numRef>
              <c:f>Sheet5!$C$4:$C$25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Sheet5!$B$4:$B$25</c:f>
              <c:numCache>
                <c:formatCode>General</c:formatCode>
                <c:ptCount val="22"/>
                <c:pt idx="0">
                  <c:v>27</c:v>
                </c:pt>
                <c:pt idx="1">
                  <c:v>44</c:v>
                </c:pt>
                <c:pt idx="2">
                  <c:v>43</c:v>
                </c:pt>
                <c:pt idx="3">
                  <c:v>33</c:v>
                </c:pt>
                <c:pt idx="4">
                  <c:v>39</c:v>
                </c:pt>
                <c:pt idx="5">
                  <c:v>43</c:v>
                </c:pt>
                <c:pt idx="6">
                  <c:v>46</c:v>
                </c:pt>
                <c:pt idx="7">
                  <c:v>30</c:v>
                </c:pt>
                <c:pt idx="8">
                  <c:v>53</c:v>
                </c:pt>
                <c:pt idx="9">
                  <c:v>34</c:v>
                </c:pt>
                <c:pt idx="10">
                  <c:v>33</c:v>
                </c:pt>
                <c:pt idx="11">
                  <c:v>25</c:v>
                </c:pt>
                <c:pt idx="12">
                  <c:v>26</c:v>
                </c:pt>
                <c:pt idx="13">
                  <c:v>23</c:v>
                </c:pt>
                <c:pt idx="14">
                  <c:v>14</c:v>
                </c:pt>
                <c:pt idx="15">
                  <c:v>24</c:v>
                </c:pt>
                <c:pt idx="16">
                  <c:v>21</c:v>
                </c:pt>
                <c:pt idx="17">
                  <c:v>15</c:v>
                </c:pt>
                <c:pt idx="18">
                  <c:v>19</c:v>
                </c:pt>
                <c:pt idx="19">
                  <c:v>16</c:v>
                </c:pt>
                <c:pt idx="20">
                  <c:v>23</c:v>
                </c:pt>
                <c:pt idx="2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70-459C-887F-90400D496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12768"/>
        <c:axId val="843793536"/>
      </c:barChart>
      <c:catAx>
        <c:axId val="931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43793536"/>
        <c:crosses val="autoZero"/>
        <c:auto val="1"/>
        <c:lblAlgn val="ctr"/>
        <c:lblOffset val="100"/>
        <c:noMultiLvlLbl val="0"/>
      </c:catAx>
      <c:valAx>
        <c:axId val="8437935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HIV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 Deaths (N)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312768"/>
        <c:crosses val="autoZero"/>
        <c:crossBetween val="between"/>
        <c:majorUnit val="15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Death Rate by Gender,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Death_Gend!$C$3</c:f>
              <c:strCache>
                <c:ptCount val="1"/>
                <c:pt idx="0">
                  <c:v>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Death_Gend!$B$4:$B$5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Death_Gend!$C$4:$C$5</c:f>
              <c:numCache>
                <c:formatCode>General</c:formatCode>
                <c:ptCount val="2"/>
                <c:pt idx="0">
                  <c:v>1.1000000000000001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BE-4492-A188-323E0F6C9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8467408"/>
        <c:axId val="1498461584"/>
      </c:barChart>
      <c:catAx>
        <c:axId val="149846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8461584"/>
        <c:crosses val="autoZero"/>
        <c:auto val="1"/>
        <c:lblAlgn val="ctr"/>
        <c:lblOffset val="100"/>
        <c:noMultiLvlLbl val="0"/>
      </c:catAx>
      <c:valAx>
        <c:axId val="149846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Rate per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846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Death Rate by Race, Ethnicity,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Death_RE!$C$3</c:f>
              <c:strCache>
                <c:ptCount val="1"/>
                <c:pt idx="0">
                  <c:v>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Death_RE!$B$4:$B$5</c:f>
              <c:strCache>
                <c:ptCount val="2"/>
                <c:pt idx="0">
                  <c:v>Black, non Hispanic</c:v>
                </c:pt>
                <c:pt idx="1">
                  <c:v>White, non Hispanic</c:v>
                </c:pt>
              </c:strCache>
            </c:strRef>
          </c:cat>
          <c:val>
            <c:numRef>
              <c:f>Death_RE!$C$4:$C$5</c:f>
              <c:numCache>
                <c:formatCode>General</c:formatCode>
                <c:ptCount val="2"/>
                <c:pt idx="0">
                  <c:v>6.3</c:v>
                </c:pt>
                <c:pt idx="1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45-4A38-94DD-451C09B9A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1804304"/>
        <c:axId val="1601808048"/>
      </c:barChart>
      <c:catAx>
        <c:axId val="160180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1808048"/>
        <c:crosses val="autoZero"/>
        <c:auto val="1"/>
        <c:lblAlgn val="ctr"/>
        <c:lblOffset val="100"/>
        <c:noMultiLvlLbl val="0"/>
      </c:catAx>
      <c:valAx>
        <c:axId val="160180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Rate per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180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Death Rate by Age groups,</a:t>
            </a:r>
            <a:r>
              <a:rPr lang="en-US" baseline="0"/>
              <a:t> 2021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Death_Age!$C$3:$C$6</c:f>
              <c:strCache>
                <c:ptCount val="4"/>
                <c:pt idx="0">
                  <c:v>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Death_Age!$B$7:$B$11</c:f>
              <c:strCache>
                <c:ptCount val="5"/>
                <c:pt idx="0">
                  <c:v>25-34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Death_Age!$C$7:$C$11</c:f>
              <c:numCache>
                <c:formatCode>General</c:formatCode>
                <c:ptCount val="5"/>
                <c:pt idx="0">
                  <c:v>2.4</c:v>
                </c:pt>
                <c:pt idx="2">
                  <c:v>2.5</c:v>
                </c:pt>
                <c:pt idx="3">
                  <c:v>10.7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A5-4DE4-8E9F-EDBA066C6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1785584"/>
        <c:axId val="1601781840"/>
      </c:barChart>
      <c:catAx>
        <c:axId val="160178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1781840"/>
        <c:crosses val="autoZero"/>
        <c:auto val="1"/>
        <c:lblAlgn val="ctr"/>
        <c:lblOffset val="100"/>
        <c:noMultiLvlLbl val="0"/>
      </c:catAx>
      <c:valAx>
        <c:axId val="160178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Rate</a:t>
                </a:r>
                <a:r>
                  <a:rPr lang="en-US" baseline="0"/>
                  <a:t> per 100,000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1785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Death Rate by Exposure Category,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Death_exp!$D$4</c:f>
              <c:strCache>
                <c:ptCount val="1"/>
                <c:pt idx="0">
                  <c:v>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Death_exp!$C$5:$C$10</c:f>
              <c:strCache>
                <c:ptCount val="6"/>
                <c:pt idx="0">
                  <c:v>MSM</c:v>
                </c:pt>
                <c:pt idx="1">
                  <c:v>IDU</c:v>
                </c:pt>
                <c:pt idx="2">
                  <c:v>Heterosexual</c:v>
                </c:pt>
                <c:pt idx="3">
                  <c:v>Perinatal</c:v>
                </c:pt>
                <c:pt idx="4">
                  <c:v>Other </c:v>
                </c:pt>
                <c:pt idx="5">
                  <c:v>Not Rptd.</c:v>
                </c:pt>
              </c:strCache>
            </c:strRef>
          </c:cat>
          <c:val>
            <c:numRef>
              <c:f>Death_exp!$D$5:$D$10</c:f>
              <c:numCache>
                <c:formatCode>General</c:formatCode>
                <c:ptCount val="6"/>
                <c:pt idx="0">
                  <c:v>40.1</c:v>
                </c:pt>
                <c:pt idx="1">
                  <c:v>31.6</c:v>
                </c:pt>
                <c:pt idx="2">
                  <c:v>0.6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6A-4FEF-9177-9F9C026A2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5581840"/>
        <c:axId val="1655566448"/>
      </c:barChart>
      <c:catAx>
        <c:axId val="165558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5566448"/>
        <c:crosses val="autoZero"/>
        <c:auto val="1"/>
        <c:lblAlgn val="ctr"/>
        <c:lblOffset val="100"/>
        <c:noMultiLvlLbl val="0"/>
      </c:catAx>
      <c:valAx>
        <c:axId val="165556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Rate per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558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>
                <a:effectLst/>
              </a:rPr>
              <a:t>HIV/AIDS Prevalence by County, 2021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Prev_County!$C$2</c:f>
              <c:strCache>
                <c:ptCount val="1"/>
                <c:pt idx="0">
                  <c:v>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Prev_County!$B$3:$B$12</c:f>
              <c:strCache>
                <c:ptCount val="10"/>
                <c:pt idx="0">
                  <c:v>Marion</c:v>
                </c:pt>
                <c:pt idx="1">
                  <c:v>Hamilton</c:v>
                </c:pt>
                <c:pt idx="2">
                  <c:v>Hendricks</c:v>
                </c:pt>
                <c:pt idx="3">
                  <c:v>Johnson</c:v>
                </c:pt>
                <c:pt idx="4">
                  <c:v>Morgan</c:v>
                </c:pt>
                <c:pt idx="5">
                  <c:v>Hancock</c:v>
                </c:pt>
                <c:pt idx="6">
                  <c:v>Boone</c:v>
                </c:pt>
                <c:pt idx="7">
                  <c:v>Putnam</c:v>
                </c:pt>
                <c:pt idx="8">
                  <c:v>Shelby</c:v>
                </c:pt>
                <c:pt idx="9">
                  <c:v>Brown</c:v>
                </c:pt>
              </c:strCache>
            </c:strRef>
          </c:cat>
          <c:val>
            <c:numRef>
              <c:f>Prev_County!$C$3:$C$12</c:f>
              <c:numCache>
                <c:formatCode>General</c:formatCode>
                <c:ptCount val="10"/>
                <c:pt idx="0">
                  <c:v>539.29999999999995</c:v>
                </c:pt>
                <c:pt idx="1">
                  <c:v>79.5</c:v>
                </c:pt>
                <c:pt idx="2">
                  <c:v>113.9</c:v>
                </c:pt>
                <c:pt idx="3">
                  <c:v>105.6</c:v>
                </c:pt>
                <c:pt idx="4">
                  <c:v>91.6</c:v>
                </c:pt>
                <c:pt idx="5">
                  <c:v>76.599999999999994</c:v>
                </c:pt>
                <c:pt idx="6">
                  <c:v>85</c:v>
                </c:pt>
                <c:pt idx="7">
                  <c:v>152.1</c:v>
                </c:pt>
                <c:pt idx="8">
                  <c:v>91.1</c:v>
                </c:pt>
                <c:pt idx="9">
                  <c:v>59.5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68-4213-921A-DBB693E582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3371264"/>
        <c:axId val="1013360448"/>
      </c:barChart>
      <c:catAx>
        <c:axId val="101337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3360448"/>
        <c:crosses val="autoZero"/>
        <c:auto val="1"/>
        <c:lblAlgn val="ctr"/>
        <c:lblOffset val="100"/>
        <c:noMultiLvlLbl val="0"/>
      </c:catAx>
      <c:valAx>
        <c:axId val="101336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Rate per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337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HIV/AIDS</a:t>
            </a:r>
            <a:r>
              <a:rPr lang="en-US" sz="1800" baseline="0"/>
              <a:t> Prevalence Rate by Gender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Prev_Gender!$C$2</c:f>
              <c:strCache>
                <c:ptCount val="1"/>
                <c:pt idx="0">
                  <c:v>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Prev_Gender!$B$3:$B$4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Prev_Gender!$C$3:$C$4</c:f>
              <c:numCache>
                <c:formatCode>General</c:formatCode>
                <c:ptCount val="2"/>
                <c:pt idx="0">
                  <c:v>131.30000000000001</c:v>
                </c:pt>
                <c:pt idx="1">
                  <c:v>490.7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41-4784-8E6F-A7F1484B7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4445471"/>
        <c:axId val="914430079"/>
      </c:barChart>
      <c:catAx>
        <c:axId val="914445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4430079"/>
        <c:crosses val="autoZero"/>
        <c:auto val="1"/>
        <c:lblAlgn val="ctr"/>
        <c:lblOffset val="100"/>
        <c:noMultiLvlLbl val="0"/>
      </c:catAx>
      <c:valAx>
        <c:axId val="914430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Rate per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4445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HIV/AIDS Prevalence Rate by Race/Ethnicity,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Prev_RE!$C$2</c:f>
              <c:strCache>
                <c:ptCount val="1"/>
                <c:pt idx="0">
                  <c:v>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Prev_RE!$B$3:$B$7</c:f>
              <c:strCache>
                <c:ptCount val="5"/>
                <c:pt idx="0">
                  <c:v>Asian/PI</c:v>
                </c:pt>
                <c:pt idx="1">
                  <c:v>Black, non Hispanic</c:v>
                </c:pt>
                <c:pt idx="2">
                  <c:v>Hispanic</c:v>
                </c:pt>
                <c:pt idx="3">
                  <c:v>Other</c:v>
                </c:pt>
                <c:pt idx="4">
                  <c:v>White, non-Hispanic</c:v>
                </c:pt>
              </c:strCache>
            </c:strRef>
          </c:cat>
          <c:val>
            <c:numRef>
              <c:f>Prev_RE!$C$3:$C$7</c:f>
              <c:numCache>
                <c:formatCode>General</c:formatCode>
                <c:ptCount val="5"/>
                <c:pt idx="0">
                  <c:v>211</c:v>
                </c:pt>
                <c:pt idx="1">
                  <c:v>919.8</c:v>
                </c:pt>
                <c:pt idx="2">
                  <c:v>411.8</c:v>
                </c:pt>
                <c:pt idx="3">
                  <c:v>440.7</c:v>
                </c:pt>
                <c:pt idx="4">
                  <c:v>162.6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F8-43B0-9EAB-5568AD19A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4649759"/>
        <c:axId val="1934633535"/>
      </c:barChart>
      <c:catAx>
        <c:axId val="193464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4633535"/>
        <c:crosses val="autoZero"/>
        <c:auto val="1"/>
        <c:lblAlgn val="ctr"/>
        <c:lblOffset val="100"/>
        <c:noMultiLvlLbl val="0"/>
      </c:catAx>
      <c:valAx>
        <c:axId val="1934633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Rate per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4649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HIV/AIDS Prevalence</a:t>
            </a:r>
            <a:r>
              <a:rPr lang="en-US" sz="1800" baseline="0"/>
              <a:t> Rate by Age groups, 2021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Prev_Age!$C$4</c:f>
              <c:strCache>
                <c:ptCount val="1"/>
                <c:pt idx="0">
                  <c:v>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Prev_Age!$B$5:$B$12</c:f>
              <c:strCache>
                <c:ptCount val="8"/>
                <c:pt idx="0">
                  <c:v>&lt; 15</c:v>
                </c:pt>
                <c:pt idx="1">
                  <c:v>15-19</c:v>
                </c:pt>
                <c:pt idx="2">
                  <c:v>20-24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65+</c:v>
                </c:pt>
              </c:strCache>
            </c:strRef>
          </c:cat>
          <c:val>
            <c:numRef>
              <c:f>Prev_Age!$C$5:$C$12</c:f>
              <c:numCache>
                <c:formatCode>General</c:formatCode>
                <c:ptCount val="8"/>
                <c:pt idx="0">
                  <c:v>6.9</c:v>
                </c:pt>
                <c:pt idx="1">
                  <c:v>27.3</c:v>
                </c:pt>
                <c:pt idx="2">
                  <c:v>150.6</c:v>
                </c:pt>
                <c:pt idx="3">
                  <c:v>423.6</c:v>
                </c:pt>
                <c:pt idx="4">
                  <c:v>505.9</c:v>
                </c:pt>
                <c:pt idx="5">
                  <c:v>585.79999999999995</c:v>
                </c:pt>
                <c:pt idx="6">
                  <c:v>574.4</c:v>
                </c:pt>
                <c:pt idx="7">
                  <c:v>185.4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06-442C-8606-493C515C2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4742527"/>
        <c:axId val="1934742943"/>
      </c:barChart>
      <c:catAx>
        <c:axId val="1934742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4742943"/>
        <c:crosses val="autoZero"/>
        <c:auto val="1"/>
        <c:lblAlgn val="ctr"/>
        <c:lblOffset val="100"/>
        <c:noMultiLvlLbl val="0"/>
      </c:catAx>
      <c:valAx>
        <c:axId val="1934742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Rate</a:t>
                </a:r>
                <a:r>
                  <a:rPr lang="en-US" sz="1600" baseline="0"/>
                  <a:t> per 100, 000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4742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'Proc 0 - Freq'!$B$7</c:f>
              <c:strCache>
                <c:ptCount val="1"/>
                <c:pt idx="0">
                  <c:v>Late Diagnosis (AIDS &lt; 91 Days)</c:v>
                </c:pt>
              </c:strCache>
            </c:strRef>
          </c:tx>
          <c:spPr>
            <a:solidFill>
              <a:srgbClr val="E66101"/>
            </a:solidFill>
          </c:spPr>
          <c:invertIfNegative val="0"/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18-4C8B-B975-04C6EAF04DB8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18-4C8B-B975-04C6EAF04DB8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18-4C8B-B975-04C6EAF04DB8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18-4C8B-B975-04C6EAF04D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'Proc 0 - Freq'!$A$36:$A$47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'Proc 0 - Freq'!$B$36:$B$47</c:f>
              <c:numCache>
                <c:formatCode>General</c:formatCode>
                <c:ptCount val="12"/>
                <c:pt idx="0">
                  <c:v>54</c:v>
                </c:pt>
                <c:pt idx="1">
                  <c:v>68</c:v>
                </c:pt>
                <c:pt idx="2">
                  <c:v>57</c:v>
                </c:pt>
                <c:pt idx="3">
                  <c:v>55</c:v>
                </c:pt>
                <c:pt idx="4">
                  <c:v>49</c:v>
                </c:pt>
                <c:pt idx="5">
                  <c:v>42</c:v>
                </c:pt>
                <c:pt idx="6">
                  <c:v>56</c:v>
                </c:pt>
                <c:pt idx="7">
                  <c:v>59</c:v>
                </c:pt>
                <c:pt idx="8">
                  <c:v>58</c:v>
                </c:pt>
                <c:pt idx="9">
                  <c:v>43</c:v>
                </c:pt>
                <c:pt idx="10">
                  <c:v>40</c:v>
                </c:pt>
                <c:pt idx="1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18-4C8B-B975-04C6EAF04DB8}"/>
            </c:ext>
          </c:extLst>
        </c:ser>
        <c:ser>
          <c:idx val="3"/>
          <c:order val="1"/>
          <c:tx>
            <c:strRef>
              <c:f>'Proc 0 - Freq'!$D$7</c:f>
              <c:strCache>
                <c:ptCount val="1"/>
                <c:pt idx="0">
                  <c:v>HIV non-AIDS for &gt; 1 Year</c:v>
                </c:pt>
              </c:strCache>
            </c:strRef>
          </c:tx>
          <c:spPr>
            <a:solidFill>
              <a:srgbClr val="5E3C99"/>
            </a:solidFill>
          </c:spPr>
          <c:invertIfNegative val="0"/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18-4C8B-B975-04C6EAF04DB8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118-4C8B-B975-04C6EAF04DB8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18-4C8B-B975-04C6EAF04DB8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118-4C8B-B975-04C6EAF04D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'Proc 0 - Freq'!$A$36:$A$47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'Proc 0 - Freq'!$D$36:$D$47</c:f>
              <c:numCache>
                <c:formatCode>General</c:formatCode>
                <c:ptCount val="12"/>
                <c:pt idx="0">
                  <c:v>145</c:v>
                </c:pt>
                <c:pt idx="1">
                  <c:v>141</c:v>
                </c:pt>
                <c:pt idx="2">
                  <c:v>144</c:v>
                </c:pt>
                <c:pt idx="3">
                  <c:v>171</c:v>
                </c:pt>
                <c:pt idx="4">
                  <c:v>167</c:v>
                </c:pt>
                <c:pt idx="5">
                  <c:v>161</c:v>
                </c:pt>
                <c:pt idx="6">
                  <c:v>180</c:v>
                </c:pt>
                <c:pt idx="7">
                  <c:v>219</c:v>
                </c:pt>
                <c:pt idx="8">
                  <c:v>181</c:v>
                </c:pt>
                <c:pt idx="9">
                  <c:v>224</c:v>
                </c:pt>
                <c:pt idx="10">
                  <c:v>153</c:v>
                </c:pt>
                <c:pt idx="11">
                  <c:v>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118-4C8B-B975-04C6EAF04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57879040"/>
        <c:axId val="805133632"/>
      </c:barChart>
      <c:catAx>
        <c:axId val="85787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pc="-100" baseline="0"/>
            </a:pPr>
            <a:endParaRPr lang="en-US"/>
          </a:p>
        </c:txPr>
        <c:crossAx val="805133632"/>
        <c:crosses val="autoZero"/>
        <c:auto val="1"/>
        <c:lblAlgn val="ctr"/>
        <c:lblOffset val="100"/>
        <c:tickMarkSkip val="1"/>
        <c:noMultiLvlLbl val="0"/>
      </c:catAx>
      <c:valAx>
        <c:axId val="805133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HIV Diagnoses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578790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HIV/AIDS Prevalence</a:t>
            </a:r>
            <a:r>
              <a:rPr lang="en-US" baseline="0"/>
              <a:t> by Exposure Category, 2021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PrevZ_expC!$C$3</c:f>
              <c:strCache>
                <c:ptCount val="1"/>
                <c:pt idx="0">
                  <c:v>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PrevZ_expC!$B$4:$B$9</c:f>
              <c:strCache>
                <c:ptCount val="6"/>
                <c:pt idx="0">
                  <c:v>MSM</c:v>
                </c:pt>
                <c:pt idx="1">
                  <c:v>IDU</c:v>
                </c:pt>
                <c:pt idx="2">
                  <c:v>Heterosexual</c:v>
                </c:pt>
                <c:pt idx="3">
                  <c:v>Perinatal</c:v>
                </c:pt>
                <c:pt idx="4">
                  <c:v>Other </c:v>
                </c:pt>
                <c:pt idx="5">
                  <c:v>Not Rptd.</c:v>
                </c:pt>
              </c:strCache>
            </c:strRef>
          </c:cat>
          <c:val>
            <c:numRef>
              <c:f>PrevZ_expC!$C$4:$C$9</c:f>
              <c:numCache>
                <c:formatCode>0.00%</c:formatCode>
                <c:ptCount val="6"/>
                <c:pt idx="0">
                  <c:v>5.8000000000000003E-2</c:v>
                </c:pt>
                <c:pt idx="1">
                  <c:v>1.7000000000000001E-2</c:v>
                </c:pt>
                <c:pt idx="2">
                  <c:v>6.9999999999999999E-4</c:v>
                </c:pt>
                <c:pt idx="5">
                  <c:v>4.0999999999999999E-4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65-4C77-B70D-CAECCF924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2041680"/>
        <c:axId val="1502037520"/>
      </c:barChart>
      <c:catAx>
        <c:axId val="150204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2037520"/>
        <c:crosses val="autoZero"/>
        <c:auto val="1"/>
        <c:lblAlgn val="ctr"/>
        <c:lblOffset val="100"/>
        <c:noMultiLvlLbl val="0"/>
      </c:catAx>
      <c:valAx>
        <c:axId val="150203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Rate per 100%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204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HIV/AIDS</a:t>
            </a:r>
            <a:r>
              <a:rPr lang="en-US" sz="1800" baseline="0"/>
              <a:t> Prevalence Rate  by Nativity Status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'Prev_by NS'!$C$3</c:f>
              <c:strCache>
                <c:ptCount val="1"/>
                <c:pt idx="0">
                  <c:v>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'Prev_by NS'!$B$4:$B$5</c:f>
              <c:strCache>
                <c:ptCount val="2"/>
                <c:pt idx="0">
                  <c:v>Foreign Born</c:v>
                </c:pt>
                <c:pt idx="1">
                  <c:v>Native Born</c:v>
                </c:pt>
              </c:strCache>
            </c:strRef>
          </c:cat>
          <c:val>
            <c:numRef>
              <c:f>'Prev_by NS'!$C$4:$C$5</c:f>
              <c:numCache>
                <c:formatCode>General</c:formatCode>
                <c:ptCount val="2"/>
                <c:pt idx="0">
                  <c:v>623.4</c:v>
                </c:pt>
                <c:pt idx="1">
                  <c:v>243.3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EF-4CEC-8DC1-17FF0F0F4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5103183"/>
        <c:axId val="915100271"/>
      </c:barChart>
      <c:catAx>
        <c:axId val="915103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5100271"/>
        <c:crosses val="autoZero"/>
        <c:auto val="1"/>
        <c:lblAlgn val="ctr"/>
        <c:lblOffset val="100"/>
        <c:noMultiLvlLbl val="0"/>
      </c:catAx>
      <c:valAx>
        <c:axId val="915100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Rate per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5103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spPr>
            <a:solidFill>
              <a:srgbClr val="1F497D"/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593-4051-BEE8-EF8A31B58F5F}"/>
              </c:ext>
            </c:extLst>
          </c:dPt>
          <c:dPt>
            <c:idx val="3"/>
            <c:invertIfNegative val="0"/>
            <c:bubble3D val="0"/>
            <c:spPr>
              <a:solidFill>
                <a:srgbClr val="1F497D"/>
              </a:solidFill>
              <a:ln>
                <a:solidFill>
                  <a:srgbClr val="1F497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B593-4051-BEE8-EF8A31B58F5F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B593-4051-BEE8-EF8A31B58F5F}"/>
              </c:ext>
            </c:extLst>
          </c:dPt>
          <c:cat>
            <c:strRef>
              <c:f>'Total TGA_CY2021'!$A$12:$A$16</c:f>
              <c:strCache>
                <c:ptCount val="5"/>
                <c:pt idx="0">
                  <c:v>Virally Suppressed</c:v>
                </c:pt>
                <c:pt idx="1">
                  <c:v>ART Rx</c:v>
                </c:pt>
                <c:pt idx="2">
                  <c:v>Retained in Care</c:v>
                </c:pt>
                <c:pt idx="3">
                  <c:v>Receipt of Care</c:v>
                </c:pt>
                <c:pt idx="4">
                  <c:v>Linked to Care </c:v>
                </c:pt>
              </c:strCache>
            </c:strRef>
          </c:cat>
          <c:val>
            <c:numRef>
              <c:f>'Total TGA_CY2021'!$B$12:$B$16</c:f>
              <c:numCache>
                <c:formatCode>0.0%</c:formatCode>
                <c:ptCount val="5"/>
                <c:pt idx="0">
                  <c:v>0.7029478458049887</c:v>
                </c:pt>
                <c:pt idx="1">
                  <c:v>0.70299999999999996</c:v>
                </c:pt>
                <c:pt idx="2">
                  <c:v>0.53692905733722063</c:v>
                </c:pt>
                <c:pt idx="3">
                  <c:v>0.80822805312601231</c:v>
                </c:pt>
                <c:pt idx="4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93-4051-BEE8-EF8A31B58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6216320"/>
        <c:axId val="142470528"/>
      </c:barChart>
      <c:catAx>
        <c:axId val="156216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2470528"/>
        <c:crosses val="autoZero"/>
        <c:auto val="1"/>
        <c:lblAlgn val="ctr"/>
        <c:lblOffset val="100"/>
        <c:noMultiLvlLbl val="0"/>
      </c:catAx>
      <c:valAx>
        <c:axId val="142470528"/>
        <c:scaling>
          <c:orientation val="minMax"/>
          <c:max val="1"/>
        </c:scaling>
        <c:delete val="1"/>
        <c:axPos val="b"/>
        <c:majorGridlines/>
        <c:numFmt formatCode="0%" sourceLinked="0"/>
        <c:majorTickMark val="out"/>
        <c:minorTickMark val="none"/>
        <c:tickLblPos val="nextTo"/>
        <c:crossAx val="1562163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1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HIV Care</a:t>
            </a:r>
            <a:r>
              <a:rPr lang="en-US" sz="1600" baseline="0" dirty="0"/>
              <a:t> Continuum in the TGA by County, 2021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County1!$A$19</c:f>
              <c:strCache>
                <c:ptCount val="1"/>
                <c:pt idx="0">
                  <c:v>Marion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County1!$B$18:$E$18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County1!$B$19:$E$19</c:f>
              <c:numCache>
                <c:formatCode>0.0%</c:formatCode>
                <c:ptCount val="4"/>
                <c:pt idx="0">
                  <c:v>0.8232323232323232</c:v>
                </c:pt>
                <c:pt idx="1">
                  <c:v>0.84168336673346689</c:v>
                </c:pt>
                <c:pt idx="2">
                  <c:v>0.8491704374057315</c:v>
                </c:pt>
                <c:pt idx="3">
                  <c:v>0.8389400921658986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38-4563-B96E-4A2A177DDA80}"/>
            </c:ext>
          </c:extLst>
        </c:ser>
        <c:ser>
          <c:idx val="1"/>
          <c:order val="1"/>
          <c:tx>
            <c:strRef>
              <c:f>County1!$A$20</c:f>
              <c:strCache>
                <c:ptCount val="1"/>
                <c:pt idx="0">
                  <c:v>Hamilton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581684128831975E-2"/>
                  <c:y val="-0.10101010101010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38-4563-B96E-4A2A177DDA80}"/>
                </c:ext>
              </c:extLst>
            </c:dLbl>
            <c:dLbl>
              <c:idx val="1"/>
              <c:layout>
                <c:manualLayout>
                  <c:x val="5.8207217694994182E-3"/>
                  <c:y val="-0.117845117845117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38-4563-B96E-4A2A177DDA80}"/>
                </c:ext>
              </c:extLst>
            </c:dLbl>
            <c:dLbl>
              <c:idx val="2"/>
              <c:layout>
                <c:manualLayout>
                  <c:x val="5.8207217694994182E-3"/>
                  <c:y val="-0.16414141414141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38-4563-B96E-4A2A177DDA80}"/>
                </c:ext>
              </c:extLst>
            </c:dLbl>
            <c:dLbl>
              <c:idx val="3"/>
              <c:layout>
                <c:manualLayout>
                  <c:x val="0"/>
                  <c:y val="-0.185185185185185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38-4563-B96E-4A2A177DDA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County1!$B$18:$E$18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County1!$B$20:$E$20</c:f>
              <c:numCache>
                <c:formatCode>0.0%</c:formatCode>
                <c:ptCount val="4"/>
                <c:pt idx="0">
                  <c:v>6.5656565656565663E-2</c:v>
                </c:pt>
                <c:pt idx="1">
                  <c:v>4.7895791583166335E-2</c:v>
                </c:pt>
                <c:pt idx="2">
                  <c:v>4.1327300150829561E-2</c:v>
                </c:pt>
                <c:pt idx="3">
                  <c:v>5.0230414746543779E-2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38-4563-B96E-4A2A177DDA80}"/>
            </c:ext>
          </c:extLst>
        </c:ser>
        <c:ser>
          <c:idx val="2"/>
          <c:order val="2"/>
          <c:tx>
            <c:strRef>
              <c:f>County1!$A$21</c:f>
              <c:strCache>
                <c:ptCount val="1"/>
                <c:pt idx="0">
                  <c:v>Hendricks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2087698874660459E-2"/>
                  <c:y val="-0.172558922558922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38-4563-B96E-4A2A177DDA80}"/>
                </c:ext>
              </c:extLst>
            </c:dLbl>
            <c:dLbl>
              <c:idx val="1"/>
              <c:layout>
                <c:manualLayout>
                  <c:x val="9.7012029491656254E-3"/>
                  <c:y val="-4.6296296296296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38-4563-B96E-4A2A177DDA80}"/>
                </c:ext>
              </c:extLst>
            </c:dLbl>
            <c:dLbl>
              <c:idx val="3"/>
              <c:layout>
                <c:manualLayout>
                  <c:x val="2.5223127667830809E-2"/>
                  <c:y val="-0.126262626262626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38-4563-B96E-4A2A177DDA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County1!$B$18:$E$18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County1!$B$21:$E$21</c:f>
              <c:numCache>
                <c:formatCode>0.0%</c:formatCode>
                <c:ptCount val="4"/>
                <c:pt idx="0">
                  <c:v>3.0303030303030304E-2</c:v>
                </c:pt>
                <c:pt idx="1">
                  <c:v>3.1062124248496994E-2</c:v>
                </c:pt>
                <c:pt idx="2">
                  <c:v>3.0467571644042232E-2</c:v>
                </c:pt>
                <c:pt idx="3">
                  <c:v>3.0645161290322579E-2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238-4563-B96E-4A2A177DDA80}"/>
            </c:ext>
          </c:extLst>
        </c:ser>
        <c:ser>
          <c:idx val="3"/>
          <c:order val="3"/>
          <c:tx>
            <c:strRef>
              <c:f>County1!$A$22</c:f>
              <c:strCache>
                <c:ptCount val="1"/>
                <c:pt idx="0">
                  <c:v>Johnson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4326736515327899E-2"/>
                  <c:y val="-7.9966329966329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238-4563-B96E-4A2A177DDA80}"/>
                </c:ext>
              </c:extLst>
            </c:dLbl>
            <c:dLbl>
              <c:idx val="1"/>
              <c:layout>
                <c:manualLayout>
                  <c:x val="2.9103608847497089E-2"/>
                  <c:y val="-0.206228956228956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238-4563-B96E-4A2A177DDA80}"/>
                </c:ext>
              </c:extLst>
            </c:dLbl>
            <c:dLbl>
              <c:idx val="2"/>
              <c:layout>
                <c:manualLayout>
                  <c:x val="2.910360884749702E-2"/>
                  <c:y val="-0.180976430976430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238-4563-B96E-4A2A177DDA80}"/>
                </c:ext>
              </c:extLst>
            </c:dLbl>
            <c:dLbl>
              <c:idx val="3"/>
              <c:layout>
                <c:manualLayout>
                  <c:x val="6.2087698874660459E-2"/>
                  <c:y val="-0.13047138047138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238-4563-B96E-4A2A177DDA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County1!$B$18:$E$18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County1!$B$22:$E$22</c:f>
              <c:numCache>
                <c:formatCode>0.0%</c:formatCode>
                <c:ptCount val="4"/>
                <c:pt idx="0">
                  <c:v>3.0303030303030304E-2</c:v>
                </c:pt>
                <c:pt idx="1">
                  <c:v>2.8857715430861724E-2</c:v>
                </c:pt>
                <c:pt idx="2">
                  <c:v>2.9260935143288085E-2</c:v>
                </c:pt>
                <c:pt idx="3">
                  <c:v>2.880184331797235E-2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238-4563-B96E-4A2A177DDA80}"/>
            </c:ext>
          </c:extLst>
        </c:ser>
        <c:ser>
          <c:idx val="4"/>
          <c:order val="4"/>
          <c:tx>
            <c:strRef>
              <c:f>County1!$A$23</c:f>
              <c:strCache>
                <c:ptCount val="1"/>
                <c:pt idx="0">
                  <c:v>Morgan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County1!$B$18:$E$18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County1!$B$23:$E$23</c:f>
              <c:numCache>
                <c:formatCode>0.0%</c:formatCode>
                <c:ptCount val="4"/>
                <c:pt idx="1">
                  <c:v>1.1823647294589179E-2</c:v>
                </c:pt>
                <c:pt idx="2">
                  <c:v>1.1463046757164403E-2</c:v>
                </c:pt>
                <c:pt idx="3">
                  <c:v>1.1981566820276499E-2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238-4563-B96E-4A2A177DDA80}"/>
            </c:ext>
          </c:extLst>
        </c:ser>
        <c:ser>
          <c:idx val="5"/>
          <c:order val="5"/>
          <c:tx>
            <c:strRef>
              <c:f>County1!$A$24</c:f>
              <c:strCache>
                <c:ptCount val="1"/>
                <c:pt idx="0">
                  <c:v>Hancock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0446255335661619E-2"/>
                  <c:y val="-2.9461279461279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238-4563-B96E-4A2A177DDA80}"/>
                </c:ext>
              </c:extLst>
            </c:dLbl>
            <c:dLbl>
              <c:idx val="1"/>
              <c:layout>
                <c:manualLayout>
                  <c:x val="3.2984090027163369E-2"/>
                  <c:y val="-0.1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238-4563-B96E-4A2A177DDA80}"/>
                </c:ext>
              </c:extLst>
            </c:dLbl>
            <c:dLbl>
              <c:idx val="2"/>
              <c:layout>
                <c:manualLayout>
                  <c:x val="4.6565774155995346E-2"/>
                  <c:y val="-0.117845117845117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238-4563-B96E-4A2A177DDA80}"/>
                </c:ext>
              </c:extLst>
            </c:dLbl>
            <c:dLbl>
              <c:idx val="3"/>
              <c:layout>
                <c:manualLayout>
                  <c:x val="5.4326736515327899E-2"/>
                  <c:y val="-5.8922558922558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238-4563-B96E-4A2A177DDA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County1!$B$18:$E$18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County1!$B$24:$E$24</c:f>
              <c:numCache>
                <c:formatCode>0.0%</c:formatCode>
                <c:ptCount val="4"/>
                <c:pt idx="0">
                  <c:v>2.5252525252525252E-2</c:v>
                </c:pt>
                <c:pt idx="1">
                  <c:v>1.0220440881763528E-2</c:v>
                </c:pt>
                <c:pt idx="2">
                  <c:v>1.0256410256410256E-2</c:v>
                </c:pt>
                <c:pt idx="3">
                  <c:v>1.0829493087557604E-2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238-4563-B96E-4A2A177DDA80}"/>
            </c:ext>
          </c:extLst>
        </c:ser>
        <c:ser>
          <c:idx val="6"/>
          <c:order val="6"/>
          <c:tx>
            <c:strRef>
              <c:f>County1!$A$25</c:f>
              <c:strCache>
                <c:ptCount val="1"/>
                <c:pt idx="0">
                  <c:v>Boone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County1!$B$18:$E$18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County1!$B$25:$E$25</c:f>
              <c:numCache>
                <c:formatCode>0.0%</c:formatCode>
                <c:ptCount val="4"/>
                <c:pt idx="1">
                  <c:v>1.062124248496994E-2</c:v>
                </c:pt>
                <c:pt idx="2">
                  <c:v>1.1161387631975868E-2</c:v>
                </c:pt>
                <c:pt idx="3">
                  <c:v>1.1059907834101382E-2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238-4563-B96E-4A2A177DDA80}"/>
            </c:ext>
          </c:extLst>
        </c:ser>
        <c:ser>
          <c:idx val="7"/>
          <c:order val="7"/>
          <c:tx>
            <c:strRef>
              <c:f>County1!$A$26</c:f>
              <c:strCache>
                <c:ptCount val="1"/>
                <c:pt idx="0">
                  <c:v>Putnam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County1!$B$18:$E$18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County1!$B$26:$E$26</c:f>
              <c:numCache>
                <c:formatCode>0.0%</c:formatCode>
                <c:ptCount val="4"/>
                <c:pt idx="1">
                  <c:v>8.8176352705410816E-3</c:v>
                </c:pt>
                <c:pt idx="2">
                  <c:v>9.3514328808446453E-3</c:v>
                </c:pt>
                <c:pt idx="3">
                  <c:v>8.9861751152073739E-3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238-4563-B96E-4A2A177DDA80}"/>
            </c:ext>
          </c:extLst>
        </c:ser>
        <c:ser>
          <c:idx val="8"/>
          <c:order val="8"/>
          <c:tx>
            <c:strRef>
              <c:f>County1!$A$27</c:f>
              <c:strCache>
                <c:ptCount val="1"/>
                <c:pt idx="0">
                  <c:v>Shelby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County1!$B$18:$E$18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County1!$B$27:$E$27</c:f>
              <c:numCache>
                <c:formatCode>0.0%</c:formatCode>
                <c:ptCount val="4"/>
                <c:pt idx="1">
                  <c:v>7.4148296593186374E-3</c:v>
                </c:pt>
                <c:pt idx="2">
                  <c:v>5.7315233785822017E-3</c:v>
                </c:pt>
                <c:pt idx="3">
                  <c:v>6.9124423963133645E-3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238-4563-B96E-4A2A177DDA80}"/>
            </c:ext>
          </c:extLst>
        </c:ser>
        <c:ser>
          <c:idx val="9"/>
          <c:order val="9"/>
          <c:tx>
            <c:strRef>
              <c:f>County1!$A$28</c:f>
              <c:strCache>
                <c:ptCount val="1"/>
                <c:pt idx="0">
                  <c:v>Brown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County1!$B$18:$E$18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County1!$B$28:$E$28</c:f>
              <c:numCache>
                <c:formatCode>0.0%</c:formatCode>
                <c:ptCount val="4"/>
                <c:pt idx="1">
                  <c:v>1.6032064128256513E-3</c:v>
                </c:pt>
                <c:pt idx="2">
                  <c:v>1.8099547511312218E-3</c:v>
                </c:pt>
                <c:pt idx="3">
                  <c:v>1.6129032258064516E-3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238-4563-B96E-4A2A177DDA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2715551"/>
        <c:axId val="1442710143"/>
      </c:barChart>
      <c:catAx>
        <c:axId val="1442715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2710143"/>
        <c:crosses val="autoZero"/>
        <c:auto val="1"/>
        <c:lblAlgn val="ctr"/>
        <c:lblOffset val="100"/>
        <c:noMultiLvlLbl val="0"/>
      </c:catAx>
      <c:valAx>
        <c:axId val="1442710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2715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>
                <a:effectLst/>
              </a:rPr>
              <a:t>HIV Care Continuum in the TGA by Gender, 2021 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Gender1!$A$15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Gender1!$B$14:$E$14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Gender1!$B$15:$E$15</c:f>
              <c:numCache>
                <c:formatCode>0.0%</c:formatCode>
                <c:ptCount val="4"/>
                <c:pt idx="0">
                  <c:v>0.19696969696969696</c:v>
                </c:pt>
                <c:pt idx="1">
                  <c:v>0.21482965931863726</c:v>
                </c:pt>
                <c:pt idx="2">
                  <c:v>0.21598793363499247</c:v>
                </c:pt>
                <c:pt idx="3">
                  <c:v>0.2119815668202765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30-42CD-B45C-2B6C73B96F6F}"/>
            </c:ext>
          </c:extLst>
        </c:ser>
        <c:ser>
          <c:idx val="1"/>
          <c:order val="1"/>
          <c:tx>
            <c:strRef>
              <c:f>Gender1!$A$16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Gender1!$B$14:$E$14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Gender1!$B$16:$E$16</c:f>
              <c:numCache>
                <c:formatCode>0.0%</c:formatCode>
                <c:ptCount val="4"/>
                <c:pt idx="0">
                  <c:v>0.77272727272727271</c:v>
                </c:pt>
                <c:pt idx="1">
                  <c:v>0.7669338677354709</c:v>
                </c:pt>
                <c:pt idx="2">
                  <c:v>0.76651583710407245</c:v>
                </c:pt>
                <c:pt idx="3">
                  <c:v>0.77142857142857146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30-42CD-B45C-2B6C73B96F6F}"/>
            </c:ext>
          </c:extLst>
        </c:ser>
        <c:ser>
          <c:idx val="2"/>
          <c:order val="2"/>
          <c:tx>
            <c:strRef>
              <c:f>Gender1!$A$17</c:f>
              <c:strCache>
                <c:ptCount val="1"/>
                <c:pt idx="0">
                  <c:v>MtF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Gender1!$B$14:$E$14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Gender1!$B$17:$E$17</c:f>
              <c:numCache>
                <c:formatCode>0.0%</c:formatCode>
                <c:ptCount val="4"/>
                <c:pt idx="0">
                  <c:v>2.5252525252525252E-2</c:v>
                </c:pt>
                <c:pt idx="1">
                  <c:v>1.5230460921843688E-2</c:v>
                </c:pt>
                <c:pt idx="2">
                  <c:v>1.4479638009049774E-2</c:v>
                </c:pt>
                <c:pt idx="3">
                  <c:v>1.3824884792626729E-2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30-42CD-B45C-2B6C73B96F6F}"/>
            </c:ext>
          </c:extLst>
        </c:ser>
        <c:ser>
          <c:idx val="3"/>
          <c:order val="3"/>
          <c:tx>
            <c:strRef>
              <c:f>Gender1!$A$18</c:f>
              <c:strCache>
                <c:ptCount val="1"/>
                <c:pt idx="0">
                  <c:v>FtM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Gender1!$B$14:$E$14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Gender1!$B$18:$E$18</c:f>
              <c:numCache>
                <c:formatCode>0.0%</c:formatCode>
                <c:ptCount val="4"/>
                <c:pt idx="1">
                  <c:v>2.8056112224448897E-3</c:v>
                </c:pt>
                <c:pt idx="2">
                  <c:v>3.0165912518853697E-3</c:v>
                </c:pt>
                <c:pt idx="3">
                  <c:v>2.7649769585253456E-3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30-42CD-B45C-2B6C73B96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2669359"/>
        <c:axId val="782668111"/>
      </c:barChart>
      <c:catAx>
        <c:axId val="78266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668111"/>
        <c:crosses val="autoZero"/>
        <c:auto val="1"/>
        <c:lblAlgn val="ctr"/>
        <c:lblOffset val="100"/>
        <c:noMultiLvlLbl val="0"/>
      </c:catAx>
      <c:valAx>
        <c:axId val="782668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669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 dirty="0">
                <a:effectLst/>
              </a:rPr>
              <a:t>HIV Care Continuum in the TGA  by Race/Ethnicity, 2021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'RE1'!$A$15</c:f>
              <c:strCache>
                <c:ptCount val="1"/>
                <c:pt idx="0">
                  <c:v>Asian/PI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'RE1'!$B$14:$E$14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'RE1'!$B$15:$E$15</c:f>
              <c:numCache>
                <c:formatCode>0.0%</c:formatCode>
                <c:ptCount val="4"/>
                <c:pt idx="1">
                  <c:v>2.9258517034068135E-2</c:v>
                </c:pt>
                <c:pt idx="2">
                  <c:v>3.6802413273001509E-2</c:v>
                </c:pt>
                <c:pt idx="3">
                  <c:v>3.2027649769585255E-2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56-4E69-9F50-3EEB00F29449}"/>
            </c:ext>
          </c:extLst>
        </c:ser>
        <c:ser>
          <c:idx val="1"/>
          <c:order val="1"/>
          <c:tx>
            <c:strRef>
              <c:f>'RE1'!$A$16</c:f>
              <c:strCache>
                <c:ptCount val="1"/>
                <c:pt idx="0">
                  <c:v>Black, not 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'RE1'!$B$14:$E$14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'RE1'!$B$16:$E$16</c:f>
              <c:numCache>
                <c:formatCode>0.0%</c:formatCode>
                <c:ptCount val="4"/>
                <c:pt idx="0">
                  <c:v>0.46464646464646464</c:v>
                </c:pt>
                <c:pt idx="1">
                  <c:v>0.46372745490981965</c:v>
                </c:pt>
                <c:pt idx="2">
                  <c:v>0.46515837104072399</c:v>
                </c:pt>
                <c:pt idx="3">
                  <c:v>0.44216589861751154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56-4E69-9F50-3EEB00F29449}"/>
            </c:ext>
          </c:extLst>
        </c:ser>
        <c:ser>
          <c:idx val="2"/>
          <c:order val="2"/>
          <c:tx>
            <c:strRef>
              <c:f>'RE1'!$A$17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'RE1'!$B$14:$E$14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'RE1'!$B$17:$E$17</c:f>
              <c:numCache>
                <c:formatCode>0.0%</c:formatCode>
                <c:ptCount val="4"/>
                <c:pt idx="0">
                  <c:v>0.18686868686868688</c:v>
                </c:pt>
                <c:pt idx="1">
                  <c:v>9.1983967935871741E-2</c:v>
                </c:pt>
                <c:pt idx="2">
                  <c:v>0.10105580693815988</c:v>
                </c:pt>
                <c:pt idx="3">
                  <c:v>9.5391705069124422E-2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56-4E69-9F50-3EEB00F29449}"/>
            </c:ext>
          </c:extLst>
        </c:ser>
        <c:ser>
          <c:idx val="3"/>
          <c:order val="3"/>
          <c:tx>
            <c:strRef>
              <c:f>'RE1'!$A$18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'RE1'!$B$14:$E$14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'RE1'!$B$18:$E$18</c:f>
              <c:numCache>
                <c:formatCode>0.0%</c:formatCode>
                <c:ptCount val="4"/>
                <c:pt idx="1">
                  <c:v>3.5671342685370741E-2</c:v>
                </c:pt>
                <c:pt idx="2">
                  <c:v>3.5294117647058823E-2</c:v>
                </c:pt>
                <c:pt idx="3">
                  <c:v>3.4562211981566823E-2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56-4E69-9F50-3EEB00F29449}"/>
            </c:ext>
          </c:extLst>
        </c:ser>
        <c:ser>
          <c:idx val="4"/>
          <c:order val="4"/>
          <c:tx>
            <c:strRef>
              <c:f>'RE1'!$A$19</c:f>
              <c:strCache>
                <c:ptCount val="1"/>
                <c:pt idx="0">
                  <c:v>White, not Hispanic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'RE1'!$B$14:$E$14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'RE1'!$B$19:$E$19</c:f>
              <c:numCache>
                <c:formatCode>0.0%</c:formatCode>
                <c:ptCount val="4"/>
                <c:pt idx="0">
                  <c:v>0.31313131313131315</c:v>
                </c:pt>
                <c:pt idx="1">
                  <c:v>0.37935871743486976</c:v>
                </c:pt>
                <c:pt idx="2">
                  <c:v>0.3616892911010558</c:v>
                </c:pt>
                <c:pt idx="3">
                  <c:v>0.39585253456221198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56-4E69-9F50-3EEB00F294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1368047"/>
        <c:axId val="911371375"/>
      </c:barChart>
      <c:catAx>
        <c:axId val="911368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371375"/>
        <c:crosses val="autoZero"/>
        <c:auto val="1"/>
        <c:lblAlgn val="ctr"/>
        <c:lblOffset val="100"/>
        <c:noMultiLvlLbl val="0"/>
      </c:catAx>
      <c:valAx>
        <c:axId val="911371375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crossAx val="911368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HIV Care Continuum in the TGA by Age 2021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'Age1'!$A$17</c:f>
              <c:strCache>
                <c:ptCount val="1"/>
                <c:pt idx="0">
                  <c:v>&lt; 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'Age1'!$B$16:$E$16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'Age1'!$B$17:$E$17</c:f>
              <c:numCache>
                <c:formatCode>0.0%</c:formatCode>
                <c:ptCount val="4"/>
                <c:pt idx="1">
                  <c:v>5.410821643286573E-3</c:v>
                </c:pt>
                <c:pt idx="2">
                  <c:v>7.8431372549019607E-3</c:v>
                </c:pt>
                <c:pt idx="3">
                  <c:v>5.9907834101382493E-3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AD-4348-9B10-8B793F898AB5}"/>
            </c:ext>
          </c:extLst>
        </c:ser>
        <c:ser>
          <c:idx val="1"/>
          <c:order val="1"/>
          <c:tx>
            <c:strRef>
              <c:f>'Age1'!$A$18</c:f>
              <c:strCache>
                <c:ptCount val="1"/>
                <c:pt idx="0">
                  <c:v>15-19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'Age1'!$B$16:$E$16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'Age1'!$B$18:$E$18</c:f>
              <c:numCache>
                <c:formatCode>0.0%</c:formatCode>
                <c:ptCount val="4"/>
                <c:pt idx="0">
                  <c:v>3.0303030303030304E-2</c:v>
                </c:pt>
                <c:pt idx="1">
                  <c:v>5.8116232464929859E-3</c:v>
                </c:pt>
                <c:pt idx="2">
                  <c:v>5.7315233785822017E-3</c:v>
                </c:pt>
                <c:pt idx="3">
                  <c:v>5.0691244239631341E-3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AD-4348-9B10-8B793F898AB5}"/>
            </c:ext>
          </c:extLst>
        </c:ser>
        <c:ser>
          <c:idx val="2"/>
          <c:order val="2"/>
          <c:tx>
            <c:strRef>
              <c:f>'Age1'!$A$19</c:f>
              <c:strCache>
                <c:ptCount val="1"/>
                <c:pt idx="0">
                  <c:v>20-24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'Age1'!$B$16:$E$16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'Age1'!$B$19:$E$19</c:f>
              <c:numCache>
                <c:formatCode>0.0%</c:formatCode>
                <c:ptCount val="4"/>
                <c:pt idx="0">
                  <c:v>0.18686868686868688</c:v>
                </c:pt>
                <c:pt idx="1">
                  <c:v>3.1663326653306616E-2</c:v>
                </c:pt>
                <c:pt idx="2">
                  <c:v>3.1070889894419307E-2</c:v>
                </c:pt>
                <c:pt idx="3">
                  <c:v>2.6958525345622118E-2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AD-4348-9B10-8B793F898AB5}"/>
            </c:ext>
          </c:extLst>
        </c:ser>
        <c:ser>
          <c:idx val="3"/>
          <c:order val="3"/>
          <c:tx>
            <c:strRef>
              <c:f>'Age1'!$A$20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'Age1'!$B$16:$E$16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'Age1'!$B$20:$E$20</c:f>
              <c:numCache>
                <c:formatCode>0.0%</c:formatCode>
                <c:ptCount val="4"/>
                <c:pt idx="0">
                  <c:v>0.42424242424242425</c:v>
                </c:pt>
                <c:pt idx="1">
                  <c:v>0.19298597194388778</c:v>
                </c:pt>
                <c:pt idx="2">
                  <c:v>0.18340874811463045</c:v>
                </c:pt>
                <c:pt idx="3">
                  <c:v>0.17304147465437789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AD-4348-9B10-8B793F898AB5}"/>
            </c:ext>
          </c:extLst>
        </c:ser>
        <c:ser>
          <c:idx val="4"/>
          <c:order val="4"/>
          <c:tx>
            <c:strRef>
              <c:f>'Age1'!$A$21</c:f>
              <c:strCache>
                <c:ptCount val="1"/>
                <c:pt idx="0">
                  <c:v>35-44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'Age1'!$B$16:$E$16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'Age1'!$B$21:$E$21</c:f>
              <c:numCache>
                <c:formatCode>0.0%</c:formatCode>
                <c:ptCount val="4"/>
                <c:pt idx="0">
                  <c:v>0.19191919191919191</c:v>
                </c:pt>
                <c:pt idx="1">
                  <c:v>0.21843687374749499</c:v>
                </c:pt>
                <c:pt idx="2">
                  <c:v>0.21266968325791855</c:v>
                </c:pt>
                <c:pt idx="3">
                  <c:v>0.21129032258064517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AD-4348-9B10-8B793F898AB5}"/>
            </c:ext>
          </c:extLst>
        </c:ser>
        <c:ser>
          <c:idx val="5"/>
          <c:order val="5"/>
          <c:tx>
            <c:strRef>
              <c:f>'Age1'!$A$22</c:f>
              <c:strCache>
                <c:ptCount val="1"/>
                <c:pt idx="0">
                  <c:v>45-54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'Age1'!$B$16:$E$16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'Age1'!$B$22:$E$22</c:f>
              <c:numCache>
                <c:formatCode>0.0%</c:formatCode>
                <c:ptCount val="4"/>
                <c:pt idx="0">
                  <c:v>0.10606060606060606</c:v>
                </c:pt>
                <c:pt idx="1">
                  <c:v>0.2312625250501002</c:v>
                </c:pt>
                <c:pt idx="2">
                  <c:v>0.23107088989441932</c:v>
                </c:pt>
                <c:pt idx="3">
                  <c:v>0.23894009216589862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6AD-4348-9B10-8B793F898AB5}"/>
            </c:ext>
          </c:extLst>
        </c:ser>
        <c:ser>
          <c:idx val="6"/>
          <c:order val="6"/>
          <c:tx>
            <c:strRef>
              <c:f>'Age1'!$A$23</c:f>
              <c:strCache>
                <c:ptCount val="1"/>
                <c:pt idx="0">
                  <c:v>55-64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'Age1'!$B$16:$E$16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'Age1'!$B$23:$E$23</c:f>
              <c:numCache>
                <c:formatCode>0.0%</c:formatCode>
                <c:ptCount val="4"/>
                <c:pt idx="0">
                  <c:v>5.5555555555555552E-2</c:v>
                </c:pt>
                <c:pt idx="1">
                  <c:v>0.23146292585170342</c:v>
                </c:pt>
                <c:pt idx="2">
                  <c:v>0.24102564102564103</c:v>
                </c:pt>
                <c:pt idx="3">
                  <c:v>0.24700460829493087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AD-4348-9B10-8B793F898AB5}"/>
            </c:ext>
          </c:extLst>
        </c:ser>
        <c:ser>
          <c:idx val="7"/>
          <c:order val="7"/>
          <c:tx>
            <c:strRef>
              <c:f>'Age1'!$A$24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'Age1'!$B$16:$E$16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'Age1'!$B$24:$E$24</c:f>
              <c:numCache>
                <c:formatCode>0.0%</c:formatCode>
                <c:ptCount val="4"/>
                <c:pt idx="1">
                  <c:v>8.2965931863727457E-2</c:v>
                </c:pt>
                <c:pt idx="2">
                  <c:v>8.7179487179487175E-2</c:v>
                </c:pt>
                <c:pt idx="3">
                  <c:v>9.1705069124423957E-2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6AD-4348-9B10-8B793F898A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878068607"/>
        <c:axId val="1440084799"/>
      </c:barChart>
      <c:catAx>
        <c:axId val="18780686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0084799"/>
        <c:crosses val="autoZero"/>
        <c:auto val="1"/>
        <c:lblAlgn val="ctr"/>
        <c:lblOffset val="100"/>
        <c:noMultiLvlLbl val="0"/>
      </c:catAx>
      <c:valAx>
        <c:axId val="1440084799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crossAx val="1878068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HIV Care Continuum in the TGA by Exposure Category, 2021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Expo1!$A$16</c:f>
              <c:strCache>
                <c:ptCount val="1"/>
                <c:pt idx="0">
                  <c:v>MSM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Expo1!$B$15:$E$15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Expo1!$B$16:$E$16</c:f>
              <c:numCache>
                <c:formatCode>0.0%</c:formatCode>
                <c:ptCount val="4"/>
                <c:pt idx="0">
                  <c:v>0.47474747474747475</c:v>
                </c:pt>
                <c:pt idx="1">
                  <c:v>0.55951903807615233</c:v>
                </c:pt>
                <c:pt idx="2">
                  <c:v>0.5490196078431373</c:v>
                </c:pt>
                <c:pt idx="3">
                  <c:v>0.5679723502304147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AA-4A88-912B-1698F41EB4CC}"/>
            </c:ext>
          </c:extLst>
        </c:ser>
        <c:ser>
          <c:idx val="1"/>
          <c:order val="1"/>
          <c:tx>
            <c:strRef>
              <c:f>Expo1!$A$17</c:f>
              <c:strCache>
                <c:ptCount val="1"/>
                <c:pt idx="0">
                  <c:v>Heterosexual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Expo1!$B$15:$E$15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Expo1!$B$17:$E$17</c:f>
              <c:numCache>
                <c:formatCode>0.0%</c:formatCode>
                <c:ptCount val="4"/>
                <c:pt idx="0">
                  <c:v>0.14141414141414141</c:v>
                </c:pt>
                <c:pt idx="1">
                  <c:v>0.22505010020040081</c:v>
                </c:pt>
                <c:pt idx="2">
                  <c:v>0.23076923076923078</c:v>
                </c:pt>
                <c:pt idx="3">
                  <c:v>0.22626728110599079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AA-4A88-912B-1698F41EB4CC}"/>
            </c:ext>
          </c:extLst>
        </c:ser>
        <c:ser>
          <c:idx val="2"/>
          <c:order val="2"/>
          <c:tx>
            <c:strRef>
              <c:f>Expo1!$A$18</c:f>
              <c:strCache>
                <c:ptCount val="1"/>
                <c:pt idx="0">
                  <c:v>IDU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Expo1!$B$15:$E$15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Expo1!$B$18:$E$18</c:f>
              <c:numCache>
                <c:formatCode>0.0%</c:formatCode>
                <c:ptCount val="4"/>
                <c:pt idx="0">
                  <c:v>5.5555555555555552E-2</c:v>
                </c:pt>
                <c:pt idx="1">
                  <c:v>8.5771543086172339E-2</c:v>
                </c:pt>
                <c:pt idx="2">
                  <c:v>9.2006033182503777E-2</c:v>
                </c:pt>
                <c:pt idx="3">
                  <c:v>8.3179723502304154E-2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AA-4A88-912B-1698F41EB4CC}"/>
            </c:ext>
          </c:extLst>
        </c:ser>
        <c:ser>
          <c:idx val="3"/>
          <c:order val="3"/>
          <c:tx>
            <c:strRef>
              <c:f>Expo1!$A$19</c:f>
              <c:strCache>
                <c:ptCount val="1"/>
                <c:pt idx="0">
                  <c:v>Perinatal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Expo1!$B$15:$E$15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Expo1!$B$19:$E$19</c:f>
              <c:numCache>
                <c:formatCode>0.0%</c:formatCode>
                <c:ptCount val="4"/>
                <c:pt idx="1">
                  <c:v>1.3827655310621242E-2</c:v>
                </c:pt>
                <c:pt idx="2">
                  <c:v>1.6591251885369532E-2</c:v>
                </c:pt>
                <c:pt idx="3">
                  <c:v>1.4285714285714285E-2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AA-4A88-912B-1698F41EB4CC}"/>
            </c:ext>
          </c:extLst>
        </c:ser>
        <c:ser>
          <c:idx val="4"/>
          <c:order val="4"/>
          <c:tx>
            <c:strRef>
              <c:f>Expo1!$A$20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Expo1!$B$15:$E$15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Expo1!$B$20:$E$20</c:f>
              <c:numCache>
                <c:formatCode>0.0%</c:formatCode>
                <c:ptCount val="4"/>
                <c:pt idx="1">
                  <c:v>1.4028056112224449E-3</c:v>
                </c:pt>
                <c:pt idx="2">
                  <c:v>1.5082956259426848E-3</c:v>
                </c:pt>
                <c:pt idx="3">
                  <c:v>1.6129032258064516E-3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AA-4A88-912B-1698F41EB4CC}"/>
            </c:ext>
          </c:extLst>
        </c:ser>
        <c:ser>
          <c:idx val="5"/>
          <c:order val="5"/>
          <c:tx>
            <c:strRef>
              <c:f>Expo1!$A$21</c:f>
              <c:strCache>
                <c:ptCount val="1"/>
                <c:pt idx="0">
                  <c:v>Not Rptd.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Expo1!$B$15:$E$15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Expo1!$B$21:$E$21</c:f>
              <c:numCache>
                <c:formatCode>0.0%</c:formatCode>
                <c:ptCount val="4"/>
                <c:pt idx="0">
                  <c:v>0.32828282828282829</c:v>
                </c:pt>
                <c:pt idx="1">
                  <c:v>0.11442885771543086</c:v>
                </c:pt>
                <c:pt idx="2">
                  <c:v>0.11010558069381599</c:v>
                </c:pt>
                <c:pt idx="3">
                  <c:v>0.10668202764976958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0AA-4A88-912B-1698F41EB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1443151"/>
        <c:axId val="2131454383"/>
      </c:barChart>
      <c:catAx>
        <c:axId val="2131443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454383"/>
        <c:crosses val="autoZero"/>
        <c:auto val="1"/>
        <c:lblAlgn val="ctr"/>
        <c:lblOffset val="100"/>
        <c:noMultiLvlLbl val="0"/>
      </c:catAx>
      <c:valAx>
        <c:axId val="2131454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443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>
                <a:effectLst/>
              </a:rPr>
              <a:t>HIV Care Continuum in the TGA by Nativity Status, 2021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BirthC1!$A$16</c:f>
              <c:strCache>
                <c:ptCount val="1"/>
                <c:pt idx="0">
                  <c:v>Foreign Born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BirthC1!$B$15:$E$15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BirthC1!$B$16:$E$16</c:f>
              <c:numCache>
                <c:formatCode>0.0%</c:formatCode>
                <c:ptCount val="4"/>
                <c:pt idx="0">
                  <c:v>8.5858585858585856E-2</c:v>
                </c:pt>
                <c:pt idx="1">
                  <c:v>0.13847695390781564</c:v>
                </c:pt>
                <c:pt idx="2">
                  <c:v>0.15746606334841629</c:v>
                </c:pt>
                <c:pt idx="3">
                  <c:v>0.14493087557603687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BE-46CD-8049-E0248C1D087E}"/>
            </c:ext>
          </c:extLst>
        </c:ser>
        <c:ser>
          <c:idx val="1"/>
          <c:order val="1"/>
          <c:tx>
            <c:strRef>
              <c:f>BirthC1!$A$17</c:f>
              <c:strCache>
                <c:ptCount val="1"/>
                <c:pt idx="0">
                  <c:v>Native Born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BirthC1!$B$15:$E$15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BirthC1!$B$17:$E$17</c:f>
              <c:numCache>
                <c:formatCode>0.0%</c:formatCode>
                <c:ptCount val="4"/>
                <c:pt idx="0">
                  <c:v>0.23232323232323232</c:v>
                </c:pt>
                <c:pt idx="1">
                  <c:v>0.73086172344689382</c:v>
                </c:pt>
                <c:pt idx="2">
                  <c:v>0.72609351432880842</c:v>
                </c:pt>
                <c:pt idx="3">
                  <c:v>0.73755760368663592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BE-46CD-8049-E0248C1D087E}"/>
            </c:ext>
          </c:extLst>
        </c:ser>
        <c:ser>
          <c:idx val="2"/>
          <c:order val="2"/>
          <c:tx>
            <c:strRef>
              <c:f>BirthC1!$A$18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BirthC1!$B$15:$E$15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BirthC1!$B$18:$E$18</c:f>
              <c:numCache>
                <c:formatCode>0.0%</c:formatCode>
                <c:ptCount val="4"/>
                <c:pt idx="1">
                  <c:v>1.2024048096192384E-3</c:v>
                </c:pt>
                <c:pt idx="2">
                  <c:v>1.5082956259426848E-3</c:v>
                </c:pt>
                <c:pt idx="3">
                  <c:v>1.152073732718894E-3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BE-46CD-8049-E0248C1D087E}"/>
            </c:ext>
          </c:extLst>
        </c:ser>
        <c:ser>
          <c:idx val="3"/>
          <c:order val="3"/>
          <c:tx>
            <c:strRef>
              <c:f>BirthC1!$A$19</c:f>
              <c:strCache>
                <c:ptCount val="1"/>
                <c:pt idx="0">
                  <c:v>Unk/Miss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BirthC1!$B$15:$E$15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BirthC1!$B$19:$E$19</c:f>
              <c:numCache>
                <c:formatCode>0.0%</c:formatCode>
                <c:ptCount val="4"/>
                <c:pt idx="0">
                  <c:v>0.68686868686868685</c:v>
                </c:pt>
                <c:pt idx="1">
                  <c:v>0.12945891783567134</c:v>
                </c:pt>
                <c:pt idx="2">
                  <c:v>0.11493212669683257</c:v>
                </c:pt>
                <c:pt idx="3">
                  <c:v>0.11635944700460829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BE-46CD-8049-E0248C1D08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5706271"/>
        <c:axId val="1905690047"/>
      </c:barChart>
      <c:catAx>
        <c:axId val="1905706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5690047"/>
        <c:crosses val="autoZero"/>
        <c:auto val="1"/>
        <c:lblAlgn val="ctr"/>
        <c:lblOffset val="100"/>
        <c:noMultiLvlLbl val="0"/>
      </c:catAx>
      <c:valAx>
        <c:axId val="1905690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5706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HIV Care Continuum in the TGA within each County,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County2!$A$20</c:f>
              <c:strCache>
                <c:ptCount val="1"/>
                <c:pt idx="0">
                  <c:v>Marion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County2!$B$19:$E$19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County2!$B$20:$E$20</c:f>
              <c:numCache>
                <c:formatCode>0.0%</c:formatCode>
                <c:ptCount val="4"/>
                <c:pt idx="0">
                  <c:v>0.7056277056277056</c:v>
                </c:pt>
                <c:pt idx="1">
                  <c:v>0.80336648814078038</c:v>
                </c:pt>
                <c:pt idx="2">
                  <c:v>0.53844682478959449</c:v>
                </c:pt>
                <c:pt idx="3">
                  <c:v>0.69644223412394801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C3-41D7-9A22-DF0A4DCDFB5B}"/>
            </c:ext>
          </c:extLst>
        </c:ser>
        <c:ser>
          <c:idx val="1"/>
          <c:order val="1"/>
          <c:tx>
            <c:strRef>
              <c:f>County2!$A$21</c:f>
              <c:strCache>
                <c:ptCount val="1"/>
                <c:pt idx="0">
                  <c:v>Hamilton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County2!$B$19:$E$19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County2!$B$21:$E$21</c:f>
              <c:numCache>
                <c:formatCode>0.0%</c:formatCode>
                <c:ptCount val="4"/>
                <c:pt idx="0">
                  <c:v>0.68421052631578949</c:v>
                </c:pt>
                <c:pt idx="1">
                  <c:v>0.85663082437275984</c:v>
                </c:pt>
                <c:pt idx="2">
                  <c:v>0.49103942652329752</c:v>
                </c:pt>
                <c:pt idx="3">
                  <c:v>0.78136200716845883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C3-41D7-9A22-DF0A4DCDFB5B}"/>
            </c:ext>
          </c:extLst>
        </c:ser>
        <c:ser>
          <c:idx val="2"/>
          <c:order val="2"/>
          <c:tx>
            <c:strRef>
              <c:f>County2!$A$22</c:f>
              <c:strCache>
                <c:ptCount val="1"/>
                <c:pt idx="0">
                  <c:v>Hendricks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County2!$B$19:$E$19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County2!$B$22:$E$22</c:f>
              <c:numCache>
                <c:formatCode>0.0%</c:formatCode>
                <c:ptCount val="4"/>
                <c:pt idx="0">
                  <c:v>0.66666666666666663</c:v>
                </c:pt>
                <c:pt idx="1">
                  <c:v>0.77114427860696522</c:v>
                </c:pt>
                <c:pt idx="2">
                  <c:v>0.50248756218905477</c:v>
                </c:pt>
                <c:pt idx="3">
                  <c:v>0.6616915422885572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C3-41D7-9A22-DF0A4DCDFB5B}"/>
            </c:ext>
          </c:extLst>
        </c:ser>
        <c:ser>
          <c:idx val="3"/>
          <c:order val="3"/>
          <c:tx>
            <c:strRef>
              <c:f>County2!$A$23</c:f>
              <c:strCache>
                <c:ptCount val="1"/>
                <c:pt idx="0">
                  <c:v>Johnson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County2!$B$19:$E$19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County2!$B$23:$E$23</c:f>
              <c:numCache>
                <c:formatCode>0.0%</c:formatCode>
                <c:ptCount val="4"/>
                <c:pt idx="0">
                  <c:v>0.8571428571428571</c:v>
                </c:pt>
                <c:pt idx="1">
                  <c:v>0.83720930232558144</c:v>
                </c:pt>
                <c:pt idx="2">
                  <c:v>0.56395348837209303</c:v>
                </c:pt>
                <c:pt idx="3">
                  <c:v>0.72674418604651159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C3-41D7-9A22-DF0A4DCDFB5B}"/>
            </c:ext>
          </c:extLst>
        </c:ser>
        <c:ser>
          <c:idx val="4"/>
          <c:order val="4"/>
          <c:tx>
            <c:strRef>
              <c:f>County2!$A$24</c:f>
              <c:strCache>
                <c:ptCount val="1"/>
                <c:pt idx="0">
                  <c:v>Morgan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County2!$B$19:$E$19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County2!$B$24:$E$24</c:f>
              <c:numCache>
                <c:formatCode>0.0%</c:formatCode>
                <c:ptCount val="4"/>
                <c:pt idx="1">
                  <c:v>0.90769230769230769</c:v>
                </c:pt>
                <c:pt idx="2">
                  <c:v>0.58461538461538465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C3-41D7-9A22-DF0A4DCDFB5B}"/>
            </c:ext>
          </c:extLst>
        </c:ser>
        <c:ser>
          <c:idx val="5"/>
          <c:order val="5"/>
          <c:tx>
            <c:strRef>
              <c:f>County2!$A$25</c:f>
              <c:strCache>
                <c:ptCount val="1"/>
                <c:pt idx="0">
                  <c:v>Hancock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County2!$B$19:$E$19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County2!$B$25:$E$25</c:f>
              <c:numCache>
                <c:formatCode>0.0%</c:formatCode>
                <c:ptCount val="4"/>
                <c:pt idx="0">
                  <c:v>0.7142857142857143</c:v>
                </c:pt>
                <c:pt idx="1">
                  <c:v>0.82258064516129037</c:v>
                </c:pt>
                <c:pt idx="2">
                  <c:v>0.54838709677419351</c:v>
                </c:pt>
                <c:pt idx="3">
                  <c:v>0.75806451612903225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C3-41D7-9A22-DF0A4DCDFB5B}"/>
            </c:ext>
          </c:extLst>
        </c:ser>
        <c:ser>
          <c:idx val="6"/>
          <c:order val="6"/>
          <c:tx>
            <c:strRef>
              <c:f>County2!$A$26</c:f>
              <c:strCache>
                <c:ptCount val="1"/>
                <c:pt idx="0">
                  <c:v>Boone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County2!$B$19:$E$19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County2!$B$26:$E$26</c:f>
              <c:numCache>
                <c:formatCode>0.0%</c:formatCode>
                <c:ptCount val="4"/>
                <c:pt idx="1">
                  <c:v>0.8833333333333333</c:v>
                </c:pt>
                <c:pt idx="2">
                  <c:v>0.6166666666666667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C3-41D7-9A22-DF0A4DCDFB5B}"/>
            </c:ext>
          </c:extLst>
        </c:ser>
        <c:ser>
          <c:idx val="7"/>
          <c:order val="7"/>
          <c:tx>
            <c:strRef>
              <c:f>County2!$A$27</c:f>
              <c:strCache>
                <c:ptCount val="1"/>
                <c:pt idx="0">
                  <c:v>Putnam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County2!$B$19:$E$19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County2!$B$27:$E$27</c:f>
              <c:numCache>
                <c:formatCode>0.0%</c:formatCode>
                <c:ptCount val="4"/>
                <c:pt idx="1">
                  <c:v>0.77192982456140347</c:v>
                </c:pt>
                <c:pt idx="2">
                  <c:v>0.54385964912280704</c:v>
                </c:pt>
                <c:pt idx="3">
                  <c:v>0.68421052631578949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EC3-41D7-9A22-DF0A4DCDFB5B}"/>
            </c:ext>
          </c:extLst>
        </c:ser>
        <c:ser>
          <c:idx val="8"/>
          <c:order val="8"/>
          <c:tx>
            <c:strRef>
              <c:f>County2!$A$28</c:f>
              <c:strCache>
                <c:ptCount val="1"/>
                <c:pt idx="0">
                  <c:v>Shelby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County2!$B$19:$E$19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County2!$B$28:$E$28</c:f>
              <c:numCache>
                <c:formatCode>0.0%</c:formatCode>
                <c:ptCount val="4"/>
                <c:pt idx="1">
                  <c:v>0.90243902439024393</c:v>
                </c:pt>
                <c:pt idx="2">
                  <c:v>0.46341463414634149</c:v>
                </c:pt>
                <c:pt idx="3">
                  <c:v>0.73170731707317072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EC3-41D7-9A22-DF0A4DCDFB5B}"/>
            </c:ext>
          </c:extLst>
        </c:ser>
        <c:ser>
          <c:idx val="9"/>
          <c:order val="9"/>
          <c:tx>
            <c:strRef>
              <c:f>County2!$A$29</c:f>
              <c:strCache>
                <c:ptCount val="1"/>
                <c:pt idx="0">
                  <c:v>Brown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County2!$B$19:$E$19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County2!$B$29:$E$29</c:f>
              <c:numCache>
                <c:formatCode>0.0%</c:formatCode>
                <c:ptCount val="4"/>
                <c:pt idx="1">
                  <c:v>0.88888888888888884</c:v>
                </c:pt>
                <c:pt idx="2">
                  <c:v>0.66666666666666663</c:v>
                </c:pt>
                <c:pt idx="3">
                  <c:v>0.77777777777777779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EC3-41D7-9A22-DF0A4DCDFB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92295583"/>
        <c:axId val="1592295999"/>
      </c:barChart>
      <c:catAx>
        <c:axId val="15922955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2295999"/>
        <c:crosses val="autoZero"/>
        <c:auto val="1"/>
        <c:lblAlgn val="ctr"/>
        <c:lblOffset val="100"/>
        <c:noMultiLvlLbl val="0"/>
      </c:catAx>
      <c:valAx>
        <c:axId val="1592295999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crossAx val="1592295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HIV Incidence</a:t>
            </a:r>
            <a:r>
              <a:rPr lang="en-US" sz="2400" baseline="0" dirty="0">
                <a:latin typeface="Calibri" panose="020F0502020204030204" pitchFamily="34" charset="0"/>
                <a:cs typeface="Calibri" panose="020F0502020204030204" pitchFamily="34" charset="0"/>
              </a:rPr>
              <a:t> by County, 2021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Inc_County!$C$1</c:f>
              <c:strCache>
                <c:ptCount val="1"/>
                <c:pt idx="0">
                  <c:v>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Inc_County!$B$2:$B$5</c:f>
              <c:strCache>
                <c:ptCount val="4"/>
                <c:pt idx="0">
                  <c:v>Marion</c:v>
                </c:pt>
                <c:pt idx="1">
                  <c:v>Hamilton</c:v>
                </c:pt>
                <c:pt idx="2">
                  <c:v>Hendricks</c:v>
                </c:pt>
                <c:pt idx="3">
                  <c:v>Others</c:v>
                </c:pt>
              </c:strCache>
            </c:strRef>
          </c:cat>
          <c:val>
            <c:numRef>
              <c:f>Inc_County!$C$2:$C$5</c:f>
              <c:numCache>
                <c:formatCode>General</c:formatCode>
                <c:ptCount val="4"/>
                <c:pt idx="0">
                  <c:v>23.8</c:v>
                </c:pt>
                <c:pt idx="1">
                  <c:v>5.4</c:v>
                </c:pt>
                <c:pt idx="2">
                  <c:v>5.0999999999999996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E7-4585-9A2F-EB3AF49C8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1480719"/>
        <c:axId val="1631469487"/>
      </c:barChart>
      <c:catAx>
        <c:axId val="1631480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631469487"/>
        <c:crosses val="autoZero"/>
        <c:auto val="1"/>
        <c:lblAlgn val="ctr"/>
        <c:lblOffset val="100"/>
        <c:noMultiLvlLbl val="0"/>
      </c:catAx>
      <c:valAx>
        <c:axId val="1631469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Rate per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631480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HIV Care Continuum in the TGA within each Gender, 2021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Gender2!$A$19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Gender2!$B$18:$E$18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Gender2!$B$19:$E$19</c:f>
              <c:numCache>
                <c:formatCode>0.0%</c:formatCode>
                <c:ptCount val="4"/>
                <c:pt idx="0">
                  <c:v>0.67241379310344829</c:v>
                </c:pt>
                <c:pt idx="1">
                  <c:v>0.80601503759398496</c:v>
                </c:pt>
                <c:pt idx="2">
                  <c:v>0.53834586466165413</c:v>
                </c:pt>
                <c:pt idx="3">
                  <c:v>0.69172932330827064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0B-401E-A3E2-D325D669C966}"/>
            </c:ext>
          </c:extLst>
        </c:ser>
        <c:ser>
          <c:idx val="1"/>
          <c:order val="1"/>
          <c:tx>
            <c:strRef>
              <c:f>Gender2!$A$20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Gender2!$B$18:$E$18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Gender2!$B$20:$E$20</c:f>
              <c:numCache>
                <c:formatCode>0.0%</c:formatCode>
                <c:ptCount val="4"/>
                <c:pt idx="0">
                  <c:v>0.71830985915492962</c:v>
                </c:pt>
                <c:pt idx="1">
                  <c:v>0.80653319283456271</c:v>
                </c:pt>
                <c:pt idx="2">
                  <c:v>0.53551106427818762</c:v>
                </c:pt>
                <c:pt idx="3">
                  <c:v>0.70558482613277129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0B-401E-A3E2-D325D669C966}"/>
            </c:ext>
          </c:extLst>
        </c:ser>
        <c:ser>
          <c:idx val="2"/>
          <c:order val="2"/>
          <c:tx>
            <c:strRef>
              <c:f>Gender2!$A$21</c:f>
              <c:strCache>
                <c:ptCount val="1"/>
                <c:pt idx="0">
                  <c:v>MtF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Gender2!$B$18:$E$18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Gender2!$B$21:$E$21</c:f>
              <c:numCache>
                <c:formatCode>0.0%</c:formatCode>
                <c:ptCount val="4"/>
                <c:pt idx="0">
                  <c:v>0.7142857142857143</c:v>
                </c:pt>
                <c:pt idx="1">
                  <c:v>0.92682926829268297</c:v>
                </c:pt>
                <c:pt idx="2">
                  <c:v>0.58536585365853655</c:v>
                </c:pt>
                <c:pt idx="3">
                  <c:v>0.73170731707317072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0B-401E-A3E2-D325D669C966}"/>
            </c:ext>
          </c:extLst>
        </c:ser>
        <c:ser>
          <c:idx val="3"/>
          <c:order val="3"/>
          <c:tx>
            <c:strRef>
              <c:f>Gender2!$A$22</c:f>
              <c:strCache>
                <c:ptCount val="1"/>
                <c:pt idx="0">
                  <c:v>FtM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Gender2!$B$18:$E$18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Gender2!$B$22:$E$22</c:f>
              <c:numCache>
                <c:formatCode>0.0%</c:formatCode>
                <c:ptCount val="4"/>
                <c:pt idx="1">
                  <c:v>0.875</c:v>
                </c:pt>
                <c:pt idx="2">
                  <c:v>0.625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0B-401E-A3E2-D325D669C9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131446063"/>
        <c:axId val="2131439407"/>
      </c:barChart>
      <c:catAx>
        <c:axId val="21314460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439407"/>
        <c:crosses val="autoZero"/>
        <c:auto val="1"/>
        <c:lblAlgn val="ctr"/>
        <c:lblOffset val="100"/>
        <c:noMultiLvlLbl val="0"/>
      </c:catAx>
      <c:valAx>
        <c:axId val="2131439407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crossAx val="2131446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HIV Care Continuum in the TGA within each Race/Ethnicity,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'RE2'!$A$18</c:f>
              <c:strCache>
                <c:ptCount val="1"/>
                <c:pt idx="0">
                  <c:v>Asian/PI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'RE2'!$B$17:$E$17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'RE2'!$B$18:$E$18</c:f>
              <c:numCache>
                <c:formatCode>0.0%</c:formatCode>
                <c:ptCount val="4"/>
                <c:pt idx="1">
                  <c:v>0.86390532544378695</c:v>
                </c:pt>
                <c:pt idx="2">
                  <c:v>0.72189349112426038</c:v>
                </c:pt>
                <c:pt idx="3">
                  <c:v>0.8224852071005917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7A-4C8A-8281-C038C8593F3D}"/>
            </c:ext>
          </c:extLst>
        </c:ser>
        <c:ser>
          <c:idx val="1"/>
          <c:order val="1"/>
          <c:tx>
            <c:strRef>
              <c:f>'RE2'!$A$19</c:f>
              <c:strCache>
                <c:ptCount val="1"/>
                <c:pt idx="0">
                  <c:v>Black, not 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'RE2'!$B$17:$E$17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'RE2'!$B$19:$E$19</c:f>
              <c:numCache>
                <c:formatCode>0.0%</c:formatCode>
                <c:ptCount val="4"/>
                <c:pt idx="0">
                  <c:v>0.67647058823529416</c:v>
                </c:pt>
                <c:pt idx="1">
                  <c:v>0.78800000000000003</c:v>
                </c:pt>
                <c:pt idx="2">
                  <c:v>0.52520435967302448</c:v>
                </c:pt>
                <c:pt idx="3">
                  <c:v>0.65361035422343328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7A-4C8A-8281-C038C8593F3D}"/>
            </c:ext>
          </c:extLst>
        </c:ser>
        <c:ser>
          <c:idx val="2"/>
          <c:order val="2"/>
          <c:tx>
            <c:strRef>
              <c:f>'RE2'!$A$20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'RE2'!$B$17:$E$17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'RE2'!$B$20:$E$20</c:f>
              <c:numCache>
                <c:formatCode>0.0%</c:formatCode>
                <c:ptCount val="4"/>
                <c:pt idx="0" formatCode="0%">
                  <c:v>0.86</c:v>
                </c:pt>
                <c:pt idx="1">
                  <c:v>0.76500000000000001</c:v>
                </c:pt>
                <c:pt idx="2">
                  <c:v>0.55833333333333335</c:v>
                </c:pt>
                <c:pt idx="3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7A-4C8A-8281-C038C8593F3D}"/>
            </c:ext>
          </c:extLst>
        </c:ser>
        <c:ser>
          <c:idx val="3"/>
          <c:order val="3"/>
          <c:tx>
            <c:strRef>
              <c:f>'RE2'!$A$21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'RE2'!$B$17:$E$17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'RE2'!$B$21:$E$21</c:f>
              <c:numCache>
                <c:formatCode>0.0%</c:formatCode>
                <c:ptCount val="4"/>
                <c:pt idx="1">
                  <c:v>0.82799999999999996</c:v>
                </c:pt>
                <c:pt idx="2">
                  <c:v>0.54418604651162794</c:v>
                </c:pt>
                <c:pt idx="3">
                  <c:v>0.69767441860465118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7A-4C8A-8281-C038C8593F3D}"/>
            </c:ext>
          </c:extLst>
        </c:ser>
        <c:ser>
          <c:idx val="4"/>
          <c:order val="4"/>
          <c:tx>
            <c:strRef>
              <c:f>'RE2'!$A$22</c:f>
              <c:strCache>
                <c:ptCount val="1"/>
                <c:pt idx="0">
                  <c:v>White, not Hispanic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'RE2'!$B$17:$E$17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'RE2'!$B$22:$E$22</c:f>
              <c:numCache>
                <c:formatCode>0.0%</c:formatCode>
                <c:ptCount val="4"/>
                <c:pt idx="0">
                  <c:v>0.70499999999999996</c:v>
                </c:pt>
                <c:pt idx="1">
                  <c:v>0.84</c:v>
                </c:pt>
                <c:pt idx="2">
                  <c:v>0.53194321206743567</c:v>
                </c:pt>
                <c:pt idx="3">
                  <c:v>0.7622005323868678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7A-4C8A-8281-C038C8593F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440096031"/>
        <c:axId val="1440088959"/>
      </c:barChart>
      <c:catAx>
        <c:axId val="1440096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0088959"/>
        <c:crosses val="autoZero"/>
        <c:auto val="1"/>
        <c:lblAlgn val="ctr"/>
        <c:lblOffset val="100"/>
        <c:noMultiLvlLbl val="0"/>
      </c:catAx>
      <c:valAx>
        <c:axId val="1440088959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crossAx val="1440096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HIV Care Continuum in the TGA within each age groups, 2021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'Age2'!$A$18</c:f>
              <c:strCache>
                <c:ptCount val="1"/>
                <c:pt idx="0">
                  <c:v>&lt; 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'Age2'!$B$17:$E$17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'Age2'!$B$18:$E$18</c:f>
              <c:numCache>
                <c:formatCode>0.0%</c:formatCode>
                <c:ptCount val="4"/>
                <c:pt idx="1">
                  <c:v>0.9642857142857143</c:v>
                </c:pt>
                <c:pt idx="2">
                  <c:v>0.9285714285714286</c:v>
                </c:pt>
                <c:pt idx="3">
                  <c:v>0.9285714285714286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0C-4D92-9F75-BF086AC01DDF}"/>
            </c:ext>
          </c:extLst>
        </c:ser>
        <c:ser>
          <c:idx val="1"/>
          <c:order val="1"/>
          <c:tx>
            <c:strRef>
              <c:f>'Age2'!$A$19</c:f>
              <c:strCache>
                <c:ptCount val="1"/>
                <c:pt idx="0">
                  <c:v>15-19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'Age2'!$B$17:$E$17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'Age2'!$B$19:$E$19</c:f>
              <c:numCache>
                <c:formatCode>0.0%</c:formatCode>
                <c:ptCount val="4"/>
                <c:pt idx="0">
                  <c:v>0.75</c:v>
                </c:pt>
                <c:pt idx="1">
                  <c:v>0.82857142857142863</c:v>
                </c:pt>
                <c:pt idx="2">
                  <c:v>0.54285714285714282</c:v>
                </c:pt>
                <c:pt idx="3">
                  <c:v>0.62857142857142856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0C-4D92-9F75-BF086AC01DDF}"/>
            </c:ext>
          </c:extLst>
        </c:ser>
        <c:ser>
          <c:idx val="2"/>
          <c:order val="2"/>
          <c:tx>
            <c:strRef>
              <c:f>'Age2'!$A$20</c:f>
              <c:strCache>
                <c:ptCount val="1"/>
                <c:pt idx="0">
                  <c:v>20-24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'Age2'!$B$17:$E$17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'Age2'!$B$20:$E$20</c:f>
              <c:numCache>
                <c:formatCode>0.0%</c:formatCode>
                <c:ptCount val="4"/>
                <c:pt idx="0">
                  <c:v>0.75510204081632648</c:v>
                </c:pt>
                <c:pt idx="1">
                  <c:v>0.84042553191489366</c:v>
                </c:pt>
                <c:pt idx="2">
                  <c:v>0.5478723404255319</c:v>
                </c:pt>
                <c:pt idx="3">
                  <c:v>0.62234042553191493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0C-4D92-9F75-BF086AC01DDF}"/>
            </c:ext>
          </c:extLst>
        </c:ser>
        <c:ser>
          <c:idx val="3"/>
          <c:order val="3"/>
          <c:tx>
            <c:strRef>
              <c:f>'Age2'!$A$21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'Age2'!$B$17:$E$17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'Age2'!$B$21:$E$21</c:f>
              <c:numCache>
                <c:formatCode>0.0%</c:formatCode>
                <c:ptCount val="4"/>
                <c:pt idx="0">
                  <c:v>0.68852459016393441</c:v>
                </c:pt>
                <c:pt idx="1">
                  <c:v>0.78420195439739415</c:v>
                </c:pt>
                <c:pt idx="2">
                  <c:v>0.49511400651465798</c:v>
                </c:pt>
                <c:pt idx="3">
                  <c:v>0.6115635179153095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0C-4D92-9F75-BF086AC01DDF}"/>
            </c:ext>
          </c:extLst>
        </c:ser>
        <c:ser>
          <c:idx val="4"/>
          <c:order val="4"/>
          <c:tx>
            <c:strRef>
              <c:f>'Age2'!$A$22</c:f>
              <c:strCache>
                <c:ptCount val="1"/>
                <c:pt idx="0">
                  <c:v>35-44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'Age2'!$B$17:$E$17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'Age2'!$B$22:$E$22</c:f>
              <c:numCache>
                <c:formatCode>0.0%</c:formatCode>
                <c:ptCount val="4"/>
                <c:pt idx="0">
                  <c:v>0.76</c:v>
                </c:pt>
                <c:pt idx="1">
                  <c:v>0.80680977054034053</c:v>
                </c:pt>
                <c:pt idx="2">
                  <c:v>0.52183567727609181</c:v>
                </c:pt>
                <c:pt idx="3">
                  <c:v>0.67875647668393779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0C-4D92-9F75-BF086AC01DDF}"/>
            </c:ext>
          </c:extLst>
        </c:ser>
        <c:ser>
          <c:idx val="5"/>
          <c:order val="5"/>
          <c:tx>
            <c:strRef>
              <c:f>'Age2'!$A$23</c:f>
              <c:strCache>
                <c:ptCount val="1"/>
                <c:pt idx="0">
                  <c:v>45-54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'Age2'!$B$17:$E$17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'Age2'!$B$23:$E$23</c:f>
              <c:numCache>
                <c:formatCode>0.0%</c:formatCode>
                <c:ptCount val="4"/>
                <c:pt idx="0">
                  <c:v>0.63636363636363635</c:v>
                </c:pt>
                <c:pt idx="1">
                  <c:v>0.80699300699300702</c:v>
                </c:pt>
                <c:pt idx="2">
                  <c:v>0.53566433566433569</c:v>
                </c:pt>
                <c:pt idx="3">
                  <c:v>0.72517482517482512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0C-4D92-9F75-BF086AC01DDF}"/>
            </c:ext>
          </c:extLst>
        </c:ser>
        <c:ser>
          <c:idx val="6"/>
          <c:order val="6"/>
          <c:tx>
            <c:strRef>
              <c:f>'Age2'!$A$24</c:f>
              <c:strCache>
                <c:ptCount val="1"/>
                <c:pt idx="0">
                  <c:v>55-64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'Age2'!$B$17:$E$17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'Age2'!$B$24:$E$24</c:f>
              <c:numCache>
                <c:formatCode>0.0%</c:formatCode>
                <c:ptCount val="4"/>
                <c:pt idx="0">
                  <c:v>0.6875</c:v>
                </c:pt>
                <c:pt idx="1">
                  <c:v>0.82736389684813749</c:v>
                </c:pt>
                <c:pt idx="2">
                  <c:v>0.57234957020057309</c:v>
                </c:pt>
                <c:pt idx="3">
                  <c:v>0.76790830945558741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0C-4D92-9F75-BF086AC01DDF}"/>
            </c:ext>
          </c:extLst>
        </c:ser>
        <c:ser>
          <c:idx val="7"/>
          <c:order val="7"/>
          <c:tx>
            <c:strRef>
              <c:f>'Age2'!$A$25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'Age2'!$B$17:$E$17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'Age2'!$B$25:$E$25</c:f>
              <c:numCache>
                <c:formatCode>0.0%</c:formatCode>
                <c:ptCount val="4"/>
                <c:pt idx="1">
                  <c:v>0.79922779922779918</c:v>
                </c:pt>
                <c:pt idx="2">
                  <c:v>0.55791505791505791</c:v>
                </c:pt>
                <c:pt idx="3">
                  <c:v>0.76833976833976836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D0C-4D92-9F75-BF086AC01D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131443567"/>
        <c:axId val="2131449807"/>
      </c:barChart>
      <c:catAx>
        <c:axId val="21314435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449807"/>
        <c:crosses val="autoZero"/>
        <c:auto val="1"/>
        <c:lblAlgn val="ctr"/>
        <c:lblOffset val="100"/>
        <c:noMultiLvlLbl val="0"/>
      </c:catAx>
      <c:valAx>
        <c:axId val="2131449807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crossAx val="2131443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HIV Care Continuum in the TGA within each Exposure Category,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Expo2!$A$14</c:f>
              <c:strCache>
                <c:ptCount val="1"/>
                <c:pt idx="0">
                  <c:v>MSM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Expo2!$B$13:$E$13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Expo2!$B$14:$E$14</c:f>
              <c:numCache>
                <c:formatCode>0.0%</c:formatCode>
                <c:ptCount val="4"/>
                <c:pt idx="0">
                  <c:v>0.74015748031496065</c:v>
                </c:pt>
                <c:pt idx="1">
                  <c:v>0.83944678292242936</c:v>
                </c:pt>
                <c:pt idx="2">
                  <c:v>0.54720384846662662</c:v>
                </c:pt>
                <c:pt idx="3">
                  <c:v>0.74113048707155738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A4-4CAB-9BCA-24709B52E07E}"/>
            </c:ext>
          </c:extLst>
        </c:ser>
        <c:ser>
          <c:idx val="1"/>
          <c:order val="1"/>
          <c:tx>
            <c:strRef>
              <c:f>Expo2!$A$15</c:f>
              <c:strCache>
                <c:ptCount val="1"/>
                <c:pt idx="0">
                  <c:v>Heterosexual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Expo2!$B$13:$E$13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Expo2!$B$15:$E$15</c:f>
              <c:numCache>
                <c:formatCode>0.0%</c:formatCode>
                <c:ptCount val="4"/>
                <c:pt idx="0">
                  <c:v>0.7567567567567568</c:v>
                </c:pt>
                <c:pt idx="1">
                  <c:v>0.79871977240398295</c:v>
                </c:pt>
                <c:pt idx="2">
                  <c:v>0.54409672830725464</c:v>
                </c:pt>
                <c:pt idx="3">
                  <c:v>0.69843527738264577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A4-4CAB-9BCA-24709B52E07E}"/>
            </c:ext>
          </c:extLst>
        </c:ser>
        <c:ser>
          <c:idx val="2"/>
          <c:order val="2"/>
          <c:tx>
            <c:strRef>
              <c:f>Expo2!$A$16</c:f>
              <c:strCache>
                <c:ptCount val="1"/>
                <c:pt idx="0">
                  <c:v>IDU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Expo2!$B$13:$E$13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Expo2!$B$16:$E$16</c:f>
              <c:numCache>
                <c:formatCode>0.0%</c:formatCode>
                <c:ptCount val="4"/>
                <c:pt idx="0">
                  <c:v>0.57894736842105265</c:v>
                </c:pt>
                <c:pt idx="1">
                  <c:v>0.78966789667896675</c:v>
                </c:pt>
                <c:pt idx="2">
                  <c:v>0.5627306273062731</c:v>
                </c:pt>
                <c:pt idx="3">
                  <c:v>0.66605166051660514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A4-4CAB-9BCA-24709B52E07E}"/>
            </c:ext>
          </c:extLst>
        </c:ser>
        <c:ser>
          <c:idx val="3"/>
          <c:order val="3"/>
          <c:tx>
            <c:strRef>
              <c:f>Expo2!$A$17</c:f>
              <c:strCache>
                <c:ptCount val="1"/>
                <c:pt idx="0">
                  <c:v>Perinatal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Expo2!$B$13:$E$13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Expo2!$B$17:$E$17</c:f>
              <c:numCache>
                <c:formatCode>0.0%</c:formatCode>
                <c:ptCount val="4"/>
                <c:pt idx="1">
                  <c:v>0.86250000000000004</c:v>
                </c:pt>
                <c:pt idx="2">
                  <c:v>0.6875</c:v>
                </c:pt>
                <c:pt idx="3">
                  <c:v>0.77500000000000002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A4-4CAB-9BCA-24709B52E07E}"/>
            </c:ext>
          </c:extLst>
        </c:ser>
        <c:ser>
          <c:idx val="4"/>
          <c:order val="4"/>
          <c:tx>
            <c:strRef>
              <c:f>Expo2!$A$18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Expo2!$B$13:$E$13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Expo2!$B$18:$E$18</c:f>
              <c:numCache>
                <c:formatCode>0.0%</c:formatCode>
                <c:ptCount val="4"/>
                <c:pt idx="1">
                  <c:v>0.77777777777777779</c:v>
                </c:pt>
                <c:pt idx="2">
                  <c:v>0.55555555555555558</c:v>
                </c:pt>
                <c:pt idx="3">
                  <c:v>0.77777777777777779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A4-4CAB-9BCA-24709B52E07E}"/>
            </c:ext>
          </c:extLst>
        </c:ser>
        <c:ser>
          <c:idx val="5"/>
          <c:order val="5"/>
          <c:tx>
            <c:strRef>
              <c:f>Expo2!$A$19</c:f>
              <c:strCache>
                <c:ptCount val="1"/>
                <c:pt idx="0">
                  <c:v>Not Rptd.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Expo2!$B$13:$E$13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Expo2!$B$19:$E$19</c:f>
              <c:numCache>
                <c:formatCode>0.0%</c:formatCode>
                <c:ptCount val="4"/>
                <c:pt idx="0">
                  <c:v>0.67708333333333337</c:v>
                </c:pt>
                <c:pt idx="1">
                  <c:v>0.70406905055487057</c:v>
                </c:pt>
                <c:pt idx="2">
                  <c:v>0.45006165228113443</c:v>
                </c:pt>
                <c:pt idx="3">
                  <c:v>0.5709001233045623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6A4-4CAB-9BCA-24709B52E0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905643039"/>
        <c:axId val="1905646367"/>
      </c:barChart>
      <c:catAx>
        <c:axId val="19056430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5646367"/>
        <c:crosses val="autoZero"/>
        <c:auto val="1"/>
        <c:lblAlgn val="ctr"/>
        <c:lblOffset val="100"/>
        <c:noMultiLvlLbl val="0"/>
      </c:catAx>
      <c:valAx>
        <c:axId val="1905646367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crossAx val="1905643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HIV Care Continuum in the TGA within each Nativity Status, 2021</a:t>
            </a:r>
          </a:p>
        </c:rich>
      </c:tx>
      <c:layout>
        <c:manualLayout>
          <c:xMode val="edge"/>
          <c:yMode val="edge"/>
          <c:x val="0.131451612903225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BirthC2!$A$14</c:f>
              <c:strCache>
                <c:ptCount val="1"/>
                <c:pt idx="0">
                  <c:v>Foreign Born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BirthC2!$B$13:$E$13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BirthC2!$B$14:$E$14</c:f>
              <c:numCache>
                <c:formatCode>0.0%</c:formatCode>
                <c:ptCount val="4"/>
                <c:pt idx="0">
                  <c:v>0.80952380952380953</c:v>
                </c:pt>
                <c:pt idx="1">
                  <c:v>0.750271444082519</c:v>
                </c:pt>
                <c:pt idx="2">
                  <c:v>0.5667752442996743</c:v>
                </c:pt>
                <c:pt idx="3">
                  <c:v>0.6829533116178067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1F-4C12-A1EE-86FEA7EEFFA8}"/>
            </c:ext>
          </c:extLst>
        </c:ser>
        <c:ser>
          <c:idx val="1"/>
          <c:order val="1"/>
          <c:tx>
            <c:strRef>
              <c:f>BirthC2!$A$15</c:f>
              <c:strCache>
                <c:ptCount val="1"/>
                <c:pt idx="0">
                  <c:v>Native Born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BirthC2!$B$13:$E$13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BirthC2!$B$15:$E$15</c:f>
              <c:numCache>
                <c:formatCode>0.0%</c:formatCode>
                <c:ptCount val="4"/>
                <c:pt idx="0">
                  <c:v>0.77966101694915257</c:v>
                </c:pt>
                <c:pt idx="1">
                  <c:v>0.81936643450909907</c:v>
                </c:pt>
                <c:pt idx="2">
                  <c:v>0.54077735340372945</c:v>
                </c:pt>
                <c:pt idx="3">
                  <c:v>0.71916423275668384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1F-4C12-A1EE-86FEA7EEFFA8}"/>
            </c:ext>
          </c:extLst>
        </c:ser>
        <c:ser>
          <c:idx val="2"/>
          <c:order val="2"/>
          <c:tx>
            <c:strRef>
              <c:f>BirthC2!$A$16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BirthC2!$B$13:$E$13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BirthC2!$B$16:$E$16</c:f>
              <c:numCache>
                <c:formatCode>0.0%</c:formatCode>
                <c:ptCount val="4"/>
                <c:pt idx="1">
                  <c:v>0.8571428571428571</c:v>
                </c:pt>
                <c:pt idx="2">
                  <c:v>0.7142857142857143</c:v>
                </c:pt>
                <c:pt idx="3">
                  <c:v>0.7142857142857143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1F-4C12-A1EE-86FEA7EEFFA8}"/>
            </c:ext>
          </c:extLst>
        </c:ser>
        <c:ser>
          <c:idx val="3"/>
          <c:order val="3"/>
          <c:tx>
            <c:strRef>
              <c:f>BirthC2!$A$17</c:f>
              <c:strCache>
                <c:ptCount val="1"/>
                <c:pt idx="0">
                  <c:v>Unk/Miss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BirthC2!$B$13:$E$13</c:f>
              <c:strCache>
                <c:ptCount val="4"/>
                <c:pt idx="0">
                  <c:v>Linkage to Care within 30 days</c:v>
                </c:pt>
                <c:pt idx="1">
                  <c:v>Receipt of Care</c:v>
                </c:pt>
                <c:pt idx="2">
                  <c:v>Retained in Care</c:v>
                </c:pt>
                <c:pt idx="3">
                  <c:v>Virally Suppressed</c:v>
                </c:pt>
              </c:strCache>
            </c:strRef>
          </c:cat>
          <c:val>
            <c:numRef>
              <c:f>BirthC2!$B$17:$E$17</c:f>
              <c:numCache>
                <c:formatCode>0.0%</c:formatCode>
                <c:ptCount val="4"/>
                <c:pt idx="0">
                  <c:v>0.68341708542713564</c:v>
                </c:pt>
                <c:pt idx="1">
                  <c:v>0.8125786163522013</c:v>
                </c:pt>
                <c:pt idx="2">
                  <c:v>0.47924528301886793</c:v>
                </c:pt>
                <c:pt idx="3">
                  <c:v>0.63522012578616349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1F-4C12-A1EE-86FEA7EEFF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905702943"/>
        <c:axId val="1905705439"/>
      </c:barChart>
      <c:catAx>
        <c:axId val="19057029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5705439"/>
        <c:crosses val="autoZero"/>
        <c:auto val="1"/>
        <c:lblAlgn val="ctr"/>
        <c:lblOffset val="100"/>
        <c:noMultiLvlLbl val="0"/>
      </c:catAx>
      <c:valAx>
        <c:axId val="1905705439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crossAx val="1905702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4083552055993"/>
          <c:y val="0.11000861220472441"/>
          <c:w val="0.42881756715894387"/>
          <c:h val="6.58552621280192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Sheet1!$B$38</c:f>
              <c:strCache>
                <c:ptCount val="1"/>
                <c:pt idx="0">
                  <c:v>RWSP Clients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6D0-4010-84CE-EB12F650EAF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D0-4010-84CE-EB12F650EAF5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Sheet1!$A$39:$A$42</c:f>
              <c:strCache>
                <c:ptCount val="4"/>
                <c:pt idx="0">
                  <c:v>Virally Suppressed</c:v>
                </c:pt>
                <c:pt idx="1">
                  <c:v>ART Rx</c:v>
                </c:pt>
                <c:pt idx="2">
                  <c:v>Retained in Care</c:v>
                </c:pt>
                <c:pt idx="3">
                  <c:v>Linked to Care </c:v>
                </c:pt>
              </c:strCache>
            </c:strRef>
          </c:cat>
          <c:val>
            <c:numRef>
              <c:f>Sheet1!$B$39:$B$42</c:f>
              <c:numCache>
                <c:formatCode>0.0%</c:formatCode>
                <c:ptCount val="4"/>
                <c:pt idx="0">
                  <c:v>0.83015597920277295</c:v>
                </c:pt>
                <c:pt idx="1">
                  <c:v>0.70299999999999996</c:v>
                </c:pt>
                <c:pt idx="2">
                  <c:v>0.71620450606585784</c:v>
                </c:pt>
                <c:pt idx="3">
                  <c:v>0.75600000000000001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D0-4010-84CE-EB12F650EAF5}"/>
            </c:ext>
          </c:extLst>
        </c:ser>
        <c:ser>
          <c:idx val="1"/>
          <c:order val="1"/>
          <c:tx>
            <c:strRef>
              <c:f>Sheet1!$C$38</c:f>
              <c:strCache>
                <c:ptCount val="1"/>
                <c:pt idx="0">
                  <c:v>Non-Clients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8064A2">
                  <a:lumMod val="75000"/>
                </a:srgb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86D0-4010-84CE-EB12F650EAF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D0-4010-84CE-EB12F650EAF5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Sheet1!$A$39:$A$42</c:f>
              <c:strCache>
                <c:ptCount val="4"/>
                <c:pt idx="0">
                  <c:v>Virally Suppressed</c:v>
                </c:pt>
                <c:pt idx="1">
                  <c:v>ART Rx</c:v>
                </c:pt>
                <c:pt idx="2">
                  <c:v>Retained in Care</c:v>
                </c:pt>
                <c:pt idx="3">
                  <c:v>Linked to Care </c:v>
                </c:pt>
              </c:strCache>
            </c:strRef>
          </c:cat>
          <c:val>
            <c:numRef>
              <c:f>Sheet1!$C$39:$C$42</c:f>
              <c:numCache>
                <c:formatCode>General</c:formatCode>
                <c:ptCount val="4"/>
                <c:pt idx="0" formatCode="0.0%">
                  <c:v>0.62700465597516808</c:v>
                </c:pt>
                <c:pt idx="2" formatCode="0.0%">
                  <c:v>0.42990170719089499</c:v>
                </c:pt>
                <c:pt idx="3" formatCode="0.0%">
                  <c:v>0.67100000000000004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D0-4010-84CE-EB12F650EAF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7879680"/>
        <c:axId val="47902080"/>
      </c:barChart>
      <c:catAx>
        <c:axId val="47879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7902080"/>
        <c:crosses val="autoZero"/>
        <c:auto val="1"/>
        <c:lblAlgn val="ctr"/>
        <c:lblOffset val="100"/>
        <c:noMultiLvlLbl val="0"/>
      </c:catAx>
      <c:valAx>
        <c:axId val="47902080"/>
        <c:scaling>
          <c:orientation val="minMax"/>
          <c:max val="1"/>
        </c:scaling>
        <c:delete val="1"/>
        <c:axPos val="b"/>
        <c:majorGridlines/>
        <c:numFmt formatCode="0%" sourceLinked="0"/>
        <c:majorTickMark val="out"/>
        <c:minorTickMark val="none"/>
        <c:tickLblPos val="nextTo"/>
        <c:crossAx val="478796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607325526616866"/>
          <c:y val="0.89964834256829007"/>
          <c:w val="0.54709964139098"/>
          <c:h val="9.733644405560415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1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HIV Incidence Rate by 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Inc_Gender!$C$1</c:f>
              <c:strCache>
                <c:ptCount val="1"/>
                <c:pt idx="0">
                  <c:v>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Inc_Gender!$B$2:$B$3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Inc_Gender!$C$2:$C$3</c:f>
              <c:numCache>
                <c:formatCode>General</c:formatCode>
                <c:ptCount val="2"/>
                <c:pt idx="0">
                  <c:v>5.7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F8-4C64-9442-AED3914DA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6838575"/>
        <c:axId val="2046845647"/>
      </c:barChart>
      <c:catAx>
        <c:axId val="2046838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845647"/>
        <c:crosses val="autoZero"/>
        <c:auto val="1"/>
        <c:lblAlgn val="ctr"/>
        <c:lblOffset val="100"/>
        <c:noMultiLvlLbl val="0"/>
      </c:catAx>
      <c:valAx>
        <c:axId val="2046845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Rate per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838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Long!$B$55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E66101"/>
            </a:solidFill>
            <a:ln>
              <a:noFill/>
            </a:ln>
            <a:effectLst/>
          </c:spPr>
          <c:invertIfNegative val="0"/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65-4B7D-8EDE-3AC66A3CE2C5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65-4B7D-8EDE-3AC66A3CE2C5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65-4B7D-8EDE-3AC66A3CE2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Long!$A$56:$A$67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Long!$B$56:$B$67</c:f>
              <c:numCache>
                <c:formatCode>General</c:formatCode>
                <c:ptCount val="12"/>
                <c:pt idx="0">
                  <c:v>39</c:v>
                </c:pt>
                <c:pt idx="1">
                  <c:v>41</c:v>
                </c:pt>
                <c:pt idx="2">
                  <c:v>38</c:v>
                </c:pt>
                <c:pt idx="3">
                  <c:v>46</c:v>
                </c:pt>
                <c:pt idx="4">
                  <c:v>40</c:v>
                </c:pt>
                <c:pt idx="5">
                  <c:v>36</c:v>
                </c:pt>
                <c:pt idx="6">
                  <c:v>47</c:v>
                </c:pt>
                <c:pt idx="7">
                  <c:v>58</c:v>
                </c:pt>
                <c:pt idx="8">
                  <c:v>58</c:v>
                </c:pt>
                <c:pt idx="9">
                  <c:v>55</c:v>
                </c:pt>
                <c:pt idx="10">
                  <c:v>36</c:v>
                </c:pt>
                <c:pt idx="1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65-4B7D-8EDE-3AC66A3CE2C5}"/>
            </c:ext>
          </c:extLst>
        </c:ser>
        <c:ser>
          <c:idx val="1"/>
          <c:order val="1"/>
          <c:tx>
            <c:strRef>
              <c:f>Long!$C$55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65-4B7D-8EDE-3AC66A3CE2C5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65-4B7D-8EDE-3AC66A3CE2C5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65-4B7D-8EDE-3AC66A3CE2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Long!$A$56:$A$67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Long!$C$56:$C$67</c:f>
              <c:numCache>
                <c:formatCode>General</c:formatCode>
                <c:ptCount val="12"/>
                <c:pt idx="0">
                  <c:v>156</c:v>
                </c:pt>
                <c:pt idx="1">
                  <c:v>158</c:v>
                </c:pt>
                <c:pt idx="2">
                  <c:v>155</c:v>
                </c:pt>
                <c:pt idx="3">
                  <c:v>172</c:v>
                </c:pt>
                <c:pt idx="4">
                  <c:v>168</c:v>
                </c:pt>
                <c:pt idx="5">
                  <c:v>182</c:v>
                </c:pt>
                <c:pt idx="6">
                  <c:v>193</c:v>
                </c:pt>
                <c:pt idx="7">
                  <c:v>225</c:v>
                </c:pt>
                <c:pt idx="8">
                  <c:v>185</c:v>
                </c:pt>
                <c:pt idx="9">
                  <c:v>216</c:v>
                </c:pt>
                <c:pt idx="10">
                  <c:v>163</c:v>
                </c:pt>
                <c:pt idx="11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865-4B7D-8EDE-3AC66A3CE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4009807"/>
        <c:axId val="1593997327"/>
      </c:barChart>
      <c:catAx>
        <c:axId val="1594009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3997327"/>
        <c:crosses val="autoZero"/>
        <c:auto val="1"/>
        <c:lblAlgn val="ctr"/>
        <c:lblOffset val="100"/>
        <c:noMultiLvlLbl val="0"/>
      </c:catAx>
      <c:valAx>
        <c:axId val="1593997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4009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HIV Incidence</a:t>
            </a:r>
            <a:r>
              <a:rPr lang="en-US" sz="1600" baseline="0"/>
              <a:t> Rate by Race/Ethnicity, 2021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Inc_RE!$C$3</c:f>
              <c:strCache>
                <c:ptCount val="1"/>
                <c:pt idx="0">
                  <c:v>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Inc_RE!$B$4:$B$6</c:f>
              <c:strCache>
                <c:ptCount val="3"/>
                <c:pt idx="0">
                  <c:v>Black, non Hispanic</c:v>
                </c:pt>
                <c:pt idx="1">
                  <c:v> Hispanic</c:v>
                </c:pt>
                <c:pt idx="2">
                  <c:v>White, non Hispanic</c:v>
                </c:pt>
              </c:strCache>
            </c:strRef>
          </c:cat>
          <c:val>
            <c:numRef>
              <c:f>Inc_RE!$C$4:$C$6</c:f>
              <c:numCache>
                <c:formatCode>General</c:formatCode>
                <c:ptCount val="3"/>
                <c:pt idx="0">
                  <c:v>42.6</c:v>
                </c:pt>
                <c:pt idx="1">
                  <c:v>29.5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81-4243-89FF-D52454C0C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1471567"/>
        <c:axId val="1631511087"/>
      </c:barChart>
      <c:catAx>
        <c:axId val="1631471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511087"/>
        <c:crosses val="autoZero"/>
        <c:auto val="1"/>
        <c:lblAlgn val="ctr"/>
        <c:lblOffset val="100"/>
        <c:noMultiLvlLbl val="0"/>
      </c:catAx>
      <c:valAx>
        <c:axId val="1631511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Rate per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471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Incidence Rate by Age groups,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Inc_Age!$C$2</c:f>
              <c:strCache>
                <c:ptCount val="1"/>
                <c:pt idx="0">
                  <c:v>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Inc_Age!$B$3:$B$10</c:f>
              <c:strCache>
                <c:ptCount val="8"/>
                <c:pt idx="0">
                  <c:v>&lt; 15</c:v>
                </c:pt>
                <c:pt idx="1">
                  <c:v>15-19</c:v>
                </c:pt>
                <c:pt idx="2">
                  <c:v>20-24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65+</c:v>
                </c:pt>
              </c:strCache>
            </c:strRef>
          </c:cat>
          <c:val>
            <c:numRef>
              <c:f>Inc_Age!$C$3:$C$10</c:f>
              <c:numCache>
                <c:formatCode>General</c:formatCode>
                <c:ptCount val="8"/>
                <c:pt idx="1">
                  <c:v>6.2</c:v>
                </c:pt>
                <c:pt idx="2">
                  <c:v>39.200000000000003</c:v>
                </c:pt>
                <c:pt idx="3">
                  <c:v>42.1</c:v>
                </c:pt>
                <c:pt idx="4">
                  <c:v>18.7</c:v>
                </c:pt>
                <c:pt idx="5">
                  <c:v>13.5</c:v>
                </c:pt>
                <c:pt idx="6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3C-49B6-B415-EE16E4EF7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1333935"/>
        <c:axId val="911341839"/>
      </c:barChart>
      <c:catAx>
        <c:axId val="91133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341839"/>
        <c:crosses val="autoZero"/>
        <c:auto val="1"/>
        <c:lblAlgn val="ctr"/>
        <c:lblOffset val="100"/>
        <c:noMultiLvlLbl val="0"/>
      </c:catAx>
      <c:valAx>
        <c:axId val="911341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Rate per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333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HIV</a:t>
            </a:r>
            <a:r>
              <a:rPr lang="en-US" sz="1800" baseline="0"/>
              <a:t> Incidence Rate by Exposure Category, 2021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Inc_expS!$C$2</c:f>
              <c:strCache>
                <c:ptCount val="1"/>
                <c:pt idx="0">
                  <c:v>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Inc_expS!$B$3:$B$6</c:f>
              <c:strCache>
                <c:ptCount val="4"/>
                <c:pt idx="0">
                  <c:v>MSM</c:v>
                </c:pt>
                <c:pt idx="1">
                  <c:v>IDU</c:v>
                </c:pt>
                <c:pt idx="2">
                  <c:v>Heterosexual</c:v>
                </c:pt>
                <c:pt idx="3">
                  <c:v>Not Rptd.</c:v>
                </c:pt>
              </c:strCache>
            </c:strRef>
          </c:cat>
          <c:val>
            <c:numRef>
              <c:f>Inc_expS!$C$3:$C$6</c:f>
              <c:numCache>
                <c:formatCode>General</c:formatCode>
                <c:ptCount val="4"/>
                <c:pt idx="0">
                  <c:v>221.2</c:v>
                </c:pt>
                <c:pt idx="1">
                  <c:v>60</c:v>
                </c:pt>
                <c:pt idx="2">
                  <c:v>1.9</c:v>
                </c:pt>
                <c:pt idx="3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3B-400D-97F5-E9DD7B736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8043071"/>
        <c:axId val="1468044735"/>
      </c:barChart>
      <c:catAx>
        <c:axId val="1468043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044735"/>
        <c:crosses val="autoZero"/>
        <c:auto val="1"/>
        <c:lblAlgn val="ctr"/>
        <c:lblOffset val="100"/>
        <c:noMultiLvlLbl val="0"/>
      </c:catAx>
      <c:valAx>
        <c:axId val="1468044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Rate per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043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HIV Incidence Rate</a:t>
            </a:r>
            <a:r>
              <a:rPr lang="en-US" sz="1800" baseline="0"/>
              <a:t> by Nativity Status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Inc_Nat!$C$3</c:f>
              <c:strCache>
                <c:ptCount val="1"/>
                <c:pt idx="0">
                  <c:v>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Inc_Nat!$B$4:$B$5</c:f>
              <c:strCache>
                <c:ptCount val="2"/>
                <c:pt idx="0">
                  <c:v>Foreign Born</c:v>
                </c:pt>
                <c:pt idx="1">
                  <c:v>Native Born</c:v>
                </c:pt>
              </c:strCache>
            </c:strRef>
          </c:cat>
          <c:val>
            <c:numRef>
              <c:f>Inc_Nat!$C$4:$C$5</c:f>
              <c:numCache>
                <c:formatCode>General</c:formatCode>
                <c:ptCount val="2"/>
                <c:pt idx="0">
                  <c:v>14.2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A8-46A3-ADAA-9FE51C24E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6819439"/>
        <c:axId val="2046824847"/>
      </c:barChart>
      <c:catAx>
        <c:axId val="204681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824847"/>
        <c:crosses val="autoZero"/>
        <c:auto val="1"/>
        <c:lblAlgn val="ctr"/>
        <c:lblOffset val="100"/>
        <c:noMultiLvlLbl val="0"/>
      </c:catAx>
      <c:valAx>
        <c:axId val="2046824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Rate per 100, 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819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0.45848</cdr:x>
      <cdr:y>0.05768</cdr:y>
    </cdr:from>
    <cdr:to>
      <cdr:x>0.71023</cdr:x>
      <cdr:y>0.13655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12343" y="255427"/>
          <a:ext cx="2093330" cy="349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9144" tIns="9144" rIns="9144" bIns="9144" rtlCol="0">
          <a:spAutoFit/>
        </a:bodyPr>
        <a:lstStyle xmlns:a="http://schemas.openxmlformats.org/drawingml/2006/main"/>
        <a:p xmlns:a="http://schemas.openxmlformats.org/drawingml/2006/main">
          <a:r>
            <a:rPr lang="en-US" sz="2200" b="1" dirty="0">
              <a:solidFill>
                <a:schemeClr val="bg1"/>
              </a:solidFill>
              <a:latin typeface="+mj-lt"/>
            </a:rPr>
            <a:t>71%  </a:t>
          </a:r>
          <a:r>
            <a:rPr lang="en-US" sz="1800" b="0" dirty="0">
              <a:solidFill>
                <a:schemeClr val="bg1"/>
              </a:solidFill>
              <a:latin typeface="+mj-lt"/>
            </a:rPr>
            <a:t>(N=198/279)</a:t>
          </a:r>
        </a:p>
      </cdr:txBody>
    </cdr:sp>
  </cdr:relSizeAnchor>
  <cdr:relSizeAnchor xmlns:cdr="http://schemas.openxmlformats.org/drawingml/2006/chartDrawing">
    <cdr:from>
      <cdr:x>0.3458</cdr:x>
      <cdr:y>0.31789</cdr:y>
    </cdr:from>
    <cdr:to>
      <cdr:x>0.59908</cdr:x>
      <cdr:y>0.33377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875389" y="1407742"/>
          <a:ext cx="2106068" cy="70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9144" tIns="9144" rIns="9144" bIns="9144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200" b="1" dirty="0">
              <a:solidFill>
                <a:schemeClr val="bg1"/>
              </a:solidFill>
              <a:latin typeface="+mj-lt"/>
            </a:rPr>
            <a:t>53.7%</a:t>
          </a:r>
          <a:r>
            <a:rPr lang="en-US" sz="2000" b="1" dirty="0">
              <a:solidFill>
                <a:schemeClr val="bg1"/>
              </a:solidFill>
              <a:latin typeface="+mj-lt"/>
            </a:rPr>
            <a:t> </a:t>
          </a:r>
          <a:r>
            <a:rPr lang="en-US" sz="1600" b="1" dirty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>
              <a:solidFill>
                <a:schemeClr val="bg1"/>
              </a:solidFill>
              <a:latin typeface="+mj-lt"/>
            </a:rPr>
            <a:t>(N=3315/6174)</a:t>
          </a:r>
        </a:p>
      </cdr:txBody>
    </cdr:sp>
  </cdr:relSizeAnchor>
  <cdr:relSizeAnchor xmlns:cdr="http://schemas.openxmlformats.org/drawingml/2006/chartDrawing">
    <cdr:from>
      <cdr:x>0.45331</cdr:x>
      <cdr:y>0.44136</cdr:y>
    </cdr:from>
    <cdr:to>
      <cdr:x>0.68212</cdr:x>
      <cdr:y>0.5331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807416" y="1680288"/>
          <a:ext cx="1921808" cy="349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9144" tIns="9144" rIns="9144" bIns="9144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200" b="1" dirty="0">
              <a:solidFill>
                <a:schemeClr val="bg1"/>
              </a:solidFill>
              <a:latin typeface="+mj-lt"/>
            </a:rPr>
            <a:t>70.3% - 84.4%</a:t>
          </a:r>
          <a:endParaRPr lang="en-US" sz="1800" b="0" dirty="0">
            <a:solidFill>
              <a:schemeClr val="bg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0.39463</cdr:x>
      <cdr:y>0.58262</cdr:y>
    </cdr:from>
    <cdr:to>
      <cdr:x>0.70064</cdr:x>
      <cdr:y>0.71876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281419" y="2580054"/>
          <a:ext cx="2544527" cy="6028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9144" tIns="9144" rIns="9144" bIns="9144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200" b="1">
              <a:solidFill>
                <a:schemeClr val="bg1"/>
              </a:solidFill>
              <a:latin typeface="+mj-lt"/>
            </a:rPr>
            <a:t>70.3% </a:t>
          </a:r>
          <a:r>
            <a:rPr lang="en-US" sz="1800" b="1">
              <a:solidFill>
                <a:schemeClr val="bg1"/>
              </a:solidFill>
              <a:latin typeface="+mj-lt"/>
            </a:rPr>
            <a:t> </a:t>
          </a:r>
          <a:r>
            <a:rPr lang="en-US" sz="1800" b="0">
              <a:solidFill>
                <a:schemeClr val="bg1"/>
              </a:solidFill>
              <a:latin typeface="+mj-lt"/>
            </a:rPr>
            <a:t>(N=4340/6174)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0.35073</cdr:x>
      <cdr:y>0.55947</cdr:y>
    </cdr:from>
    <cdr:to>
      <cdr:x>0.70177</cdr:x>
      <cdr:y>0.62758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18447" y="2621823"/>
          <a:ext cx="2921018" cy="319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9144" tIns="9144" rIns="9144" bIns="9144" rtlCol="0" anchor="ctr" anchorCtr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b="1" spc="-50">
              <a:solidFill>
                <a:schemeClr val="bg1"/>
              </a:solidFill>
              <a:latin typeface="+mj-lt"/>
            </a:rPr>
            <a:t>Min. 70.3%</a:t>
          </a:r>
          <a:r>
            <a:rPr lang="en-US" sz="2000" b="1" spc="-50" baseline="0">
              <a:solidFill>
                <a:schemeClr val="bg1"/>
              </a:solidFill>
              <a:latin typeface="+mj-lt"/>
            </a:rPr>
            <a:t> (Est. 84.4%)</a:t>
          </a:r>
          <a:r>
            <a:rPr lang="en-US" sz="2000" b="1" spc="-50">
              <a:solidFill>
                <a:schemeClr val="bg1"/>
              </a:solidFill>
              <a:latin typeface="+mj-lt"/>
            </a:rPr>
            <a:t> </a:t>
          </a:r>
          <a:endParaRPr lang="en-US" sz="2200" b="1" spc="-50">
            <a:solidFill>
              <a:schemeClr val="bg1"/>
            </a:solidFill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9CA38-0F3C-4F61-A2E7-C49130CB5388}" type="datetimeFigureOut">
              <a:rPr lang="en-US" smtClean="0"/>
              <a:t>05/05/2022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F3C85-9EDA-4049-9E8F-4C689C15D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60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A1A4B-8F69-458A-A877-68F16D7BDAC5}" type="datetimeFigureOut">
              <a:rPr lang="en-US" smtClean="0"/>
              <a:t>05/05/2022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20F27-2F21-4355-A6F4-E93C0E94E2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0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iv/pdf/library/reports/surveillance/cdc-hiv-surveillance-report-2018-updated-vol-32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dc.gov/hiv/pdf/library/reports/surveillance/cdc-hiv-surveillance-report-2018-vol-30.pdf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data/nvsr/nvsr68/nvsr68_09-508.pdf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dc.gov/nchs/data/nvsr/nvsr69/nvsr69-13-508.pdf" TargetMode="Externa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iv/pdf/library/reports/surveillance/cdc-hiv-surveillance-report-2018-vol-30.pdf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55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14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35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Most recent available year-end US HIV Rate is for 2019 updated, as of 05/2021: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https://www.cdc.gov/hiv/pdf/library/reports/surveillance/cdc-hiv-surveillance-report-2018-updated-vol-32.pdf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aseline="0" dirty="0"/>
              <a:t>Most recent available year-end US AIDS Rate is for 2018 preliminary, as of 04/30/2019:</a:t>
            </a:r>
          </a:p>
          <a:p>
            <a:r>
              <a:rPr lang="en-US" dirty="0">
                <a:hlinkClick r:id="rId4"/>
              </a:rPr>
              <a:t>https://www.cdc.gov/hiv/pdf/library/reports/surveillance/cdc-hiv-surveillance-report-2018-vol-30.pdf</a:t>
            </a:r>
            <a:endParaRPr lang="en-US" baseline="0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93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28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26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37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MCPHD GIS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output values represent the predicted amount of the phenomenon within each cell. Better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look at the classes/colors in this graph qualitatively rather quantitatively. This is b/c some areas may have been emphasized due to surrounding cell values or due to points crossing multiple cells (being at an edges or intersections).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47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57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3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8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17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23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2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31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top 3 for HIV Incidence among Foreign-born were Nigeria, Myanmar (Burma), and Venezuela.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390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42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Most recent</a:t>
            </a:r>
            <a:r>
              <a:rPr lang="en-US" baseline="0" dirty="0"/>
              <a:t> U.S. data for cause of death related to HIV here: </a:t>
            </a:r>
            <a:r>
              <a:rPr lang="en-US" sz="1200" dirty="0">
                <a:hlinkClick r:id="rId3"/>
              </a:rPr>
              <a:t>https://www.</a:t>
            </a:r>
            <a:r>
              <a:rPr lang="en-US" sz="1200" dirty="0">
                <a:hlinkClick r:id="rId4"/>
              </a:rPr>
              <a:t> https://www.cdc.gov/nchs/data/nvsr/nvsr69/nvsr69-13-508.pdf</a:t>
            </a:r>
            <a:r>
              <a:rPr lang="en-US" sz="120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Most recent All cause HIV mortality here: https://www.cdc.gov/hiv/pdf/library/reports/surveillance/cdc-hiv-surveillance-report-2018-updated-vol-32.pdf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52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10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018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177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67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987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787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53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407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top 3 for HIV Incidence among Foreign-born were Nigeria, Myanmar (Burma), and Venezuela.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28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142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300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HIV above represents</a:t>
            </a:r>
            <a:r>
              <a:rPr lang="en-US" baseline="0" dirty="0"/>
              <a:t> </a:t>
            </a:r>
            <a:r>
              <a:rPr lang="en-US" dirty="0"/>
              <a:t>HIV</a:t>
            </a:r>
            <a:r>
              <a:rPr lang="en-US" baseline="0" dirty="0"/>
              <a:t>, non-AIDS. </a:t>
            </a:r>
          </a:p>
          <a:p>
            <a:r>
              <a:rPr lang="en-US" dirty="0"/>
              <a:t>2017</a:t>
            </a:r>
            <a:r>
              <a:rPr lang="en-US" baseline="0" dirty="0"/>
              <a:t> (year-end) for total PLWHA</a:t>
            </a:r>
            <a:endParaRPr lang="en-US" dirty="0"/>
          </a:p>
          <a:p>
            <a:r>
              <a:rPr lang="en-US" dirty="0">
                <a:hlinkClick r:id="rId3"/>
              </a:rPr>
              <a:t>https://www.cdc.gov/hiv/pdf/library/reports/surveillance/cdc-hiv-surveillance-report-2018-vol-30.pdf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833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573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859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65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271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196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193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216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698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558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Northern America</a:t>
            </a:r>
            <a:r>
              <a:rPr lang="en-US" baseline="0" dirty="0"/>
              <a:t> group here includes USA, Canada, Greenland, etc. It does not include Mexico and Central American countries which are included in Latin America and Caribbean group.</a:t>
            </a:r>
          </a:p>
          <a:p>
            <a:endParaRPr lang="en-US" baseline="0" dirty="0"/>
          </a:p>
          <a:p>
            <a:r>
              <a:rPr lang="en-US" baseline="0" dirty="0"/>
              <a:t>The top 3 countries in Latin America and the Caribbean with the highest prevalence of HIV/AIDS were : Mexico (178), Honduras (32), and Haiti (22).</a:t>
            </a:r>
          </a:p>
          <a:p>
            <a:r>
              <a:rPr lang="en-US" baseline="0" dirty="0"/>
              <a:t>The top 3 African Countries with the highest prevalence of HIV/AIDS were: Nigeria (75), Zimbabwe (64), and Kenya (30).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861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602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132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29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recent estimate</a:t>
            </a:r>
            <a:r>
              <a:rPr lang="en-US" baseline="0" dirty="0"/>
              <a:t> for Indianapolis based on HOPWA report for 2019.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28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467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</a:t>
            </a:r>
            <a:r>
              <a:rPr lang="en-US" baseline="0" dirty="0"/>
              <a:t> estimate = </a:t>
            </a:r>
            <a:r>
              <a:rPr lang="en-US" dirty="0"/>
              <a:t>10.4%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965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659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HAART=Highly Active Antiretroviral Therapy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0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393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6312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2708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6000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425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7617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3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464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0521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3579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9256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3995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Linkage to care within 30 days shown above</a:t>
            </a:r>
          </a:p>
          <a:p>
            <a:r>
              <a:rPr lang="en-US" sz="1200" dirty="0"/>
              <a:t> Note: There was 88.9% linkage to care within 90 days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1256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4928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2507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946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30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434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1,761,042 to 1,979,981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695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9979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6370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3462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4726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https://www.cdc.gov/hiv/risk/art/index.html</a:t>
            </a:r>
          </a:p>
          <a:p>
            <a:r>
              <a:rPr lang="en-US" dirty="0"/>
              <a:t>https://www.cdc.gov/hiv/pdf/risk/art/cdc-hiv-tasp-101.pdf</a:t>
            </a:r>
          </a:p>
          <a:p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risk of transmitting HIV to the baby can be 1% or less if the mother takes HIV medicine daily as prescribed throughout pregnancy, labor, and delivery and gives HIV medicine to her baby for 4-6 weeks after giving birth.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2954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47256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8458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4624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8907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97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82% of TGA population is most</a:t>
            </a:r>
            <a:r>
              <a:rPr lang="en-US" baseline="0" dirty="0"/>
              <a:t> recent estimate </a:t>
            </a:r>
            <a:r>
              <a:rPr lang="en-US" b="0" baseline="0" dirty="0"/>
              <a:t>(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1,623,354/</a:t>
            </a:r>
            <a:r>
              <a:rPr lang="en-US" dirty="0"/>
              <a:t>1,979,981)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49% reside inside Indianapolis city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limits 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969,462/1,979,981)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5783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5682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982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40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6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5F64D2-A25F-418F-A820-CDB75AA5F6A9}" type="datetimeFigureOut">
              <a:rPr lang="en-US" smtClean="0"/>
              <a:t>05/05/2022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Parmar@MarionHealth.org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mailto:MDiop@MarionHealth.org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nchhstp/newsroom/docs/factsheets/hiv-testing-us-508.pdf" TargetMode="External"/><Relationship Id="rId3" Type="http://schemas.openxmlformats.org/officeDocument/2006/relationships/hyperlink" Target="https://censusreporter.org/profiles/40000US41212-indianapolis-in-urbanized-area/" TargetMode="External"/><Relationship Id="rId7" Type="http://schemas.openxmlformats.org/officeDocument/2006/relationships/hyperlink" Target="https://www.cdc.gov/nchs/data/nvsr/nvsr69/nvsr69-13-508.pdf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nchs/data/nvsr/nvsr68/nvsr68_09-508.pdf" TargetMode="External"/><Relationship Id="rId5" Type="http://schemas.openxmlformats.org/officeDocument/2006/relationships/hyperlink" Target="https://www.cdc.gov/hiv/pdf/library/reports/surveillance/cdc-hiv-surveillance-report-2018-updated-vol-31.pdf" TargetMode="External"/><Relationship Id="rId10" Type="http://schemas.openxmlformats.org/officeDocument/2006/relationships/hyperlink" Target="http://www.chipindy.org/wp-content/uploads/2013/07/HomelessCount_2015_Web.pdf" TargetMode="External"/><Relationship Id="rId4" Type="http://schemas.openxmlformats.org/officeDocument/2006/relationships/hyperlink" Target="https://www.cdc.gov/hiv/pdf/library/reports/surveillance/cdc-hiv-surveillance-report-2018-vol-30.pdf" TargetMode="External"/><Relationship Id="rId9" Type="http://schemas.openxmlformats.org/officeDocument/2006/relationships/hyperlink" Target="https://www.cdc.gov/hiv/group/age/olderamericans/index.html" TargetMode="Externa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ids.gov/hiv-aids-basics/staying-healthy-with-hiv-aids/potential-related-health-problems/tuberculosis/" TargetMode="External"/><Relationship Id="rId3" Type="http://schemas.openxmlformats.org/officeDocument/2006/relationships/hyperlink" Target="https://shnny.org/uploads/Housing_is_HIV_Prevention_and_Health_Care.pdf" TargetMode="External"/><Relationship Id="rId7" Type="http://schemas.openxmlformats.org/officeDocument/2006/relationships/hyperlink" Target="http://doi.org/10.1097/QAD.0000000000001095" TargetMode="Externa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mc/articles/PMC3740738/" TargetMode="External"/><Relationship Id="rId5" Type="http://schemas.openxmlformats.org/officeDocument/2006/relationships/hyperlink" Target="http://www.hhcorp.org/hhc/index.php/newsroom/2014-press-releases/645-marion-county-releases-2014-community-health-assessment" TargetMode="External"/><Relationship Id="rId4" Type="http://schemas.openxmlformats.org/officeDocument/2006/relationships/hyperlink" Target="https://www.hiv.va.gov/patient/daily/mental/single-page.asp" TargetMode="External"/><Relationship Id="rId9" Type="http://schemas.openxmlformats.org/officeDocument/2006/relationships/hyperlink" Target="https://www.cdc.gov/tb/publications/ltbi/pdf/LTBIbooklet508.pdf" TargetMode="Externa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hiv/pdf/library/reports/surveillance/cdc-hiv-surveillance-supplemental-report-vol-21-4.pdf" TargetMode="External"/><Relationship Id="rId3" Type="http://schemas.openxmlformats.org/officeDocument/2006/relationships/hyperlink" Target="http://www.cdc.gov/hiv/pdf/library/factsheets/hiv-tb.pdf" TargetMode="External"/><Relationship Id="rId7" Type="http://schemas.openxmlformats.org/officeDocument/2006/relationships/hyperlink" Target="http://www.cdc.gov/mmwr/preview/mmwrhtml/rr5514a1.htm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dc.gov/hiv/pdf/library_factsheets_hiv_and_viral_hepatitis.pdf" TargetMode="External"/><Relationship Id="rId5" Type="http://schemas.openxmlformats.org/officeDocument/2006/relationships/hyperlink" Target="https://hivinfo.nih.gov/understanding-hiv/fact-sheets/hiv-and-hepatitis-c" TargetMode="External"/><Relationship Id="rId4" Type="http://schemas.openxmlformats.org/officeDocument/2006/relationships/hyperlink" Target="https://hivinfo.nih.gov/understanding-hiv/fact-sheets/hiv-and-hepatitis-b" TargetMode="External"/><Relationship Id="rId9" Type="http://schemas.openxmlformats.org/officeDocument/2006/relationships/hyperlink" Target="https://stacks.cdc.gov/view/cdc/28147" TargetMode="External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32472138" TargetMode="External"/><Relationship Id="rId3" Type="http://schemas.openxmlformats.org/officeDocument/2006/relationships/hyperlink" Target="https://www.healthpolicy.iupui.edu/PubsPDFs/Injection%20Drug%20Use%20in%20Indiana.pdf" TargetMode="External"/><Relationship Id="rId7" Type="http://schemas.openxmlformats.org/officeDocument/2006/relationships/hyperlink" Target="https://www.natap.org/2020/IAC/IAC_115.htm" TargetMode="External"/><Relationship Id="rId12" Type="http://schemas.openxmlformats.org/officeDocument/2006/relationships/hyperlink" Target="https://www.ncbi.nlm.nih.gov/pubmed/33316211" TargetMode="Externa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32657527" TargetMode="External"/><Relationship Id="rId11" Type="http://schemas.openxmlformats.org/officeDocument/2006/relationships/hyperlink" Target="https://www.ncbi.nlm.nih.gov/pubmed/32860699" TargetMode="External"/><Relationship Id="rId5" Type="http://schemas.openxmlformats.org/officeDocument/2006/relationships/hyperlink" Target="https://www.cdc.gov/hiv/risk/art/index.html" TargetMode="External"/><Relationship Id="rId10" Type="http://schemas.openxmlformats.org/officeDocument/2006/relationships/hyperlink" Target="https://www.ncbi.nlm.nih.gov/pmc/articles/PMC8328066/" TargetMode="External"/><Relationship Id="rId4" Type="http://schemas.openxmlformats.org/officeDocument/2006/relationships/hyperlink" Target="https://www.cdc.gov/hiv/pdf/risk/art/cdc-hiv-tasp-101.pdf" TargetMode="External"/><Relationship Id="rId9" Type="http://schemas.openxmlformats.org/officeDocument/2006/relationships/hyperlink" Target="https://theprogramme.ias2021.org/Abstract/Abstract/2498" TargetMode="Externa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lww.com/aidsonline/fulltext/2019/07150/mental_health_and_hiv_aids__the_need_for_an.1.aspx" TargetMode="External"/><Relationship Id="rId7" Type="http://schemas.openxmlformats.org/officeDocument/2006/relationships/hyperlink" Target="https://cancercontrol.cancer.gov/brp/tcrb/tobacco-hiv" TargetMode="External"/><Relationship Id="rId2" Type="http://schemas.openxmlformats.org/officeDocument/2006/relationships/hyperlink" Target="https://www.cdc.gov/hiv/risk/prep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v.gov/hiv-basics/staying-in-hiv-care/other-related-health-issues/smoking" TargetMode="External"/><Relationship Id="rId5" Type="http://schemas.openxmlformats.org/officeDocument/2006/relationships/hyperlink" Target="https://pubmed.ncbi.nlm.nih.gov/24274175/" TargetMode="External"/><Relationship Id="rId4" Type="http://schemas.openxmlformats.org/officeDocument/2006/relationships/hyperlink" Target="https://www.cdc.gov/hiv/basics/prep/prep-decision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eremyswain.blogspot.com/2014/08/put-dog-in-picture.html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" y="5105400"/>
            <a:ext cx="2743200" cy="1738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>
          <a:xfrm>
            <a:off x="6324600" y="5486400"/>
            <a:ext cx="2743200" cy="129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686800" cy="2743200"/>
          </a:xfrm>
        </p:spPr>
        <p:txBody>
          <a:bodyPr>
            <a:normAutofit/>
          </a:bodyPr>
          <a:lstStyle/>
          <a:p>
            <a:pPr algn="ctr"/>
            <a:r>
              <a:rPr lang="en-US" sz="4000" cap="none" dirty="0">
                <a:solidFill>
                  <a:schemeClr val="tx1"/>
                </a:solidFill>
              </a:rPr>
              <a:t>Epidemiology of HIV in the Indianapolis Transitional Grant Area: 2021</a:t>
            </a:r>
            <a:br>
              <a:rPr lang="en-US" sz="4000" cap="none" dirty="0">
                <a:solidFill>
                  <a:schemeClr val="tx1"/>
                </a:solidFill>
              </a:rPr>
            </a:br>
            <a:endParaRPr lang="en-US" sz="2700" cap="none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52700" y="3505200"/>
            <a:ext cx="4038600" cy="228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2200" cap="none" dirty="0">
                <a:solidFill>
                  <a:schemeClr val="tx1"/>
                </a:solidFill>
              </a:rPr>
              <a:t>May 05, 2022</a:t>
            </a:r>
          </a:p>
          <a:p>
            <a:pPr algn="ctr">
              <a:spcAft>
                <a:spcPts val="1000"/>
              </a:spcAft>
            </a:pPr>
            <a:r>
              <a:rPr lang="en-US" sz="2200" cap="none" dirty="0">
                <a:solidFill>
                  <a:schemeClr val="tx1"/>
                </a:solidFill>
              </a:rPr>
              <a:t>Maguette Diop, MD-MPH</a:t>
            </a:r>
          </a:p>
          <a:p>
            <a:pPr algn="ctr"/>
            <a:r>
              <a:rPr lang="en-US" sz="1800" cap="none" dirty="0">
                <a:solidFill>
                  <a:schemeClr val="tx1"/>
                </a:solidFill>
                <a:hlinkClick r:id="rId5"/>
              </a:rPr>
              <a:t>MDiop@MarionHealth.org</a:t>
            </a:r>
            <a:endParaRPr lang="en-US" sz="1800" cap="none" dirty="0">
              <a:solidFill>
                <a:schemeClr val="tx1"/>
              </a:solidFill>
            </a:endParaRPr>
          </a:p>
          <a:p>
            <a:pPr algn="ctr"/>
            <a:endParaRPr lang="en-US" sz="27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8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TGA Demographics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638800" y="2362200"/>
            <a:ext cx="2743200" cy="601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5AB65C22-4E06-47C7-81F5-3A72583B0A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9" y="1773579"/>
            <a:ext cx="4392271" cy="4468471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8391964-7D83-40DA-9070-0BD14E0DC5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73579"/>
            <a:ext cx="4876800" cy="462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3271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3EC4-8E02-4659-A527-B7B7D8E5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>
              <a:defRPr sz="16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/>
              <a:t>HIV Care</a:t>
            </a:r>
            <a:r>
              <a:rPr lang="en-US" sz="4000" baseline="0" dirty="0"/>
              <a:t> Continuum in the TGA within each County, 2021</a:t>
            </a:r>
            <a:endParaRPr lang="en-US" sz="400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FE7E649-F0ED-4EB3-8A2D-B7917BB507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291631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3EC4-8E02-4659-A527-B7B7D8E5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HIV Care</a:t>
            </a:r>
            <a:r>
              <a:rPr lang="en-US" sz="4000" baseline="0" dirty="0"/>
              <a:t> Continuum in the TGA wit</a:t>
            </a:r>
            <a:r>
              <a:rPr lang="en-US" dirty="0"/>
              <a:t>hin each  Gender, 2021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9900E5A-7FA7-4D61-AC79-7C4D75B93D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18358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3EC4-8E02-4659-A527-B7B7D8E5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HIV Care</a:t>
            </a:r>
            <a:r>
              <a:rPr lang="en-US" sz="4000" baseline="0" dirty="0"/>
              <a:t> Continuum in the TGA within </a:t>
            </a:r>
            <a:r>
              <a:rPr lang="en-US" dirty="0"/>
              <a:t>each Race/Ethnicity, 2021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FB75BF9-86B1-4CD4-B4F6-8BDF66A61C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738102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3EC4-8E02-4659-A527-B7B7D8E5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HIV Care</a:t>
            </a:r>
            <a:r>
              <a:rPr lang="en-US" sz="4000" baseline="0" dirty="0"/>
              <a:t> Continuum in the TGA within each</a:t>
            </a:r>
            <a:r>
              <a:rPr lang="en-US" dirty="0"/>
              <a:t> age groups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F93572-5E34-4617-8B16-6970B92E48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650185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034788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3EC4-8E02-4659-A527-B7B7D8E5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HIV Care</a:t>
            </a:r>
            <a:r>
              <a:rPr lang="en-US" sz="4000" baseline="0" dirty="0"/>
              <a:t> Continuum in the TGA within each</a:t>
            </a:r>
            <a:r>
              <a:rPr lang="en-US" dirty="0"/>
              <a:t> Exposure Category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E6C7D31-9A75-4CB0-A01B-89A046D03A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541406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3EC4-8E02-4659-A527-B7B7D8E51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HIV Care</a:t>
            </a:r>
            <a:r>
              <a:rPr lang="en-US" sz="4000" baseline="0" dirty="0"/>
              <a:t> Continuum in the TGA within each</a:t>
            </a:r>
            <a:r>
              <a:rPr lang="en-US" dirty="0"/>
              <a:t> Nativity Status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A2A77F-B2D4-4EE2-8E30-D5A25F9FF9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887298"/>
              </p:ext>
            </p:extLst>
          </p:nvPr>
        </p:nvGraphicFramePr>
        <p:xfrm>
          <a:off x="457200" y="1600200"/>
          <a:ext cx="8458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541405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Ryan White Clients v. Non-Client PLWH/A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5842337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*Linkage to care within 90 days was 96.9% for RWSP clients and 82.2 % for non-RWSP clients.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203309"/>
              </p:ext>
            </p:extLst>
          </p:nvPr>
        </p:nvGraphicFramePr>
        <p:xfrm>
          <a:off x="457200" y="1219200"/>
          <a:ext cx="832104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475678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Community Viral 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Geometric means were used for comparisons of viral load</a:t>
            </a:r>
          </a:p>
          <a:p>
            <a:pPr lvl="1"/>
            <a:r>
              <a:rPr lang="en-US" dirty="0"/>
              <a:t>Geometric means are always smaller than arithmetic means because the effect of very large values is diminished</a:t>
            </a:r>
          </a:p>
          <a:p>
            <a:pPr lvl="1"/>
            <a:r>
              <a:rPr lang="en-US" dirty="0"/>
              <a:t>Geometric means are more stable from year to year</a:t>
            </a:r>
          </a:p>
          <a:p>
            <a:endParaRPr lang="en-US" dirty="0"/>
          </a:p>
          <a:p>
            <a:r>
              <a:rPr lang="en-US" dirty="0"/>
              <a:t>All results are based on the last reported viral load test during 2021 for all residents with ≥1 viral load test</a:t>
            </a:r>
          </a:p>
          <a:p>
            <a:endParaRPr lang="en-US" dirty="0"/>
          </a:p>
          <a:p>
            <a:r>
              <a:rPr lang="en-US" dirty="0"/>
              <a:t>Results were standardized such that:</a:t>
            </a:r>
          </a:p>
          <a:p>
            <a:pPr lvl="1"/>
            <a:r>
              <a:rPr lang="en-US" dirty="0"/>
              <a:t>Results reported as 0 or &lt;20 were set to half the lower limit of detection possible for the assay used according to CDC recommendations</a:t>
            </a:r>
            <a:r>
              <a:rPr lang="en-US" baseline="30000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63796649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6B4D2-43D3-4C52-8421-E98C41BE8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0"/>
            <a:ext cx="8153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5887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17C3E1-569B-4D63-9ABE-3376DA32D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0"/>
            <a:ext cx="830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61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TGA Demographics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72100" y="2793750"/>
            <a:ext cx="3733800" cy="2832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en-US" dirty="0"/>
              <a:t>The population of Marion County is more diverse than that of the TGA overall, with 29% African American, 11% Hispanic, and nearly 4% each of Asian/PI and 3% Other</a:t>
            </a:r>
          </a:p>
        </p:txBody>
      </p:sp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526D922C-9E27-4227-A3A3-ADA56DDD22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04861"/>
            <a:ext cx="4876799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2287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Community Viral Load by Gender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74800"/>
            <a:ext cx="8991600" cy="4876800"/>
          </a:xfrm>
        </p:spPr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Number and percent with suppressed viral load (&lt;200 copies/mL) at last CY 2021 test, by gender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049441"/>
              </p:ext>
            </p:extLst>
          </p:nvPr>
        </p:nvGraphicFramePr>
        <p:xfrm>
          <a:off x="190500" y="2797405"/>
          <a:ext cx="8763001" cy="2623886"/>
        </p:xfrm>
        <a:graphic>
          <a:graphicData uri="http://schemas.openxmlformats.org/drawingml/2006/table">
            <a:tbl>
              <a:tblPr/>
              <a:tblGrid>
                <a:gridCol w="2373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2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3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925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Gender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at &lt;200 copies/mL**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 Mean Viral Load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(GM)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3810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70.3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47-55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1064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69.1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46-61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MtF</a:t>
                      </a:r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Transgender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73.5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42-142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FtM Transgender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16-177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27">
                <a:tc gridSpan="5">
                  <a:txBody>
                    <a:bodyPr/>
                    <a:lstStyle/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*Point estimate suppressed due to wide confidence interval</a:t>
                      </a:r>
                    </a:p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**Percentage</a:t>
                      </a:r>
                      <a:r>
                        <a:rPr lang="en-US" sz="16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includes unknown/missing viral loads in denominator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1401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Community Viral Load by Race/Ethnicity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Number and percent with suppressed viral load (&lt;200 copies/mL) at last CY 2021 test, by race/ethnicity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026493"/>
              </p:ext>
            </p:extLst>
          </p:nvPr>
        </p:nvGraphicFramePr>
        <p:xfrm>
          <a:off x="457200" y="2546615"/>
          <a:ext cx="8229599" cy="3078699"/>
        </p:xfrm>
        <a:graphic>
          <a:graphicData uri="http://schemas.openxmlformats.org/drawingml/2006/table">
            <a:tbl>
              <a:tblPr/>
              <a:tblGrid>
                <a:gridCol w="1918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3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8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599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Race/Ethnicity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at &lt;200 copies/mL**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 Mean Viral Load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(GM)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99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1,890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37-44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99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Black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2,296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65.2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59-72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Hispanic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458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39-58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99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Asian/PI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26-43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99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44-93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996">
                <a:tc gridSpan="5">
                  <a:txBody>
                    <a:bodyPr/>
                    <a:lstStyle/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*Point estimate suppressed due to wide confidence interval</a:t>
                      </a:r>
                    </a:p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**Percentage</a:t>
                      </a:r>
                      <a:r>
                        <a:rPr lang="en-US" sz="16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includes unknown/missing viral loads in denominator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38855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Community Viral Load by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Number and percent with suppressed viral load (&lt;200 copies/mL) at last CY 2021 test, by current age (Yrs.)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444621"/>
              </p:ext>
            </p:extLst>
          </p:nvPr>
        </p:nvGraphicFramePr>
        <p:xfrm>
          <a:off x="457200" y="2514600"/>
          <a:ext cx="7974011" cy="4617076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6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8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610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Age (Yrs.)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at &lt;200 copies/mL**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 Mean Viral Load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(GM)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15-62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15-19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62.9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38-374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20-24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62.2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64-153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25-34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61.2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75-107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35-44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55-75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45-54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39-49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55-64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31-37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65+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26-34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Unk/Miss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64-1038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171">
                <a:tc gridSpan="5">
                  <a:txBody>
                    <a:bodyPr/>
                    <a:lstStyle/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*Point estimate suppressed due to wide confidence interval</a:t>
                      </a:r>
                    </a:p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**Percentage</a:t>
                      </a:r>
                      <a:r>
                        <a:rPr lang="en-US" sz="16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includes unknown/missing viral loads in denominator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48879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Community Viral Load by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3716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Number and percent with suppressed viral load (&lt;200 copies/mL) at last CY 2021 test, by county of residence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139285"/>
              </p:ext>
            </p:extLst>
          </p:nvPr>
        </p:nvGraphicFramePr>
        <p:xfrm>
          <a:off x="729170" y="2021762"/>
          <a:ext cx="7652830" cy="4760038"/>
        </p:xfrm>
        <a:graphic>
          <a:graphicData uri="http://schemas.openxmlformats.org/drawingml/2006/table">
            <a:tbl>
              <a:tblPr/>
              <a:tblGrid>
                <a:gridCol w="1794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35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804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County of Residence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at &lt;200 copies/mL**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 Mean Viral Load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(GM)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Boone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</a:p>
                  </a:txBody>
                  <a:tcPr marL="9525" marR="14287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23-67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Brown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77.8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</a:p>
                  </a:txBody>
                  <a:tcPr marL="9525" marR="14287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10-364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Hamilton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78.1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</a:p>
                  </a:txBody>
                  <a:tcPr marL="9525" marR="14287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28-43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Hancock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75.8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</a:p>
                  </a:txBody>
                  <a:tcPr marL="9525" marR="14287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22-63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Hendricks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66.2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</a:p>
                  </a:txBody>
                  <a:tcPr marL="9525" marR="14287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37-73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Johnson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72.7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</a:p>
                  </a:txBody>
                  <a:tcPr marL="9525" marR="14287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33-62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Marion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69.6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53</a:t>
                      </a:r>
                    </a:p>
                  </a:txBody>
                  <a:tcPr marL="9525" marR="14287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49-56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Morgan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</a:p>
                  </a:txBody>
                  <a:tcPr marL="9525" marR="14287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30-89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90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Putnam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68.4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</a:p>
                  </a:txBody>
                  <a:tcPr marL="9525" marR="14287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31-132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Shelby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73.2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</a:p>
                  </a:txBody>
                  <a:tcPr marL="9525" marR="14287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29-199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6499">
                <a:tc gridSpan="5">
                  <a:txBody>
                    <a:bodyPr/>
                    <a:lstStyle/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*Point estimate suppressed due to wide confidence interval</a:t>
                      </a:r>
                    </a:p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**Percentage</a:t>
                      </a:r>
                      <a:r>
                        <a:rPr lang="en-US" sz="16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includes unknown/missing viral loads in denominator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30970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Community Viral Load by RWSP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Number and percent with suppressed viral load (&lt;200 copies/mL) at last CY 2021 test, by Ryan White HIV Services Program enrollment status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427146"/>
              </p:ext>
            </p:extLst>
          </p:nvPr>
        </p:nvGraphicFramePr>
        <p:xfrm>
          <a:off x="152399" y="2727273"/>
          <a:ext cx="8839202" cy="2466878"/>
        </p:xfrm>
        <a:graphic>
          <a:graphicData uri="http://schemas.openxmlformats.org/drawingml/2006/table">
            <a:tbl>
              <a:tblPr/>
              <a:tblGrid>
                <a:gridCol w="2819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925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RWSP Enrollment Status: CY 2021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at &lt;200 copies/mL**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 Mean Viral Load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(GM)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Not Enrolled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2759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62.5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50.1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46-55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846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Enrolled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2206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82.7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49-59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2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Point estimate suppressed due to wide confidence interval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27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**Percentage</a:t>
                      </a:r>
                      <a:r>
                        <a:rPr lang="en-US" sz="21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includes unknown/missing viral loads in denominator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99396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Undetectable = </a:t>
            </a:r>
            <a:r>
              <a:rPr lang="en-US" dirty="0" err="1"/>
              <a:t>Untransmittable</a:t>
            </a:r>
            <a:r>
              <a:rPr lang="en-US" dirty="0"/>
              <a:t> (U=U)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001192"/>
              </p:ext>
            </p:extLst>
          </p:nvPr>
        </p:nvGraphicFramePr>
        <p:xfrm>
          <a:off x="457200" y="3217045"/>
          <a:ext cx="8229600" cy="347191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3744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>
                          <a:effectLst/>
                        </a:rPr>
                        <a:t>Transmission Category</a:t>
                      </a:r>
                      <a:endParaRPr lang="en-US" sz="1700" dirty="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>
                          <a:effectLst/>
                        </a:rPr>
                        <a:t>Risk for People Who Keep an Undetectable Viral Load</a:t>
                      </a:r>
                      <a:endParaRPr lang="en-US" sz="1700" dirty="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9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>
                          <a:effectLst/>
                          <a:latin typeface="Lato"/>
                        </a:rPr>
                        <a:t>Sex (oral, anal, or vaginal)</a:t>
                      </a:r>
                      <a:endParaRPr lang="en-US" sz="1700" dirty="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>
                          <a:effectLst/>
                          <a:latin typeface="Lato"/>
                        </a:rPr>
                        <a:t>Effectively no risk</a:t>
                      </a:r>
                      <a:endParaRPr lang="en-US" sz="170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9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>
                          <a:effectLst/>
                          <a:latin typeface="Lato"/>
                        </a:rPr>
                        <a:t>Pregnancy, labor, and delivery</a:t>
                      </a:r>
                      <a:endParaRPr lang="en-US" sz="170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>
                          <a:effectLst/>
                          <a:latin typeface="Lato"/>
                        </a:rPr>
                        <a:t>1% or less</a:t>
                      </a:r>
                      <a:r>
                        <a:rPr lang="en-US" sz="1700" baseline="30000" dirty="0">
                          <a:effectLst/>
                        </a:rPr>
                        <a:t>†</a:t>
                      </a:r>
                      <a:endParaRPr lang="en-US" sz="1700" dirty="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744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>
                          <a:effectLst/>
                          <a:latin typeface="Lato"/>
                        </a:rPr>
                        <a:t>Sharing syringes or other drug injection equipment</a:t>
                      </a:r>
                      <a:endParaRPr lang="en-US" sz="170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>
                          <a:effectLst/>
                          <a:latin typeface="Lato"/>
                        </a:rPr>
                        <a:t>Unknown, but likely reduced risk</a:t>
                      </a:r>
                      <a:endParaRPr lang="en-US" sz="170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265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>
                          <a:effectLst/>
                          <a:latin typeface="Lato"/>
                        </a:rPr>
                        <a:t>Breastfeeding</a:t>
                      </a:r>
                      <a:endParaRPr lang="en-US" sz="170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>
                          <a:effectLst/>
                          <a:latin typeface="Lato"/>
                        </a:rPr>
                        <a:t>Substantially reduces but does not eliminate risk. </a:t>
                      </a:r>
                      <a:r>
                        <a:rPr lang="en-US" sz="1700" dirty="0">
                          <a:effectLst/>
                        </a:rPr>
                        <a:t>Current recommendation in the United States is that mothers with HIV should </a:t>
                      </a:r>
                      <a:r>
                        <a:rPr lang="en-US" sz="1700" i="1" dirty="0">
                          <a:effectLst/>
                          <a:latin typeface="Lato"/>
                        </a:rPr>
                        <a:t>not</a:t>
                      </a:r>
                      <a:r>
                        <a:rPr lang="en-US" sz="1700" dirty="0">
                          <a:effectLst/>
                        </a:rPr>
                        <a:t> breastfeed their infants.</a:t>
                      </a: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68086" y="2438400"/>
            <a:ext cx="693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CDC: Risk of HIV Transmission With Undetectable Viral Load by Transmission Category </a:t>
            </a:r>
            <a:r>
              <a:rPr lang="en-US" baseline="30000" dirty="0"/>
              <a:t>32</a:t>
            </a:r>
          </a:p>
          <a:p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97114" y="1515070"/>
            <a:ext cx="6905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“Getting and keeping an undetectable viral load</a:t>
            </a:r>
            <a:r>
              <a:rPr lang="en-US" sz="2000" baseline="30000" dirty="0"/>
              <a:t>*</a:t>
            </a:r>
            <a:r>
              <a:rPr lang="en-US" sz="2000" dirty="0"/>
              <a:t> is the best thing people with HIV can do to stay healthy” </a:t>
            </a:r>
            <a:r>
              <a:rPr lang="en-US" sz="2000" baseline="30000" dirty="0"/>
              <a:t>32-33</a:t>
            </a:r>
          </a:p>
        </p:txBody>
      </p:sp>
    </p:spTree>
    <p:extLst>
      <p:ext uri="{BB962C8B-B14F-4D97-AF65-F5344CB8AC3E}">
        <p14:creationId xmlns:p14="http://schemas.microsoft.com/office/powerpoint/2010/main" val="196302964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034E7-D9A8-4DF7-AAFC-17C4B1542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Pre-Exposure Prophylaxis (</a:t>
            </a:r>
            <a:r>
              <a:rPr lang="en-US" dirty="0" err="1"/>
              <a:t>PrEP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53181-5DD1-4951-8EAD-BA4A33A63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PrEP</a:t>
            </a:r>
            <a:r>
              <a:rPr lang="en-US" dirty="0"/>
              <a:t>  is a prevention option for people at risk of HIV exposure to prevent getting HIV by taking one pill a day  </a:t>
            </a:r>
          </a:p>
          <a:p>
            <a:r>
              <a:rPr lang="en-US" dirty="0"/>
              <a:t>Prep can lower the risk of getting HIV from sex by 99 % and by 74% for IDUs if taken consistently </a:t>
            </a:r>
            <a:r>
              <a:rPr lang="en-US" baseline="30000" dirty="0"/>
              <a:t>40</a:t>
            </a:r>
            <a:endParaRPr lang="en-US" dirty="0"/>
          </a:p>
          <a:p>
            <a:r>
              <a:rPr lang="en-US" dirty="0" err="1"/>
              <a:t>PrEP</a:t>
            </a:r>
            <a:r>
              <a:rPr lang="en-US" dirty="0"/>
              <a:t> is covered by most insurance companies </a:t>
            </a:r>
          </a:p>
          <a:p>
            <a:r>
              <a:rPr lang="en-US" dirty="0"/>
              <a:t>Possible situations for taking PrEP</a:t>
            </a:r>
            <a:r>
              <a:rPr lang="en-US" baseline="30000" dirty="0"/>
              <a:t>42  </a:t>
            </a:r>
            <a:r>
              <a:rPr lang="en-US" dirty="0"/>
              <a:t>:</a:t>
            </a:r>
          </a:p>
          <a:p>
            <a:r>
              <a:rPr lang="en-US" dirty="0"/>
              <a:t>HIV negative and any of the following: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have sexual partner with HIV  (especially if the partner has an unknown or undetectable VL)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had anal or vaginal sex in the past 6 months and you have not consistently used condoms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have been diagnosed with an STD in the past 6 months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have an injection partner with HIV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share needles, syringes, or other equipment to inject drugs </a:t>
            </a:r>
          </a:p>
        </p:txBody>
      </p:sp>
    </p:spTree>
    <p:extLst>
      <p:ext uri="{BB962C8B-B14F-4D97-AF65-F5344CB8AC3E}">
        <p14:creationId xmlns:p14="http://schemas.microsoft.com/office/powerpoint/2010/main" val="413678851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034E7-D9A8-4DF7-AAFC-17C4B1542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Post-Exposure Prophylaxis (PEP)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53181-5DD1-4951-8EAD-BA4A33A63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PEP is the use of an emergency medicine to prevent HIV after a recent possible exposure. </a:t>
            </a:r>
          </a:p>
          <a:p>
            <a:r>
              <a:rPr lang="en-US" dirty="0"/>
              <a:t>PEP should be started within 72 hours after possible exposure </a:t>
            </a:r>
          </a:p>
          <a:p>
            <a:r>
              <a:rPr lang="en-US" dirty="0"/>
              <a:t>PEP is taken daily for 28 days</a:t>
            </a:r>
          </a:p>
          <a:p>
            <a:r>
              <a:rPr lang="en-US" dirty="0"/>
              <a:t>Possible exposures can be the following: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During sex (for example, if the condom broke),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hrough sharing needles, syringes, or other equipment to inject drugs (for example, cookers), 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 you’ve been sexually assaulted.</a:t>
            </a:r>
          </a:p>
          <a:p>
            <a:pPr marL="274320" lvl="1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9406016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Vision for the National HIV/AIDS Strategy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2057400"/>
            <a:ext cx="7315200" cy="3505200"/>
          </a:xfrm>
          <a:prstGeom prst="roundRect">
            <a:avLst/>
          </a:prstGeom>
          <a:solidFill>
            <a:srgbClr val="236C99"/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Arial Black" pitchFamily="34" charset="0"/>
              </a:rPr>
              <a:t>“</a:t>
            </a:r>
            <a:r>
              <a:rPr lang="en-US" sz="2000" dirty="0"/>
              <a:t>The United States will be a place where new HIV infections are prevented, every person knows their status, and every person with HIV has high-quality care and treatment, lives free from stigma and discrimination, and can achieve their full potential for health and well-being across the lifespan. This vision includes all people, regardless of age, sex, gender identity, sexual orientation, race, ethnicity, religion, disability, geographic location, or socioeconomic circumstance</a:t>
            </a:r>
            <a:r>
              <a:rPr lang="en-US" sz="2000" dirty="0">
                <a:latin typeface="Arial Black" pitchFamily="34" charset="0"/>
              </a:rPr>
              <a:t>.”</a:t>
            </a:r>
            <a:r>
              <a:rPr lang="en-US" sz="1050" dirty="0">
                <a:latin typeface="Arial Black" pitchFamily="34" charset="0"/>
              </a:rPr>
              <a:t> </a:t>
            </a:r>
            <a:r>
              <a:rPr lang="en-US" sz="2000" baseline="30000" dirty="0">
                <a:latin typeface="Arial Black" pitchFamily="34" charset="0"/>
              </a:rPr>
              <a:t>14</a:t>
            </a:r>
            <a:endParaRPr lang="en-US" sz="2000" i="1" baseline="30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4967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1549400"/>
            <a:ext cx="4394200" cy="439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8414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HIV/AIDS Incidence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9316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" t="10523" r="7794" b="10261"/>
          <a:stretch/>
        </p:blipFill>
        <p:spPr>
          <a:xfrm>
            <a:off x="15240" y="702890"/>
            <a:ext cx="9128760" cy="577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7357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9600" y="1673352"/>
            <a:ext cx="8077200" cy="4718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1800" b="1" dirty="0"/>
              <a:t>Maguette Diop, MPH</a:t>
            </a:r>
          </a:p>
          <a:p>
            <a:pPr marL="0" indent="0" algn="ctr">
              <a:buNone/>
            </a:pPr>
            <a:r>
              <a:rPr lang="en-US" sz="1800" dirty="0"/>
              <a:t>Epidemiologist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600" dirty="0"/>
              <a:t>Health &amp; Hospital Corporation</a:t>
            </a:r>
          </a:p>
          <a:p>
            <a:pPr marL="0" indent="0" algn="ctr">
              <a:buNone/>
            </a:pPr>
            <a:r>
              <a:rPr lang="en-US" sz="1600" dirty="0"/>
              <a:t>Marion County Public Health Department</a:t>
            </a:r>
          </a:p>
          <a:p>
            <a:pPr marL="0" indent="0" algn="ctr">
              <a:buNone/>
            </a:pPr>
            <a:r>
              <a:rPr lang="en-US" sz="1600" dirty="0"/>
              <a:t>3901 Meadows Drive, H116</a:t>
            </a:r>
          </a:p>
          <a:p>
            <a:pPr marL="0" indent="0" algn="ctr">
              <a:buNone/>
            </a:pPr>
            <a:r>
              <a:rPr lang="en-US" sz="1600" dirty="0"/>
              <a:t>Indianapolis, IN 46205</a:t>
            </a:r>
          </a:p>
          <a:p>
            <a:pPr marL="0" indent="0" algn="ctr">
              <a:buNone/>
            </a:pPr>
            <a:r>
              <a:rPr lang="en-US" sz="1600" dirty="0"/>
              <a:t>Office: 317-221-3556</a:t>
            </a:r>
          </a:p>
          <a:p>
            <a:pPr marL="0" indent="0" algn="ctr">
              <a:buNone/>
            </a:pPr>
            <a:r>
              <a:rPr lang="en-US" sz="1600" dirty="0"/>
              <a:t>Fax: 317-221-4404</a:t>
            </a:r>
          </a:p>
          <a:p>
            <a:pPr marL="0" indent="0" algn="ctr">
              <a:buNone/>
            </a:pPr>
            <a:r>
              <a:rPr lang="en-US" sz="1600" dirty="0">
                <a:hlinkClick r:id="rId3"/>
              </a:rPr>
              <a:t>MDiop@MarionHealth.org</a:t>
            </a: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" y="5105400"/>
            <a:ext cx="2743200" cy="1738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>
          <a:xfrm>
            <a:off x="6324600" y="5486400"/>
            <a:ext cx="2743200" cy="12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3232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3810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990600"/>
            <a:ext cx="8534400" cy="6324600"/>
          </a:xfrm>
        </p:spPr>
        <p:txBody>
          <a:bodyPr>
            <a:noAutofit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</a:t>
            </a:r>
            <a:r>
              <a:rPr lang="en-US" sz="1300" dirty="0"/>
              <a:t> U.S. Census Bureau and Marion County Public Health Department. (2021). Marion County Public Health Department estimates based on ARIMA projections calculated using U.S. Census Bureau data. 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2</a:t>
            </a:r>
            <a:r>
              <a:rPr lang="en-US" sz="1300" dirty="0"/>
              <a:t> U.S. Census Bureau. (2002). </a:t>
            </a:r>
            <a:r>
              <a:rPr lang="en-US" sz="1300" i="1" dirty="0"/>
              <a:t>Time series of Indiana intercensal population estimates by county: April 1, 1990 to April 1, 2000</a:t>
            </a:r>
            <a:r>
              <a:rPr lang="en-US" sz="1300" dirty="0"/>
              <a:t>. Table CO-EST2001-12-18. Release date April 17, 2002.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3</a:t>
            </a:r>
            <a:r>
              <a:rPr lang="en-US" sz="1300" dirty="0"/>
              <a:t> U.S. Census Bureau. (2020). </a:t>
            </a:r>
            <a:r>
              <a:rPr lang="en-US" sz="1300" i="1" dirty="0"/>
              <a:t>Annual Estimates of the Resident for Counties in Indiana: April 1, 2010 to July 1, 2019</a:t>
            </a:r>
            <a:r>
              <a:rPr lang="en-US" sz="1300" dirty="0"/>
              <a:t>. Table CO-EST2019-ANNRES-18.</a:t>
            </a:r>
          </a:p>
          <a:p>
            <a:pPr marL="0" marR="0">
              <a:spcBef>
                <a:spcPts val="0"/>
              </a:spcBef>
              <a:spcAft>
                <a:spcPts val="300"/>
              </a:spcAft>
            </a:pPr>
            <a:r>
              <a:rPr lang="en-US" sz="1300" baseline="30000" dirty="0"/>
              <a:t>4 </a:t>
            </a:r>
            <a:r>
              <a:rPr lang="en-US" sz="1300" dirty="0"/>
              <a:t>Glenn, R. (2011). </a:t>
            </a:r>
            <a:r>
              <a:rPr lang="en-US" sz="1300" i="1" dirty="0"/>
              <a:t>Demographics &amp; trends: Indianapolis, Marion County &amp; the Indianapolis region</a:t>
            </a:r>
            <a:r>
              <a:rPr lang="en-US" sz="1300" dirty="0"/>
              <a:t>. Department of Metropolitan Development: City of Indianapolis </a:t>
            </a:r>
            <a:r>
              <a:rPr lang="en-US" sz="1300" dirty="0">
                <a:latin typeface="+mj-lt"/>
              </a:rPr>
              <a:t>and </a:t>
            </a:r>
            <a:r>
              <a:rPr lang="en-US" sz="13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U.S. Census Bureau. (2020). American Community Survey 5-year estimates. Retrieved from Census Reporter page for Indianapolis, IN Urbanized Area: </a:t>
            </a:r>
            <a:r>
              <a:rPr lang="en-US" sz="1300" b="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hlinkClick r:id="rId3"/>
              </a:rPr>
              <a:t>https://censusreporter.org/profiles/40000US41212-indianapolis-in-urbanized-area/</a:t>
            </a:r>
            <a:endParaRPr lang="en-US" sz="1300" b="1" dirty="0">
              <a:effectLst/>
              <a:ea typeface="Times New Roman" panose="02020603050405020304" pitchFamily="18" charset="0"/>
            </a:endParaRP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5 </a:t>
            </a:r>
            <a:r>
              <a:rPr lang="en-US" sz="1300" dirty="0"/>
              <a:t>Centers for Disease Control and Prevention. (2019). </a:t>
            </a:r>
            <a:r>
              <a:rPr lang="en-US" sz="1300" i="1" dirty="0"/>
              <a:t>HIV surveillance report, 2018 Vol. 30</a:t>
            </a:r>
            <a:r>
              <a:rPr lang="en-US" sz="1300" dirty="0"/>
              <a:t>. Retrieved from </a:t>
            </a:r>
            <a:r>
              <a:rPr lang="en-US" sz="1300" dirty="0">
                <a:hlinkClick r:id="rId4"/>
              </a:rPr>
              <a:t>https://www.cdc.gov/hiv/pdf/library/reports/surveillance/cdc-hiv-surveillance-report-2018-vol-30.pdf</a:t>
            </a:r>
            <a:r>
              <a:rPr lang="en-US" sz="1300" dirty="0"/>
              <a:t> and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dirty="0"/>
              <a:t>Centers for Disease Control and Prevention. (2020). </a:t>
            </a:r>
            <a:r>
              <a:rPr lang="en-US" sz="1300" i="1" dirty="0"/>
              <a:t>HIV surveillance report, 2018  (Updated) Vol. 31</a:t>
            </a:r>
            <a:r>
              <a:rPr lang="en-US" sz="1300" dirty="0"/>
              <a:t>. Retrieved from </a:t>
            </a:r>
            <a:r>
              <a:rPr lang="en-US" sz="1300" u="sng" dirty="0">
                <a:hlinkClick r:id="rId5"/>
              </a:rPr>
              <a:t>https://www.cdc.gov/hiv/pdf/library/reports/surveillance/cdc-hiv-surveillance-report-2018-updated-vol-31.pdf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6 </a:t>
            </a:r>
            <a:r>
              <a:rPr lang="en-US" sz="1300" dirty="0"/>
              <a:t>Purcell et al. (2012). Estimating the population size of MSM in the U.S. to obtain HIV and syphilis rates. </a:t>
            </a:r>
            <a:r>
              <a:rPr lang="en-US" sz="1300" i="1" dirty="0"/>
              <a:t>Open AIDS Journal; 6</a:t>
            </a:r>
            <a:r>
              <a:rPr lang="en-US" sz="1300" dirty="0"/>
              <a:t>(S1: M6) 98-107.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7</a:t>
            </a:r>
            <a:r>
              <a:rPr lang="en-US" sz="1300" dirty="0"/>
              <a:t>Centers for Disease Control and Prevention. (2020). Deaths: Final data for 2018. </a:t>
            </a:r>
            <a:r>
              <a:rPr lang="en-US" sz="1300" i="1" dirty="0"/>
              <a:t>National Vital Statistics Report, 69</a:t>
            </a:r>
            <a:r>
              <a:rPr lang="en-US" sz="1300" dirty="0"/>
              <a:t>(13). Retrieved from </a:t>
            </a:r>
            <a:r>
              <a:rPr lang="en-US" sz="1400" dirty="0">
                <a:hlinkClick r:id="rId6"/>
              </a:rPr>
              <a:t>https://www.</a:t>
            </a:r>
            <a:r>
              <a:rPr lang="en-US" sz="1400" dirty="0">
                <a:hlinkClick r:id="rId7"/>
              </a:rPr>
              <a:t> https://www.cdc.gov/nchs/data/nvsr/nvsr69/nvsr69-13-508.pdf</a:t>
            </a:r>
            <a:r>
              <a:rPr lang="en-US" sz="1400" dirty="0"/>
              <a:t> </a:t>
            </a:r>
            <a:r>
              <a:rPr lang="en-US" sz="1300" dirty="0"/>
              <a:t>and </a:t>
            </a:r>
            <a:r>
              <a:rPr lang="en-US" sz="1400" u="sng" dirty="0">
                <a:hlinkClick r:id="rId5"/>
              </a:rPr>
              <a:t>https://www.cdc.gov/hiv/pdf/library/reports/surveillance/cdc-hiv-surveillance-report-2018-updated-vol-31.pdf</a:t>
            </a:r>
            <a:endParaRPr lang="en-US" sz="1400" u="sng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8 </a:t>
            </a:r>
            <a:r>
              <a:rPr lang="en-US" sz="1300" dirty="0"/>
              <a:t>Centers for Disease Control and Prevention. (2016). </a:t>
            </a:r>
            <a:r>
              <a:rPr lang="en-US" sz="1300" i="1" dirty="0"/>
              <a:t>HIV Testing in the United States: Fact sheet</a:t>
            </a:r>
            <a:r>
              <a:rPr lang="en-US" sz="1300" dirty="0"/>
              <a:t>. Retrieved from </a:t>
            </a:r>
            <a:r>
              <a:rPr lang="en-US" sz="1300" dirty="0">
                <a:hlinkClick r:id="rId8"/>
              </a:rPr>
              <a:t>https://www.cdc.gov/nchhstp/newsroom/docs/factsheets/hiv-testing-us-508.pdf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9 </a:t>
            </a:r>
            <a:r>
              <a:rPr lang="fr-FR" sz="1300" dirty="0"/>
              <a:t>Centers for Disease Control and Prevention. (2020). </a:t>
            </a:r>
            <a:r>
              <a:rPr lang="en-US" sz="1300" i="1" dirty="0"/>
              <a:t>HIV Among People Aged 50 and Older</a:t>
            </a:r>
            <a:r>
              <a:rPr lang="en-US" sz="1300" dirty="0"/>
              <a:t>. Retrieved from </a:t>
            </a:r>
            <a:r>
              <a:rPr lang="en-US" sz="1300" dirty="0">
                <a:hlinkClick r:id="rId9"/>
              </a:rPr>
              <a:t>https://www.cdc.gov/hiv/group/age/olderamericans/index.html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10 </a:t>
            </a:r>
            <a:r>
              <a:rPr lang="en-US" sz="1300" dirty="0"/>
              <a:t>Indiana University Public Policy Institute. (2015). </a:t>
            </a:r>
            <a:r>
              <a:rPr lang="en-US" sz="1300" i="1" dirty="0"/>
              <a:t>2015 Point-in-time count: Many families in Indianapolis not able to find shelter. </a:t>
            </a:r>
            <a:r>
              <a:rPr lang="en-US" sz="1300" dirty="0"/>
              <a:t>Retrieved from </a:t>
            </a:r>
            <a:r>
              <a:rPr lang="en-US" sz="1300" dirty="0">
                <a:hlinkClick r:id="rId10"/>
              </a:rPr>
              <a:t>http://www.chipindy.org/wp-content/uploads/2013/07/HomelessCount_2015_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en-US" sz="1300" dirty="0">
                <a:hlinkClick r:id="rId10"/>
              </a:rPr>
              <a:t>Web.pdf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12415118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638800"/>
          </a:xfrm>
        </p:spPr>
        <p:txBody>
          <a:bodyPr>
            <a:noAutofit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11</a:t>
            </a:r>
            <a:r>
              <a:rPr lang="en-US" sz="1300" dirty="0"/>
              <a:t> U.S. Department of Housing and Urban Development. (2019). </a:t>
            </a:r>
            <a:r>
              <a:rPr lang="en-US" sz="1300" i="1" dirty="0"/>
              <a:t>HOPWA performance profile - Formula grantee: City of Indianapolis</a:t>
            </a:r>
            <a:r>
              <a:rPr lang="en-US" sz="1300" dirty="0"/>
              <a:t>. Retrieved from https://files.hudexchange.info/reports/published/HOPWA_Perf_GranteeForm_00_AAAA-IN_IN_2020.pdf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12</a:t>
            </a:r>
            <a:r>
              <a:rPr lang="en-US" sz="1300" dirty="0"/>
              <a:t> Health &amp; Hospital Corporation. (2017). Ryan White information services enterprise (RISE). Indianapolis: Ryan White HIV Services Program, Marion County Public Health Department.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13 </a:t>
            </a:r>
            <a:r>
              <a:rPr lang="en-US" sz="1300" dirty="0"/>
              <a:t>Shubert, G. (2012). </a:t>
            </a:r>
            <a:r>
              <a:rPr lang="en-US" sz="1300" i="1" dirty="0"/>
              <a:t>Mobilizing knowledge: Housing is HIV prevention and care</a:t>
            </a:r>
            <a:r>
              <a:rPr lang="en-US" sz="1300" dirty="0"/>
              <a:t>. Available from </a:t>
            </a:r>
            <a:r>
              <a:rPr lang="en-US" sz="1300" dirty="0">
                <a:hlinkClick r:id="rId3"/>
              </a:rPr>
              <a:t>https://shnny.org/uploads/Housing_is_HIV_Prevention_and_Health_Care.pdf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14</a:t>
            </a:r>
            <a:r>
              <a:rPr lang="en-US" sz="1300" dirty="0"/>
              <a:t> </a:t>
            </a:r>
            <a:r>
              <a:rPr lang="en-US" sz="1200" dirty="0"/>
              <a:t>U.S. Department of Health and Human Services.(2021). HIV National Strategic Plan for the United States: 2022–2025. Washington, DC and The White House Office of National AIDS Policy. (2010). </a:t>
            </a:r>
            <a:r>
              <a:rPr lang="en-US" sz="1200" i="1" dirty="0"/>
              <a:t>National HIV/AIDS strategy for the United States</a:t>
            </a:r>
            <a:r>
              <a:rPr lang="en-US" sz="1200" dirty="0"/>
              <a:t>. Retrieved from https://hivgov-prod-v3.s3.amazonaws.com/s3fs-public/NHAS-2022-2025.pdf and </a:t>
            </a:r>
            <a:r>
              <a:rPr lang="en-US" sz="1100" dirty="0">
                <a:hlinkClick r:id="rId4"/>
              </a:rPr>
              <a:t>https://www.hiv.va.gov/patient/daily/mental/single-page.asp</a:t>
            </a:r>
            <a:endParaRPr lang="en-US" sz="12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15</a:t>
            </a:r>
            <a:r>
              <a:rPr lang="en-US" sz="1300" dirty="0"/>
              <a:t> Marion County Public Health Department. (2014). </a:t>
            </a:r>
            <a:r>
              <a:rPr lang="en-US" sz="1300" i="1" dirty="0"/>
              <a:t>Community health assessment of Marion County: 2014</a:t>
            </a:r>
            <a:r>
              <a:rPr lang="en-US" sz="1300" dirty="0"/>
              <a:t>. Retrieved from </a:t>
            </a:r>
            <a:r>
              <a:rPr lang="en-US" sz="1300" dirty="0">
                <a:hlinkClick r:id="rId5"/>
              </a:rPr>
              <a:t>http://www.hhcorp.org/hhc/index.php/newsroom/2014-press-releases/645-marion-county-releases-2014-community-health-assessment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16</a:t>
            </a:r>
            <a:r>
              <a:rPr lang="en-US" sz="1300" dirty="0"/>
              <a:t> Weiser, S. D., Fernandes, K. A., Brandson, E. K., Lima, V. D., Anema, A., Bangsberg, D. R., . . . Hogg, R. S. (2009). The association between food insecurity and mortality among HIV-infected individuals on HAART. </a:t>
            </a:r>
            <a:r>
              <a:rPr lang="en-US" sz="1300" i="1" dirty="0"/>
              <a:t>J Acquir Immune Defic Syndr, 52</a:t>
            </a:r>
            <a:r>
              <a:rPr lang="en-US" sz="1300" dirty="0"/>
              <a:t>(3): 342-349. doi: 10.1097/QAI.0b013e3181b627c2. Retrieved from </a:t>
            </a:r>
            <a:r>
              <a:rPr lang="en-US" sz="1300" dirty="0">
                <a:hlinkClick r:id="rId6"/>
              </a:rPr>
              <a:t>http://www.ncbi.nlm.nih.gov/pmc/articles/PMC3740738/</a:t>
            </a:r>
            <a:r>
              <a:rPr lang="en-US" sz="1300" dirty="0"/>
              <a:t> and </a:t>
            </a:r>
            <a:r>
              <a:rPr lang="fr-FR" sz="1300" dirty="0" err="1"/>
              <a:t>Palar</a:t>
            </a:r>
            <a:r>
              <a:rPr lang="fr-FR" sz="1300" dirty="0"/>
              <a:t>, K., </a:t>
            </a:r>
            <a:r>
              <a:rPr lang="fr-FR" sz="1300" dirty="0" err="1"/>
              <a:t>Laraia</a:t>
            </a:r>
            <a:r>
              <a:rPr lang="fr-FR" sz="1300" dirty="0"/>
              <a:t>, B., </a:t>
            </a:r>
            <a:r>
              <a:rPr lang="fr-FR" sz="1300" dirty="0" err="1"/>
              <a:t>Tsai</a:t>
            </a:r>
            <a:r>
              <a:rPr lang="fr-FR" sz="1300" dirty="0"/>
              <a:t>, A. C., Johnson, M., &amp; Weiser, S. D. </a:t>
            </a:r>
            <a:r>
              <a:rPr lang="en-US" sz="1300" dirty="0"/>
              <a:t>(2016). Food insecurity is associated with HIV, sexually transmitted infections and drug use among men in the United States. AIDS (London, England), 30(9), 1457–1465. </a:t>
            </a:r>
            <a:r>
              <a:rPr lang="en-US" sz="1300" dirty="0">
                <a:hlinkClick r:id="rId7"/>
              </a:rPr>
              <a:t>http://doi.org/10.1097/QAD.0000000000001095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17</a:t>
            </a:r>
            <a:r>
              <a:rPr lang="en-US" sz="1300" dirty="0"/>
              <a:t> Centers for Disease Control and Prevention. (2013). Staying healthy with HIV/AIDS: Potential related health problems: Tuberculosis. Retrieved from </a:t>
            </a:r>
            <a:r>
              <a:rPr lang="en-US" sz="1300" dirty="0">
                <a:hlinkClick r:id="rId8"/>
              </a:rPr>
              <a:t>https://www.aids.gov/hiv-aids-basics/staying-healthy-with-hiv-aids/potential-related-health-problems/tuberculosis/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18</a:t>
            </a:r>
            <a:r>
              <a:rPr lang="en-US" sz="1300" dirty="0"/>
              <a:t> Centers for Disease Control and Prevention. (2020). Latent tuberculosis infection: A guide for primary health care providers. Retrieved from </a:t>
            </a:r>
            <a:r>
              <a:rPr lang="en-US" sz="1400" dirty="0">
                <a:hlinkClick r:id="rId9"/>
              </a:rPr>
              <a:t>https://www.cdc.gov/tb/publications/ltbi/pdf/LTBIbooklet508.pdf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28131905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562600"/>
          </a:xfrm>
        </p:spPr>
        <p:txBody>
          <a:bodyPr>
            <a:normAutofit fontScale="92500" lnSpcReduction="10000"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19</a:t>
            </a:r>
            <a:r>
              <a:rPr lang="en-US" sz="1300" dirty="0"/>
              <a:t> Centers for Disease Control and Prevention. (2016). HIV and tuberculosis. Retrieved from </a:t>
            </a:r>
            <a:r>
              <a:rPr lang="en-US" sz="1300" dirty="0">
                <a:hlinkClick r:id="rId3"/>
              </a:rPr>
              <a:t>http://www.cdc.gov/hiv/pdf/library/factsheets/hiv-tb.pdf</a:t>
            </a:r>
            <a:endParaRPr lang="en-US" sz="1300" baseline="300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20 </a:t>
            </a:r>
            <a:r>
              <a:rPr lang="en-US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National Institute of Health (NIH). (2021). HIV and Hepatitis B. Retrieved from </a:t>
            </a:r>
            <a:r>
              <a:rPr lang="en-US" sz="13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https://hivinfo.nih.gov/understanding-hiv/fact-sheets/hiv-and-hepatitis-b</a:t>
            </a:r>
            <a:endParaRPr lang="en-US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300" baseline="30000" dirty="0"/>
              <a:t>21 </a:t>
            </a:r>
            <a:r>
              <a:rPr lang="en-US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National Institute of Health (NIH). (2021). HIV and Hepatitis C. Retrieved from </a:t>
            </a:r>
            <a:r>
              <a:rPr lang="en-US" sz="13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https://hivinfo.nih.gov/understanding-hiv/fact-sheets/hiv-and-hepatitis-c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22</a:t>
            </a:r>
            <a:r>
              <a:rPr lang="en-US" sz="1300" dirty="0"/>
              <a:t> Centers for Disease Control and Prevention. (2014). HIV and viral hepatitis. Retrieved from </a:t>
            </a:r>
            <a:r>
              <a:rPr lang="en-US" sz="1300" dirty="0">
                <a:hlinkClick r:id="rId6"/>
              </a:rPr>
              <a:t>http://www.cdc.gov/hiv/pdf/library_factsheets_hiv_and_viral_hepatitis.pdf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23</a:t>
            </a:r>
            <a:r>
              <a:rPr lang="en-US" sz="1300" dirty="0"/>
              <a:t> U.S. Department of Health &amp; Human Services. (2021). Guidelines for the use of antiretroviral agents in HIV-1-infected adults and adolescents: Considerations for antiretroviral use in patients with coinfections. Retrieved from https://clinicalinfo.hiv.gov/sites/default/files/guidelines/archive/AdultandAdolescentGL_2021_08_16.pdf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24</a:t>
            </a:r>
            <a:r>
              <a:rPr lang="en-US" sz="1300" dirty="0"/>
              <a:t> Indiana State Department of Health. (2020). National Electronic Disease Surveillance System Base System (NBS).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25</a:t>
            </a:r>
            <a:r>
              <a:rPr lang="en-US" sz="1300" dirty="0"/>
              <a:t> Gardner, E.M., McLees, M.P., Steiner, J.F., del Rio, C., and Burman, W.J. (2011). The spectrum of engagement in HIV care and its relevance to test-and-treat strategies for prevention of HIV infection. </a:t>
            </a:r>
            <a:r>
              <a:rPr lang="en-US" sz="1300" i="1" dirty="0"/>
              <a:t>Clin Infect Dis. 2011;52</a:t>
            </a:r>
            <a:r>
              <a:rPr lang="en-US" sz="1300" dirty="0"/>
              <a:t>(6): 793-800. doi: 10</a:t>
            </a:r>
            <a:r>
              <a:rPr lang="fr-FR" sz="1300" dirty="0"/>
              <a:t>.1093/cid/ciq243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26</a:t>
            </a:r>
            <a:r>
              <a:rPr lang="en-US" sz="1300" dirty="0"/>
              <a:t> Branson, B.M., Handsfield, H.H., Lampe, M.A., Janssen, R.S., Taylor, A.W., Lyss, S.B., and Clark, J.E. (2006). Revised recommendations for HIV testing of adults, adolescents, and pregnant women in health-care settings. Centers for Disease Control and Prevention: Atlanta. </a:t>
            </a:r>
            <a:r>
              <a:rPr lang="en-US" sz="1300" i="1" dirty="0"/>
              <a:t>MMWR. 2006; 55</a:t>
            </a:r>
            <a:r>
              <a:rPr lang="en-US" sz="1300" dirty="0"/>
              <a:t>(RR14): 1-17. Retrieved from </a:t>
            </a:r>
            <a:r>
              <a:rPr lang="en-US" sz="1300" dirty="0">
                <a:hlinkClick r:id="rId7"/>
              </a:rPr>
              <a:t>http://www.cdc.gov/mmwr/preview/mmwrhtml/rr5514a1.htm</a:t>
            </a:r>
            <a:endParaRPr lang="en-US" sz="1300" dirty="0"/>
          </a:p>
          <a:p>
            <a:pPr marL="0" indent="0">
              <a:buNone/>
            </a:pPr>
            <a:r>
              <a:rPr lang="en-US" sz="1300" baseline="30000" dirty="0"/>
              <a:t>27</a:t>
            </a:r>
            <a:r>
              <a:rPr lang="en-US" sz="1300" dirty="0"/>
              <a:t> </a:t>
            </a:r>
            <a:r>
              <a:rPr lang="en-US" sz="1400" dirty="0"/>
              <a:t>Centers for Disease Control and Prevention. (2016). Monitoring selected national HIV prevention and care objectives by using HIV surveillance data - United States and 6 dependent areas - 2014. HIV Surveillance Supplemental Report, 21(4). Retrieved from </a:t>
            </a:r>
            <a:r>
              <a:rPr lang="en-US" sz="1400" u="sng" dirty="0">
                <a:hlinkClick r:id="rId8"/>
              </a:rPr>
              <a:t>https://www.cdc.gov/hiv/pdf/library/reports/surveillance/cdc-hiv-surveillance-supplemental-report-vol-21-4.pdf</a:t>
            </a:r>
            <a:endParaRPr lang="en-US" sz="1400" u="sng" dirty="0"/>
          </a:p>
          <a:p>
            <a:pPr marL="0" indent="0">
              <a:buNone/>
            </a:pPr>
            <a:endParaRPr lang="en-US" sz="9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28</a:t>
            </a:r>
            <a:r>
              <a:rPr lang="en-US" sz="1300" dirty="0"/>
              <a:t> Centers for Disease Control and Prevention. (2011). Guidance on community viral load: A family of measures, definitions, and method for calculation. Retrieved from  </a:t>
            </a:r>
            <a:r>
              <a:rPr lang="en-US" sz="1300" dirty="0">
                <a:hlinkClick r:id="rId9"/>
              </a:rPr>
              <a:t>https://stacks.cdc.gov/view/cdc/28147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04160790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562600"/>
          </a:xfrm>
        </p:spPr>
        <p:txBody>
          <a:bodyPr>
            <a:normAutofit fontScale="92500" lnSpcReduction="10000"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300" baseline="30000" dirty="0"/>
              <a:t>29</a:t>
            </a:r>
            <a:r>
              <a:rPr lang="fr-FR" sz="1300" dirty="0"/>
              <a:t> Thompson, M. A., Mugavero, M. J., Amico, K. R., Cargill, V. A., Chang, L. W., Gross, R., . . . Nachega, J. B. (2012). Guidelines for improving entry into and retention in care and antiretroviral adherence for persons with HIV: Evidence-based recommendations from an international association of physicians in AIDS care panel. </a:t>
            </a:r>
            <a:r>
              <a:rPr lang="fr-FR" sz="1300" i="1" dirty="0"/>
              <a:t>Ann Intern Med. 2012;156</a:t>
            </a:r>
            <a:r>
              <a:rPr lang="fr-FR" sz="1300" dirty="0"/>
              <a:t>(11): 817-833. doi: 10.7326/0003-4819-156-11-201206050-00419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300" baseline="30000" dirty="0"/>
              <a:t>30 </a:t>
            </a:r>
            <a:r>
              <a:rPr lang="fr-FR" sz="1300" dirty="0"/>
              <a:t>Kooreman&amp; Greene. (2016</a:t>
            </a:r>
            <a:r>
              <a:rPr lang="fr-FR" sz="1300" i="1" dirty="0"/>
              <a:t>). Injection drug us in Indiana: A major risk factor for HIV transmission</a:t>
            </a:r>
            <a:r>
              <a:rPr lang="fr-FR" sz="1300" dirty="0">
                <a:hlinkClick r:id="rId3"/>
              </a:rPr>
              <a:t>.</a:t>
            </a:r>
            <a:endParaRPr lang="fr-FR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300" dirty="0">
                <a:hlinkClick r:id="rId3"/>
              </a:rPr>
              <a:t>https://www.healthpolicy.iupui.edu/PubsPDFs/Injection%20Drug%20Use%20in%20Indiana.pdf</a:t>
            </a:r>
            <a:endParaRPr lang="fr-FR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300" baseline="30000" dirty="0"/>
              <a:t>31 </a:t>
            </a:r>
            <a:r>
              <a:rPr lang="fr-FR" sz="1300" dirty="0"/>
              <a:t>CDC. (2019</a:t>
            </a:r>
            <a:r>
              <a:rPr lang="fr-FR" sz="1300" i="1" dirty="0"/>
              <a:t>). HIV treatment Can Prevent Sexual Transmission</a:t>
            </a:r>
            <a:r>
              <a:rPr lang="fr-FR" sz="1300" dirty="0"/>
              <a:t>. </a:t>
            </a:r>
            <a:r>
              <a:rPr lang="fr-FR" sz="1300" dirty="0">
                <a:hlinkClick r:id="rId4"/>
              </a:rPr>
              <a:t>https://www.cdc.gov/hiv/pdf/risk/art/cdc-hiv-tasp-101.pdf</a:t>
            </a:r>
            <a:endParaRPr lang="fr-FR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300" baseline="30000" dirty="0"/>
              <a:t>32 </a:t>
            </a:r>
            <a:r>
              <a:rPr lang="fr-FR" sz="1300" dirty="0"/>
              <a:t>CDC. (2021</a:t>
            </a:r>
            <a:r>
              <a:rPr lang="fr-FR" sz="1300" i="1" dirty="0"/>
              <a:t>). HIV Treatment as Prevention</a:t>
            </a:r>
            <a:r>
              <a:rPr lang="fr-FR" sz="1300" dirty="0"/>
              <a:t>. </a:t>
            </a:r>
            <a:r>
              <a:rPr lang="fr-FR" sz="1300" dirty="0">
                <a:hlinkClick r:id="rId5"/>
              </a:rPr>
              <a:t>https://www.cdc.gov/hiv/risk/art/index.html</a:t>
            </a:r>
            <a:endParaRPr lang="fr-FR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100" baseline="30000" dirty="0"/>
              <a:t>33</a:t>
            </a:r>
            <a:r>
              <a:rPr lang="en-US" sz="1300" b="0" i="0" dirty="0">
                <a:solidFill>
                  <a:srgbClr val="000000"/>
                </a:solidFill>
                <a:effectLst/>
              </a:rPr>
              <a:t>Byrd KM, Beckwith CG, Garland JM, et al. SARS-CoV-2 and HIV coinfection: clinical experience from Rhode Island, United States. </a:t>
            </a:r>
            <a:r>
              <a:rPr lang="en-US" sz="1300" b="0" i="1" dirty="0">
                <a:solidFill>
                  <a:srgbClr val="000000"/>
                </a:solidFill>
                <a:effectLst/>
              </a:rPr>
              <a:t>J Int AIDS Soc</a:t>
            </a:r>
            <a:r>
              <a:rPr lang="en-US" sz="1300" b="0" i="0" dirty="0">
                <a:solidFill>
                  <a:srgbClr val="000000"/>
                </a:solidFill>
                <a:effectLst/>
              </a:rPr>
              <a:t>. 2020;23(7):e25573. Available at: 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hlinkClick r:id="rId6"/>
              </a:rPr>
              <a:t>https://www.ncbi.nlm.nih.gov/pubmed/32657527</a:t>
            </a:r>
            <a:r>
              <a:rPr lang="en-US" sz="13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300" baseline="30000" dirty="0"/>
              <a:t>34 </a:t>
            </a:r>
            <a:r>
              <a:rPr lang="en-US" sz="1300" b="0" i="0" dirty="0">
                <a:solidFill>
                  <a:srgbClr val="000000"/>
                </a:solidFill>
                <a:effectLst/>
              </a:rPr>
              <a:t>Park LS, </a:t>
            </a:r>
            <a:r>
              <a:rPr lang="en-US" sz="1300" b="0" i="0" dirty="0" err="1">
                <a:solidFill>
                  <a:srgbClr val="000000"/>
                </a:solidFill>
                <a:effectLst/>
              </a:rPr>
              <a:t>Rentsch</a:t>
            </a:r>
            <a:r>
              <a:rPr lang="en-US" sz="1300" b="0" i="0" dirty="0">
                <a:solidFill>
                  <a:srgbClr val="000000"/>
                </a:solidFill>
                <a:effectLst/>
              </a:rPr>
              <a:t> CT, Sigel K, et al. COVID-19 in the largest U.S. HIV cohort. Presented at: 23rd International AIDS Conference; 2020. Virtual. Available at: 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hlinkClick r:id="rId7"/>
              </a:rPr>
              <a:t>https://www.natap.org/2020/IAC/IAC_115.htm</a:t>
            </a:r>
            <a:r>
              <a:rPr lang="en-US" sz="13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300" baseline="30000" dirty="0"/>
              <a:t>35 </a:t>
            </a:r>
            <a:r>
              <a:rPr lang="en-US" sz="1300" b="0" i="0" dirty="0">
                <a:solidFill>
                  <a:srgbClr val="000000"/>
                </a:solidFill>
                <a:effectLst/>
              </a:rPr>
              <a:t>Shalev N, Scherer M, </a:t>
            </a:r>
            <a:r>
              <a:rPr lang="en-US" sz="1300" b="0" i="0" dirty="0" err="1">
                <a:solidFill>
                  <a:srgbClr val="000000"/>
                </a:solidFill>
                <a:effectLst/>
              </a:rPr>
              <a:t>LaSota</a:t>
            </a:r>
            <a:r>
              <a:rPr lang="en-US" sz="1300" b="0" i="0" dirty="0">
                <a:solidFill>
                  <a:srgbClr val="000000"/>
                </a:solidFill>
                <a:effectLst/>
              </a:rPr>
              <a:t> ED, et al. Clinical characteristics and outcomes in people living with human immunodeficiency virus hospitalized for coronavirus disease 2019. </a:t>
            </a:r>
            <a:r>
              <a:rPr lang="en-US" sz="1300" b="0" i="1" dirty="0">
                <a:solidFill>
                  <a:srgbClr val="000000"/>
                </a:solidFill>
                <a:effectLst/>
              </a:rPr>
              <a:t>Clin Infect Dis</a:t>
            </a:r>
            <a:r>
              <a:rPr lang="en-US" sz="1300" b="0" i="0" dirty="0">
                <a:solidFill>
                  <a:srgbClr val="000000"/>
                </a:solidFill>
                <a:effectLst/>
              </a:rPr>
              <a:t>. 2020;71(16):2294-2297. Available at: 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hlinkClick r:id="rId8"/>
              </a:rPr>
              <a:t>https://www.ncbi.nlm.nih.gov/pubmed/32472138</a:t>
            </a:r>
            <a:r>
              <a:rPr lang="en-US" sz="13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300" baseline="30000" dirty="0"/>
              <a:t>36 </a:t>
            </a:r>
            <a:r>
              <a:rPr lang="en-US" sz="1300" b="0" i="0" dirty="0" err="1">
                <a:solidFill>
                  <a:srgbClr val="000000"/>
                </a:solidFill>
                <a:effectLst/>
              </a:rPr>
              <a:t>Bertagnolio</a:t>
            </a:r>
            <a:r>
              <a:rPr lang="en-US" sz="1300" b="0" i="0" dirty="0">
                <a:solidFill>
                  <a:srgbClr val="000000"/>
                </a:solidFill>
                <a:effectLst/>
              </a:rPr>
              <a:t> S, </a:t>
            </a:r>
            <a:r>
              <a:rPr lang="en-US" sz="1300" b="0" i="0" dirty="0" err="1">
                <a:solidFill>
                  <a:srgbClr val="000000"/>
                </a:solidFill>
                <a:effectLst/>
              </a:rPr>
              <a:t>Thwin</a:t>
            </a:r>
            <a:r>
              <a:rPr lang="en-US" sz="1300" b="0" i="0" dirty="0">
                <a:solidFill>
                  <a:srgbClr val="000000"/>
                </a:solidFill>
                <a:effectLst/>
              </a:rPr>
              <a:t> SS, Silva R, et al. Clinical characteristics and prognostic factors in people living with HIV hospitalized with COVID-19: findings from the WHO Global Clinical Platform. Presented at: International AIDS Society; 2021. Virtual. Available at: 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hlinkClick r:id="rId9"/>
              </a:rPr>
              <a:t>https://theprogramme.ias2021.org/Abstract/Abstract/2498</a:t>
            </a:r>
            <a:r>
              <a:rPr lang="en-US" sz="13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300" baseline="30000" dirty="0"/>
              <a:t>37 </a:t>
            </a:r>
            <a:r>
              <a:rPr lang="en-US" sz="1300" b="0" i="0" dirty="0">
                <a:solidFill>
                  <a:srgbClr val="000000"/>
                </a:solidFill>
                <a:effectLst/>
              </a:rPr>
              <a:t>Sun J, Patel RC, Zheng Q, et al. COVID-19 disease severity among people with HIV infection or solid organ transplant in the United States: a nationally representative, multicenter, observational cohort study. </a:t>
            </a:r>
            <a:r>
              <a:rPr lang="en-US" sz="1300" b="0" i="1" dirty="0" err="1">
                <a:solidFill>
                  <a:srgbClr val="000000"/>
                </a:solidFill>
                <a:effectLst/>
              </a:rPr>
              <a:t>medRxiv</a:t>
            </a:r>
            <a:r>
              <a:rPr lang="en-US" sz="1300" b="0" i="0" dirty="0">
                <a:solidFill>
                  <a:srgbClr val="000000"/>
                </a:solidFill>
                <a:effectLst/>
              </a:rPr>
              <a:t>. 2021. Available at: 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hlinkClick r:id="rId10"/>
              </a:rPr>
              <a:t>https://www.ncbi.nlm.nih.gov/pmc/articles/PMC8328066</a:t>
            </a:r>
            <a:r>
              <a:rPr lang="en-US" sz="13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300" baseline="30000" dirty="0"/>
              <a:t>38 </a:t>
            </a:r>
            <a:r>
              <a:rPr lang="en-US" sz="1300" b="0" i="0" dirty="0">
                <a:solidFill>
                  <a:srgbClr val="000000"/>
                </a:solidFill>
                <a:effectLst/>
              </a:rPr>
              <a:t>Western Cape Department of Health in collaboration with the National Institute for Communicable Diseases South Africa. Risk factors for coronavirus disease 2019 (COVID-19) death in a population cohort study from the Western Cape Province, South Africa. </a:t>
            </a:r>
            <a:r>
              <a:rPr lang="en-US" sz="1300" b="0" i="1" dirty="0">
                <a:solidFill>
                  <a:srgbClr val="000000"/>
                </a:solidFill>
                <a:effectLst/>
              </a:rPr>
              <a:t>Clin Infect Dis</a:t>
            </a:r>
            <a:r>
              <a:rPr lang="en-US" sz="1300" b="0" i="0" dirty="0">
                <a:solidFill>
                  <a:srgbClr val="000000"/>
                </a:solidFill>
                <a:effectLst/>
              </a:rPr>
              <a:t>. 2021;73(7):e2005-e2015. Available at: 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hlinkClick r:id="rId11"/>
              </a:rPr>
              <a:t>https://www.ncbi.nlm.nih.gov/pubmed/32860699</a:t>
            </a:r>
            <a:r>
              <a:rPr lang="en-US" sz="13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300" baseline="30000" dirty="0"/>
              <a:t>39 </a:t>
            </a:r>
            <a:r>
              <a:rPr lang="en-US" sz="1300" b="0" i="0" dirty="0" err="1">
                <a:solidFill>
                  <a:srgbClr val="000000"/>
                </a:solidFill>
                <a:effectLst/>
              </a:rPr>
              <a:t>Bhaskaran</a:t>
            </a:r>
            <a:r>
              <a:rPr lang="en-US" sz="1300" b="0" i="0" dirty="0">
                <a:solidFill>
                  <a:srgbClr val="000000"/>
                </a:solidFill>
                <a:effectLst/>
              </a:rPr>
              <a:t> K, </a:t>
            </a:r>
            <a:r>
              <a:rPr lang="en-US" sz="1300" b="0" i="0" dirty="0" err="1">
                <a:solidFill>
                  <a:srgbClr val="000000"/>
                </a:solidFill>
                <a:effectLst/>
              </a:rPr>
              <a:t>Rentsch</a:t>
            </a:r>
            <a:r>
              <a:rPr lang="en-US" sz="1300" b="0" i="0" dirty="0">
                <a:solidFill>
                  <a:srgbClr val="000000"/>
                </a:solidFill>
                <a:effectLst/>
              </a:rPr>
              <a:t> CT, MacKenna B, et al. HIV infection and COVID-19 death: a population-based cohort analysis of U.K. primary care data and linked national death registrations within the </a:t>
            </a:r>
            <a:r>
              <a:rPr lang="en-US" sz="1300" b="0" i="0" dirty="0" err="1">
                <a:solidFill>
                  <a:srgbClr val="000000"/>
                </a:solidFill>
                <a:effectLst/>
              </a:rPr>
              <a:t>OpenSAFELY</a:t>
            </a:r>
            <a:r>
              <a:rPr lang="en-US" sz="1300" b="0" i="0" dirty="0">
                <a:solidFill>
                  <a:srgbClr val="000000"/>
                </a:solidFill>
                <a:effectLst/>
              </a:rPr>
              <a:t> platform. </a:t>
            </a:r>
            <a:r>
              <a:rPr lang="en-US" sz="1300" b="0" i="1" dirty="0">
                <a:solidFill>
                  <a:srgbClr val="000000"/>
                </a:solidFill>
                <a:effectLst/>
              </a:rPr>
              <a:t>Lancet HIV</a:t>
            </a:r>
            <a:r>
              <a:rPr lang="en-US" sz="1300" b="0" i="0" dirty="0">
                <a:solidFill>
                  <a:srgbClr val="000000"/>
                </a:solidFill>
                <a:effectLst/>
              </a:rPr>
              <a:t>. 2021;8(1):e24-e32. Available at: 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hlinkClick r:id="rId12"/>
              </a:rPr>
              <a:t>https://www.ncbi.nlm.nih.gov/pubmed/33316211</a:t>
            </a:r>
            <a:r>
              <a:rPr lang="en-US" sz="13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en-US" sz="1300" b="0" i="0" dirty="0">
              <a:solidFill>
                <a:srgbClr val="000000"/>
              </a:solidFill>
              <a:effectLst/>
            </a:endParaRP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en-US" sz="1300" b="0" i="0" dirty="0">
              <a:solidFill>
                <a:srgbClr val="000000"/>
              </a:solidFill>
              <a:effectLst/>
            </a:endParaRP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en-US" sz="1300" b="0" i="0" dirty="0">
              <a:solidFill>
                <a:srgbClr val="000000"/>
              </a:solidFill>
              <a:effectLst/>
            </a:endParaRP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en-US" sz="1300" b="0" i="0" dirty="0">
              <a:solidFill>
                <a:srgbClr val="000000"/>
              </a:solidFill>
              <a:effectLst/>
            </a:endParaRP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en-US" sz="1300" b="0" i="0" dirty="0">
              <a:solidFill>
                <a:srgbClr val="000000"/>
              </a:solidFill>
              <a:effectLst/>
            </a:endParaRP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fr-FR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fr-FR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fr-FR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fr-FR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fr-FR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19852643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477ED-DDBD-4AB5-A040-0D88E2FD2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1D874-0350-4345-AC06-E20B4BFD7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1200" baseline="30000" dirty="0"/>
              <a:t>40</a:t>
            </a:r>
            <a:r>
              <a:rPr lang="fr-FR" sz="1200" dirty="0"/>
              <a:t> Centers for </a:t>
            </a:r>
            <a:r>
              <a:rPr lang="fr-FR" sz="1200" dirty="0" err="1"/>
              <a:t>Disease</a:t>
            </a:r>
            <a:r>
              <a:rPr lang="fr-FR" sz="1200" dirty="0"/>
              <a:t> Control and Prevention. (2021). Pre-</a:t>
            </a:r>
            <a:r>
              <a:rPr lang="fr-FR" sz="1200" dirty="0" err="1"/>
              <a:t>Exposure</a:t>
            </a:r>
            <a:r>
              <a:rPr lang="fr-FR" sz="1200" dirty="0"/>
              <a:t> </a:t>
            </a:r>
            <a:r>
              <a:rPr lang="fr-FR" sz="1200" dirty="0" err="1"/>
              <a:t>Prophylaxis</a:t>
            </a:r>
            <a:r>
              <a:rPr lang="fr-FR" sz="1200" dirty="0"/>
              <a:t> (</a:t>
            </a:r>
            <a:r>
              <a:rPr lang="fr-FR" sz="1200" dirty="0" err="1"/>
              <a:t>PreP</a:t>
            </a:r>
            <a:r>
              <a:rPr lang="fr-FR" sz="1200" dirty="0"/>
              <a:t>). </a:t>
            </a:r>
            <a:r>
              <a:rPr lang="fr-FR" sz="1200" dirty="0" err="1"/>
              <a:t>Retrieved</a:t>
            </a:r>
            <a:r>
              <a:rPr lang="fr-FR" sz="1200" dirty="0"/>
              <a:t> </a:t>
            </a:r>
            <a:r>
              <a:rPr lang="fr-FR" sz="1200" dirty="0" err="1"/>
              <a:t>from</a:t>
            </a:r>
            <a:r>
              <a:rPr lang="fr-FR" sz="1200" dirty="0"/>
              <a:t> </a:t>
            </a:r>
            <a:r>
              <a:rPr lang="fr-FR" sz="1200" dirty="0">
                <a:hlinkClick r:id="rId2"/>
              </a:rPr>
              <a:t>https://www.cdc.gov/hiv/risk/prep/index.html</a:t>
            </a:r>
            <a:endParaRPr lang="fr-FR" sz="1200" dirty="0"/>
          </a:p>
          <a:p>
            <a:pPr marL="0" indent="0" algn="l">
              <a:buNone/>
            </a:pPr>
            <a:r>
              <a:rPr lang="fr-FR" sz="1200" baseline="30000" dirty="0"/>
              <a:t>41 </a:t>
            </a:r>
            <a:r>
              <a:rPr lang="en-US" sz="1200" b="0" i="0" dirty="0" err="1">
                <a:solidFill>
                  <a:srgbClr val="333333"/>
                </a:solidFill>
                <a:effectLst/>
              </a:rPr>
              <a:t>Remien</a:t>
            </a:r>
            <a:r>
              <a:rPr lang="en-US" sz="1200" b="0" i="0" dirty="0">
                <a:solidFill>
                  <a:srgbClr val="333333"/>
                </a:solidFill>
                <a:effectLst/>
              </a:rPr>
              <a:t>, Robert H;  Stirratt, Michael J. Nguyen; et al. 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Mental health and HIV/AIDS the need for an integrated response. 2019. Available  at </a:t>
            </a:r>
            <a:r>
              <a:rPr lang="en-US" sz="1200" b="0" i="0" dirty="0">
                <a:solidFill>
                  <a:srgbClr val="000000"/>
                </a:solidFill>
                <a:effectLst/>
                <a:hlinkClick r:id="rId3"/>
              </a:rPr>
              <a:t>https://journals.lww.com/aidsonline/fulltext/2019/07150/mental_health_and_hiv_aids__the_need_for_an.1.aspx</a:t>
            </a:r>
            <a:endParaRPr lang="en-US" sz="1200" b="0" i="0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fr-FR" sz="1200" baseline="30000" dirty="0"/>
              <a:t>42</a:t>
            </a:r>
            <a:r>
              <a:rPr lang="fr-FR" sz="1200" dirty="0"/>
              <a:t> Centers for </a:t>
            </a:r>
            <a:r>
              <a:rPr lang="fr-FR" sz="1200" dirty="0" err="1"/>
              <a:t>Disease</a:t>
            </a:r>
            <a:r>
              <a:rPr lang="fr-FR" sz="1200" dirty="0"/>
              <a:t> Control and Prevention. (2021). </a:t>
            </a:r>
            <a:r>
              <a:rPr lang="en-US" sz="1200" i="0" dirty="0">
                <a:solidFill>
                  <a:srgbClr val="000000"/>
                </a:solidFill>
                <a:effectLst/>
              </a:rPr>
              <a:t>Is </a:t>
            </a:r>
            <a:r>
              <a:rPr lang="en-US" sz="1200" i="0" dirty="0" err="1">
                <a:solidFill>
                  <a:srgbClr val="000000"/>
                </a:solidFill>
                <a:effectLst/>
              </a:rPr>
              <a:t>PrEP</a:t>
            </a:r>
            <a:r>
              <a:rPr lang="en-US" sz="1200" i="0" dirty="0">
                <a:solidFill>
                  <a:srgbClr val="000000"/>
                </a:solidFill>
                <a:effectLst/>
              </a:rPr>
              <a:t> right for me?. Retrieved from </a:t>
            </a:r>
            <a:r>
              <a:rPr lang="en-US" sz="1200" i="0" dirty="0">
                <a:solidFill>
                  <a:srgbClr val="000000"/>
                </a:solidFill>
                <a:effectLst/>
                <a:hlinkClick r:id="rId4"/>
              </a:rPr>
              <a:t>https://www.cdc.gov/hiv/basics/prep/prep-decision.html</a:t>
            </a:r>
            <a:endParaRPr lang="en-US" sz="1200" i="0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200" baseline="30000" dirty="0"/>
              <a:t>43 </a:t>
            </a:r>
            <a:r>
              <a:rPr lang="en-US" sz="1200" dirty="0" err="1">
                <a:solidFill>
                  <a:srgbClr val="000000"/>
                </a:solidFill>
              </a:rPr>
              <a:t>Durvasula</a:t>
            </a:r>
            <a:r>
              <a:rPr lang="en-US" sz="1200" dirty="0">
                <a:solidFill>
                  <a:srgbClr val="000000"/>
                </a:solidFill>
              </a:rPr>
              <a:t>, R; Miller, T. </a:t>
            </a:r>
            <a:r>
              <a:rPr lang="en-US" sz="1200" i="0" dirty="0">
                <a:solidFill>
                  <a:srgbClr val="212121"/>
                </a:solidFill>
                <a:effectLst/>
              </a:rPr>
              <a:t>Substance abuse treatment in persons with HIV/AIDS: challenges in managing triple diagnosis. 2014. </a:t>
            </a:r>
            <a:r>
              <a:rPr lang="en-US" sz="1200" i="0" dirty="0" err="1">
                <a:solidFill>
                  <a:srgbClr val="212121"/>
                </a:solidFill>
                <a:effectLst/>
              </a:rPr>
              <a:t>Avaialble</a:t>
            </a:r>
            <a:r>
              <a:rPr lang="en-US" sz="1200" i="0" dirty="0">
                <a:solidFill>
                  <a:srgbClr val="212121"/>
                </a:solidFill>
                <a:effectLst/>
              </a:rPr>
              <a:t> at </a:t>
            </a:r>
            <a:r>
              <a:rPr lang="en-US" sz="1200" i="0" dirty="0">
                <a:solidFill>
                  <a:srgbClr val="212121"/>
                </a:solidFill>
                <a:effectLst/>
                <a:hlinkClick r:id="rId5"/>
              </a:rPr>
              <a:t>https://pubmed.ncbi.nlm.nih.gov/24274175/</a:t>
            </a:r>
            <a:endParaRPr lang="en-US" sz="1200" i="0" dirty="0">
              <a:solidFill>
                <a:srgbClr val="212121"/>
              </a:solidFill>
              <a:effectLst/>
            </a:endParaRPr>
          </a:p>
          <a:p>
            <a:pPr marL="0" indent="0">
              <a:buNone/>
            </a:pPr>
            <a:endParaRPr lang="en-US" sz="1200" i="0" dirty="0">
              <a:solidFill>
                <a:srgbClr val="212121"/>
              </a:solidFill>
              <a:effectLst/>
            </a:endParaRPr>
          </a:p>
          <a:p>
            <a:pPr marL="0" indent="0">
              <a:buNone/>
            </a:pPr>
            <a:r>
              <a:rPr lang="fr-FR" sz="1200" baseline="30000" dirty="0"/>
              <a:t>44 </a:t>
            </a:r>
            <a:r>
              <a:rPr lang="en-US" sz="1200" i="0" dirty="0">
                <a:solidFill>
                  <a:srgbClr val="212121"/>
                </a:solidFill>
                <a:effectLst/>
              </a:rPr>
              <a:t>HIV.gov. </a:t>
            </a:r>
            <a:r>
              <a:rPr lang="en-US" sz="1200" i="0" dirty="0">
                <a:solidFill>
                  <a:srgbClr val="2C2C2C"/>
                </a:solidFill>
                <a:effectLst/>
              </a:rPr>
              <a:t>How Does Smoking Affect People with HIV? (2020). Available at </a:t>
            </a:r>
            <a:r>
              <a:rPr lang="en-US" sz="1200" i="0" dirty="0">
                <a:solidFill>
                  <a:srgbClr val="2C2C2C"/>
                </a:solidFill>
                <a:effectLst/>
                <a:hlinkClick r:id="rId6"/>
              </a:rPr>
              <a:t>https://www.hiv.gov/hiv-basics/staying-in-hiv-care/other-related-health-issues/smoking</a:t>
            </a:r>
            <a:endParaRPr lang="en-US" sz="1200" i="0" dirty="0">
              <a:solidFill>
                <a:srgbClr val="2C2C2C"/>
              </a:solidFill>
              <a:effectLst/>
            </a:endParaRPr>
          </a:p>
          <a:p>
            <a:pPr marL="0" indent="0">
              <a:buNone/>
            </a:pPr>
            <a:endParaRPr lang="en-US" sz="1200" i="0" dirty="0">
              <a:solidFill>
                <a:srgbClr val="2C2C2C"/>
              </a:solidFill>
              <a:effectLst/>
            </a:endParaRPr>
          </a:p>
          <a:p>
            <a:pPr marL="0" indent="0">
              <a:buNone/>
            </a:pPr>
            <a:r>
              <a:rPr lang="fr-FR" sz="1200" baseline="30000" dirty="0"/>
              <a:t>45 </a:t>
            </a:r>
            <a:r>
              <a:rPr lang="en-US" sz="1200" i="0" dirty="0">
                <a:solidFill>
                  <a:srgbClr val="212121"/>
                </a:solidFill>
                <a:effectLst/>
              </a:rPr>
              <a:t>National </a:t>
            </a:r>
            <a:r>
              <a:rPr lang="en-US" sz="1200" dirty="0">
                <a:solidFill>
                  <a:srgbClr val="212121"/>
                </a:solidFill>
              </a:rPr>
              <a:t>Cancer Institute. Division of Cancer Control and population Sciences. Tobacco and HIV. (2020). Available at </a:t>
            </a:r>
          </a:p>
          <a:p>
            <a:pPr marL="0" indent="0">
              <a:buNone/>
            </a:pPr>
            <a:r>
              <a:rPr lang="en-US" sz="1200" i="0" dirty="0">
                <a:solidFill>
                  <a:srgbClr val="212121"/>
                </a:solidFill>
                <a:effectLst/>
                <a:hlinkClick r:id="rId7"/>
              </a:rPr>
              <a:t>https://cancercontrol.cancer.gov/brp/tcrb/tobacco-hiv</a:t>
            </a:r>
            <a:endParaRPr lang="en-US" sz="1200" i="0" dirty="0">
              <a:solidFill>
                <a:srgbClr val="212121"/>
              </a:solidFill>
              <a:effectLst/>
            </a:endParaRPr>
          </a:p>
          <a:p>
            <a:pPr marL="0" indent="0">
              <a:buNone/>
            </a:pPr>
            <a:endParaRPr lang="en-US" sz="1200" dirty="0">
              <a:solidFill>
                <a:srgbClr val="212121"/>
              </a:solidFill>
            </a:endParaRPr>
          </a:p>
          <a:p>
            <a:pPr marL="0" indent="0">
              <a:buNone/>
            </a:pPr>
            <a:endParaRPr lang="en-US" sz="1200" i="0" dirty="0">
              <a:solidFill>
                <a:srgbClr val="212121"/>
              </a:solidFill>
              <a:effectLst/>
            </a:endParaRPr>
          </a:p>
          <a:p>
            <a:pPr marL="0" indent="0">
              <a:buNone/>
            </a:pPr>
            <a:endParaRPr lang="en-US" sz="1200" i="0" dirty="0">
              <a:solidFill>
                <a:srgbClr val="212121"/>
              </a:solidFill>
              <a:effectLst/>
            </a:endParaRPr>
          </a:p>
          <a:p>
            <a:pPr marL="0" indent="0">
              <a:buNone/>
            </a:pPr>
            <a:r>
              <a:rPr lang="en-US" sz="1200" i="0" dirty="0">
                <a:solidFill>
                  <a:srgbClr val="212121"/>
                </a:solidFill>
                <a:effectLst/>
              </a:rPr>
              <a:t> </a:t>
            </a:r>
          </a:p>
          <a:p>
            <a:pPr marL="0" indent="0" algn="l">
              <a:buNone/>
            </a:pPr>
            <a:endParaRPr lang="en-US" sz="1200" i="0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endParaRPr lang="en-US" sz="1200" i="0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endParaRPr lang="en-US" sz="120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35416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HIV/AIDS Incidence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733038"/>
              </p:ext>
            </p:extLst>
          </p:nvPr>
        </p:nvGraphicFramePr>
        <p:xfrm>
          <a:off x="198118" y="2174659"/>
          <a:ext cx="8945881" cy="2581316"/>
        </p:xfrm>
        <a:graphic>
          <a:graphicData uri="http://schemas.openxmlformats.org/drawingml/2006/table">
            <a:tbl>
              <a:tblPr/>
              <a:tblGrid>
                <a:gridCol w="1687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7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9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38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Diagnoses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 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U.S. Rate</a:t>
                      </a:r>
                      <a:r>
                        <a:rPr lang="en-US" sz="20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**</a:t>
                      </a:r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(2019)</a:t>
                      </a:r>
                      <a:r>
                        <a:rPr lang="en-US" sz="24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5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8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</a:t>
                      </a:r>
                      <a:r>
                        <a:rPr lang="en-US" sz="18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†</a:t>
                      </a:r>
                      <a:endParaRPr lang="en-US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14.1[12.5-15.9]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 [8.8-11.7]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8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6.2 [5.2-7.4]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5.2 [4.2-6.3]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910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1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       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**Includes the TGA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†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New HIV dx and HIV at AIDS dx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09600" y="4880610"/>
            <a:ext cx="7772400" cy="1447800"/>
          </a:xfrm>
          <a:prstGeom prst="rect">
            <a:avLst/>
          </a:prstGeom>
          <a:solidFill>
            <a:srgbClr val="009E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In 2021, HIV incidence increased by 40.2% compared to 2020 (199)  and by 3% compared to 2019 (271) in the TGA.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AIDS incidence increased by 20.6% compared to 2020 (102)  and by 48.2% compared to 2019 (83) in the TGA.</a:t>
            </a:r>
          </a:p>
        </p:txBody>
      </p:sp>
    </p:spTree>
    <p:extLst>
      <p:ext uri="{BB962C8B-B14F-4D97-AF65-F5344CB8AC3E}">
        <p14:creationId xmlns:p14="http://schemas.microsoft.com/office/powerpoint/2010/main" val="554590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HIV/AIDS Incidence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371600"/>
            <a:ext cx="8610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</a:rPr>
              <a:t>HIV Diagnoses and Population Estimates in the Indianapolis TGA: 2010-2021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262401"/>
              </p:ext>
            </p:extLst>
          </p:nvPr>
        </p:nvGraphicFramePr>
        <p:xfrm>
          <a:off x="0" y="2057400"/>
          <a:ext cx="8534400" cy="4808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3399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HIV/AIDS Incidence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4478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HIV Diagnoses by Time to AIDS in the Indianapolis TGA: 2010-2021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655320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*Conversion within 91-365 Days masked due to low case counts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427528"/>
              </p:ext>
            </p:extLst>
          </p:nvPr>
        </p:nvGraphicFramePr>
        <p:xfrm>
          <a:off x="-23420" y="2126796"/>
          <a:ext cx="8657440" cy="4426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5388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 Incidence by County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66800" y="5486400"/>
            <a:ext cx="7620000" cy="9906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Marion County HIV incidence was at about 5 times that of TGA counties outside of Marion, Hamilton and Johnson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334812"/>
              </p:ext>
            </p:extLst>
          </p:nvPr>
        </p:nvGraphicFramePr>
        <p:xfrm>
          <a:off x="198121" y="1905000"/>
          <a:ext cx="8229899" cy="3377565"/>
        </p:xfrm>
        <a:graphic>
          <a:graphicData uri="http://schemas.openxmlformats.org/drawingml/2006/table">
            <a:tbl>
              <a:tblPr/>
              <a:tblGrid>
                <a:gridCol w="1486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5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7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43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HIV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Others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26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23.8 [20.9-27.1]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5.3 [3.3-8.3]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26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Hamilton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5.4 [3.3-8.5]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1.2[0.6-2.2]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26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Hendricks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5.1[2.3-9.7] 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1.1[0.5-2.5]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517452"/>
                  </a:ext>
                </a:extLst>
              </a:tr>
              <a:tr h="66756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 [2.8-7]</a:t>
                      </a:r>
                      <a:r>
                        <a:rPr lang="en-US" sz="24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886">
                <a:tc gridSpan="5"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95% confidence interval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 Unstable rate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674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5B331-BA16-4626-85EE-ECA722E6D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 Incidence by County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FE28F9-E41E-4C45-82CE-CB85EA3149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664040"/>
              </p:ext>
            </p:extLst>
          </p:nvPr>
        </p:nvGraphicFramePr>
        <p:xfrm>
          <a:off x="457200" y="1600200"/>
          <a:ext cx="7772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3430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4807A-A2F6-4A3F-B753-91EBD031D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0962"/>
            <a:ext cx="6934200" cy="677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76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5BDB34-4DF2-4910-B18D-74EE13919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6200"/>
            <a:ext cx="7010400" cy="67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8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990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To identify trends in HIV incidence, prevalence, mortality, and health outcomes within the TGA</a:t>
            </a:r>
          </a:p>
          <a:p>
            <a:pPr>
              <a:spcAft>
                <a:spcPts val="600"/>
              </a:spcAft>
            </a:pPr>
            <a:r>
              <a:rPr lang="en-US" dirty="0"/>
              <a:t>To provide the Ryan White Planning Council with information necessary for priority setting and allocation</a:t>
            </a:r>
          </a:p>
          <a:p>
            <a:pPr>
              <a:spcAft>
                <a:spcPts val="600"/>
              </a:spcAft>
            </a:pPr>
            <a:r>
              <a:rPr lang="en-US" dirty="0"/>
              <a:t>To provide Planning Council subcommittees with relevant information</a:t>
            </a:r>
          </a:p>
        </p:txBody>
      </p:sp>
    </p:spTree>
    <p:extLst>
      <p:ext uri="{BB962C8B-B14F-4D97-AF65-F5344CB8AC3E}">
        <p14:creationId xmlns:p14="http://schemas.microsoft.com/office/powerpoint/2010/main" val="134517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 Incidence by Gender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5181600"/>
            <a:ext cx="4373880" cy="6096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Men were diagnosed with HIV at a rate of about 4 times that of women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268589"/>
              </p:ext>
            </p:extLst>
          </p:nvPr>
        </p:nvGraphicFramePr>
        <p:xfrm>
          <a:off x="198119" y="1992630"/>
          <a:ext cx="8747762" cy="2971800"/>
        </p:xfrm>
        <a:graphic>
          <a:graphicData uri="http://schemas.openxmlformats.org/drawingml/2006/table">
            <a:tbl>
              <a:tblPr/>
              <a:tblGrid>
                <a:gridCol w="1783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5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HIV    in TGA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5.7[4.3-7.4]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[19.2-25.2]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3.8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2.9-5.1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Transgender</a:t>
                      </a:r>
                    </a:p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                              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  <a:p>
                      <a:pPr algn="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2.5%</a:t>
                      </a:r>
                    </a:p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819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19867-9D68-4840-A06A-994DDBFCA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 Incidence by Gender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6D6FF98-8966-44BB-A8E3-B03FDF9F89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143246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5559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HIV/AIDS Incidence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354355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HIV Diagnoses by </a:t>
            </a:r>
            <a:r>
              <a:rPr lang="en-US" sz="2400" b="1" dirty="0">
                <a:solidFill>
                  <a:schemeClr val="tx1"/>
                </a:solidFill>
              </a:rPr>
              <a:t>Sex at Birth </a:t>
            </a:r>
            <a:r>
              <a:rPr lang="en-US" sz="2400" dirty="0">
                <a:solidFill>
                  <a:schemeClr val="tx1"/>
                </a:solidFill>
              </a:rPr>
              <a:t>in the Indianapolis TGA: 2010-2021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88EE6A2-659F-4476-9BB3-246DED6511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988938"/>
              </p:ext>
            </p:extLst>
          </p:nvPr>
        </p:nvGraphicFramePr>
        <p:xfrm>
          <a:off x="609600" y="2363834"/>
          <a:ext cx="7685315" cy="3918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3627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 Incidence by Race/Ethnicity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2667000" y="5242560"/>
            <a:ext cx="4297680" cy="12954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African Americans and residents of Hispanic ethnicity continue to experience increased risk of HIV infection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406130"/>
              </p:ext>
            </p:extLst>
          </p:nvPr>
        </p:nvGraphicFramePr>
        <p:xfrm>
          <a:off x="198119" y="2057400"/>
          <a:ext cx="8747762" cy="3299460"/>
        </p:xfrm>
        <a:graphic>
          <a:graphicData uri="http://schemas.openxmlformats.org/drawingml/2006/table">
            <a:tbl>
              <a:tblPr/>
              <a:tblGrid>
                <a:gridCol w="1402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5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Race/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Ethnicity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HIV   in TGA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Asian/PI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42.6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[35.8-50.4]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6.7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5.1-8.8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Hispanic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29.5[21.4-39.7]</a:t>
                      </a:r>
                      <a:r>
                        <a:rPr lang="en-US" sz="24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4.6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3.2-6.7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6.3[5.1-7.8]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75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   </a:t>
                      </a:r>
                      <a:r>
                        <a:rPr lang="en-US" sz="18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= Unstable Rate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 = Does not meet MCPHD standards for statistical significance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377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8BE35-CDD4-47BE-AD52-73A5F4E6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 Incidence by Race/Ethnicity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06AEA39-215E-4A73-884C-1623977615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072316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6804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332051"/>
              </p:ext>
            </p:extLst>
          </p:nvPr>
        </p:nvGraphicFramePr>
        <p:xfrm>
          <a:off x="152401" y="1544955"/>
          <a:ext cx="8839200" cy="4107278"/>
        </p:xfrm>
        <a:graphic>
          <a:graphicData uri="http://schemas.openxmlformats.org/drawingml/2006/table">
            <a:tbl>
              <a:tblPr/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5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5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Age (Yrs.)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HIV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6.2[2.7-12.3]</a:t>
                      </a:r>
                      <a:r>
                        <a:rPr lang="en-US" sz="24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 39.2</a:t>
                      </a:r>
                      <a:r>
                        <a:rPr lang="en-US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[29-51.9]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25-34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 42.1</a:t>
                      </a:r>
                      <a:r>
                        <a:rPr lang="en-US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[35.5-50.2]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35-44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18.7[13.9-24.7]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45-54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13.5 [9.3-19]</a:t>
                      </a:r>
                      <a:r>
                        <a:rPr lang="en-US" sz="24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55-64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6.6[3.8-10.7]</a:t>
                      </a:r>
                      <a:r>
                        <a:rPr lang="en-US" sz="24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4731">
                <a:tc gridSpan="4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    </a:t>
                      </a:r>
                      <a:r>
                        <a:rPr lang="en-US" sz="18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+= Unstable Rate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NS = Does not meet MCPHD standards for statistical significance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 Incidence by 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5753100"/>
            <a:ext cx="4876800" cy="11430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Young adults 20-34 continue to be at most risk of HIV, with rates at least double those of other age groups </a:t>
            </a:r>
          </a:p>
        </p:txBody>
      </p:sp>
    </p:spTree>
    <p:extLst>
      <p:ext uri="{BB962C8B-B14F-4D97-AF65-F5344CB8AC3E}">
        <p14:creationId xmlns:p14="http://schemas.microsoft.com/office/powerpoint/2010/main" val="2161794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2F0E1-F894-4A28-B079-398B42B55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 Incidence by Age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AE8C350-9AFA-4400-B213-528EBB6C92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9915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 Incidence by Exposure Category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217305"/>
              </p:ext>
            </p:extLst>
          </p:nvPr>
        </p:nvGraphicFramePr>
        <p:xfrm>
          <a:off x="175259" y="1371600"/>
          <a:ext cx="8945881" cy="3451176"/>
        </p:xfrm>
        <a:graphic>
          <a:graphicData uri="http://schemas.openxmlformats.org/drawingml/2006/table">
            <a:tbl>
              <a:tblPr/>
              <a:tblGrid>
                <a:gridCol w="1433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2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582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Exposure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HIV   in TGA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Heterosexual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MSM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221.2 [184.4-263.1]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114.9[79.7-165.7]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IDU</a:t>
                      </a:r>
                      <a:r>
                        <a:rPr lang="en-US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60 [36.1-93.6]</a:t>
                      </a:r>
                      <a:r>
                        <a:rPr lang="en-US" sz="24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31.2 [17.9-54.2]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Heterosex.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1.9[1.4-2.7]</a:t>
                      </a:r>
                      <a:r>
                        <a:rPr lang="en-US" sz="24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  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Rptd.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34.4%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4.8[3.9-5.9]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5261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^MSM=Male-to-male sexual contact</a:t>
                      </a:r>
                      <a:r>
                        <a:rPr lang="en-US" sz="1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(denominator estimated)</a:t>
                      </a:r>
                      <a:r>
                        <a:rPr lang="en-US" sz="18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</a:t>
                      </a:r>
                      <a:r>
                        <a:rPr lang="en-US" sz="8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r>
                        <a:rPr lang="en-US" sz="1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IDU=Injection drug use(denominator estimated)</a:t>
                      </a:r>
                      <a:r>
                        <a:rPr lang="en-US" sz="18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r>
                        <a:rPr lang="en-US" sz="1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Rows may total more than actual incidence due to report of multiple categories     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   </a:t>
                      </a:r>
                      <a:r>
                        <a:rPr lang="en-US" sz="18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= Unstable Rate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21819" y="5715000"/>
            <a:ext cx="4297680" cy="6858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MSM continue to bear the greatest burden of HIV</a:t>
            </a:r>
          </a:p>
        </p:txBody>
      </p:sp>
    </p:spTree>
    <p:extLst>
      <p:ext uri="{BB962C8B-B14F-4D97-AF65-F5344CB8AC3E}">
        <p14:creationId xmlns:p14="http://schemas.microsoft.com/office/powerpoint/2010/main" val="2321325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7BC4-A148-439F-894E-C4E37F6E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HIV Incidence by Exposure Category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140565-A3D6-4599-AFE9-12F84D72E1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48418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6074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 Incidence by U.S. Nativity Status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5257800"/>
            <a:ext cx="6858000" cy="10668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Foreign-born residents of the TGA account for an estimated 7.5% of the TGA population and experienced HIV incidence about 4x that of native-born residents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372964"/>
              </p:ext>
            </p:extLst>
          </p:nvPr>
        </p:nvGraphicFramePr>
        <p:xfrm>
          <a:off x="228598" y="2057400"/>
          <a:ext cx="8686801" cy="2895601"/>
        </p:xfrm>
        <a:graphic>
          <a:graphicData uri="http://schemas.openxmlformats.org/drawingml/2006/table">
            <a:tbl>
              <a:tblPr/>
              <a:tblGrid>
                <a:gridCol w="1981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5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44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Nativity Status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HIV     in TGA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Native Born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Foreign Born**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14.2[8.8-21.7]</a:t>
                      </a:r>
                      <a:r>
                        <a:rPr lang="en-US" sz="24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4.4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[2.7-7.3]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Native Born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 [2.5-4.2]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Unk/Miss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12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</a:t>
                      </a:r>
                      <a:r>
                        <a:rPr lang="en-US" sz="1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** TGA foreign born population denominator based on census tract data</a:t>
                      </a:r>
                      <a:r>
                        <a:rPr lang="en-US" sz="18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   </a:t>
                      </a:r>
                      <a:r>
                        <a:rPr lang="en-US" sz="18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</a:t>
                      </a:r>
                      <a:r>
                        <a:rPr lang="en-US" sz="18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Unstable Rate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146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Epidemiology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4350"/>
            <a:ext cx="3810000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0986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2A96D-FABB-4318-9391-22B65B12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HIV Incidence by U.S. Nativity Status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866EB0-266D-4A0B-8A06-6A1C66EE3B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72992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809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HIV Mortality and Death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84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HIV Mortality and All Deaths of PLWH/A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427460"/>
              </p:ext>
            </p:extLst>
          </p:nvPr>
        </p:nvGraphicFramePr>
        <p:xfrm>
          <a:off x="198119" y="2174659"/>
          <a:ext cx="8945880" cy="2040133"/>
        </p:xfrm>
        <a:graphic>
          <a:graphicData uri="http://schemas.openxmlformats.org/drawingml/2006/table">
            <a:tbl>
              <a:tblPr/>
              <a:tblGrid>
                <a:gridCol w="2046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3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0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 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U.S. Rate</a:t>
                      </a:r>
                      <a:r>
                        <a:rPr lang="en-US" sz="20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8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Mortality 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2000" b="0" i="1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Marion Only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(2017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8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Deaths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2000" b="0" i="1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TGA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2.6[1.9-3.4]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2.8[2.1-3.6]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(2019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910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1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interval; 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 = Does not meet MCPHD standards for statistical significance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648200" y="4876800"/>
            <a:ext cx="4297680" cy="990600"/>
          </a:xfrm>
          <a:prstGeom prst="rect">
            <a:avLst/>
          </a:prstGeom>
          <a:solidFill>
            <a:srgbClr val="009E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The mortality rate of PLWH/A in 2021 is close to the 2020.</a:t>
            </a:r>
          </a:p>
        </p:txBody>
      </p:sp>
    </p:spTree>
    <p:extLst>
      <p:ext uri="{BB962C8B-B14F-4D97-AF65-F5344CB8AC3E}">
        <p14:creationId xmlns:p14="http://schemas.microsoft.com/office/powerpoint/2010/main" val="1337779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Death of PLWH/A (Any Cause)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67640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Deaths of Indianapolis TGA Residents Living with HIV/AIDS, Regardless of Cause of Death, by Year: 2000-2021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6ACEB3D-5939-4A54-A5CE-97B4EF9620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202235"/>
              </p:ext>
            </p:extLst>
          </p:nvPr>
        </p:nvGraphicFramePr>
        <p:xfrm>
          <a:off x="685800" y="2743200"/>
          <a:ext cx="8001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444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 Mortality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67640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Deaths of </a:t>
            </a:r>
            <a:r>
              <a:rPr lang="en-US" sz="2400" b="1" dirty="0">
                <a:solidFill>
                  <a:srgbClr val="C00000"/>
                </a:solidFill>
              </a:rPr>
              <a:t>Marion County</a:t>
            </a:r>
            <a:r>
              <a:rPr lang="en-US" sz="2400" dirty="0">
                <a:solidFill>
                  <a:schemeClr val="tx1"/>
                </a:solidFill>
              </a:rPr>
              <a:t> (IN) Residents with HIV as the Underlying Cause of Death, by Year: 2000-2021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801856"/>
              </p:ext>
            </p:extLst>
          </p:nvPr>
        </p:nvGraphicFramePr>
        <p:xfrm>
          <a:off x="457200" y="2590800"/>
          <a:ext cx="80010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96446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Deaths by County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66800" y="5486400"/>
            <a:ext cx="7620000" cy="9906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Marion County had the highest number of death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646814"/>
              </p:ext>
            </p:extLst>
          </p:nvPr>
        </p:nvGraphicFramePr>
        <p:xfrm>
          <a:off x="198121" y="1905000"/>
          <a:ext cx="8747758" cy="2919005"/>
        </p:xfrm>
        <a:graphic>
          <a:graphicData uri="http://schemas.openxmlformats.org/drawingml/2006/table">
            <a:tbl>
              <a:tblPr/>
              <a:tblGrid>
                <a:gridCol w="1478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1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HIV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26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 [3.2-6.0]</a:t>
                      </a:r>
                      <a:r>
                        <a:rPr lang="en-US" sz="24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26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Johnson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26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517452"/>
                  </a:ext>
                </a:extLst>
              </a:tr>
              <a:tr h="121647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88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95% confidence interval    </a:t>
                      </a:r>
                      <a:r>
                        <a:rPr lang="en-US" sz="18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= Unstable Rate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915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Deaths by Gender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8400" y="5567028"/>
            <a:ext cx="4373880" cy="909971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Men were about 4 times likely to die compared to Women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F29C93-D9D0-4FE1-993C-88CFDDD53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36402"/>
              </p:ext>
            </p:extLst>
          </p:nvPr>
        </p:nvGraphicFramePr>
        <p:xfrm>
          <a:off x="76200" y="1828800"/>
          <a:ext cx="8915399" cy="3505202"/>
        </p:xfrm>
        <a:graphic>
          <a:graphicData uri="http://schemas.openxmlformats.org/drawingml/2006/table">
            <a:tbl>
              <a:tblPr/>
              <a:tblGrid>
                <a:gridCol w="1822022">
                  <a:extLst>
                    <a:ext uri="{9D8B030D-6E8A-4147-A177-3AD203B41FA5}">
                      <a16:colId xmlns:a16="http://schemas.microsoft.com/office/drawing/2014/main" val="415617318"/>
                    </a:ext>
                  </a:extLst>
                </a:gridCol>
                <a:gridCol w="1111393">
                  <a:extLst>
                    <a:ext uri="{9D8B030D-6E8A-4147-A177-3AD203B41FA5}">
                      <a16:colId xmlns:a16="http://schemas.microsoft.com/office/drawing/2014/main" val="1834513119"/>
                    </a:ext>
                  </a:extLst>
                </a:gridCol>
                <a:gridCol w="1948471">
                  <a:extLst>
                    <a:ext uri="{9D8B030D-6E8A-4147-A177-3AD203B41FA5}">
                      <a16:colId xmlns:a16="http://schemas.microsoft.com/office/drawing/2014/main" val="499745703"/>
                    </a:ext>
                  </a:extLst>
                </a:gridCol>
                <a:gridCol w="2085042">
                  <a:extLst>
                    <a:ext uri="{9D8B030D-6E8A-4147-A177-3AD203B41FA5}">
                      <a16:colId xmlns:a16="http://schemas.microsoft.com/office/drawing/2014/main" val="1347443432"/>
                    </a:ext>
                  </a:extLst>
                </a:gridCol>
                <a:gridCol w="1948471">
                  <a:extLst>
                    <a:ext uri="{9D8B030D-6E8A-4147-A177-3AD203B41FA5}">
                      <a16:colId xmlns:a16="http://schemas.microsoft.com/office/drawing/2014/main" val="3510584955"/>
                    </a:ext>
                  </a:extLst>
                </a:gridCol>
              </a:tblGrid>
              <a:tr h="10713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HIV in TGA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[95% CI*]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[95% CI*]: to Female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353004"/>
                  </a:ext>
                </a:extLst>
              </a:tr>
              <a:tr h="6035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 [0.5-1.9]</a:t>
                      </a:r>
                      <a:r>
                        <a:rPr lang="en-US" sz="24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25159"/>
                  </a:ext>
                </a:extLst>
              </a:tr>
              <a:tr h="6035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 [2.9-5.5]</a:t>
                      </a:r>
                      <a:r>
                        <a:rPr lang="en-US" sz="24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3.7[1.9-2.9]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385639"/>
                  </a:ext>
                </a:extLst>
              </a:tr>
              <a:tr h="6035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Transgender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525892"/>
                  </a:ext>
                </a:extLst>
              </a:tr>
              <a:tr h="62321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*95% confidence interval  </a:t>
                      </a:r>
                    </a:p>
                    <a:p>
                      <a:pPr algn="l" fontAlgn="b"/>
                      <a:r>
                        <a:rPr lang="en-US" sz="18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 </a:t>
                      </a:r>
                      <a:r>
                        <a:rPr lang="en-US" sz="18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Unstable Rate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23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138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602D8-E5D5-42F7-8149-8918E8408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Death Rate by Gender, 2021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59E3295-6054-43EB-8614-3A201BFDE2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186108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85797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Deaths by Race/Ethnicity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2667000" y="5457524"/>
            <a:ext cx="4297680" cy="12954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African Americans were 3 times more likely to die compared o their White counterparts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210215"/>
              </p:ext>
            </p:extLst>
          </p:nvPr>
        </p:nvGraphicFramePr>
        <p:xfrm>
          <a:off x="198119" y="1981200"/>
          <a:ext cx="8747762" cy="3299460"/>
        </p:xfrm>
        <a:graphic>
          <a:graphicData uri="http://schemas.openxmlformats.org/drawingml/2006/table">
            <a:tbl>
              <a:tblPr/>
              <a:tblGrid>
                <a:gridCol w="1402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5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Race/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Ethnicity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HIV   in TGA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Asian/PI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6.3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[3.8-9.7]</a:t>
                      </a:r>
                      <a:r>
                        <a:rPr lang="en-US" sz="24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3.0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[1.7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-5.3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Hispanic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2.1[1.4-3.0]</a:t>
                      </a:r>
                      <a:r>
                        <a:rPr lang="en-US" sz="24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75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   NS = Does not meet MCPHD standards for statistical significance      </a:t>
                      </a:r>
                      <a:r>
                        <a:rPr lang="en-US" sz="18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= Unstable Rate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967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0869-967C-43DD-A418-4C016BA3F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Death Rate by Race/Ethnicity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F8458A-B288-4F12-B588-8FC3A38702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300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r="13585"/>
          <a:stretch/>
        </p:blipFill>
        <p:spPr bwMode="auto">
          <a:xfrm>
            <a:off x="1600200" y="1600200"/>
            <a:ext cx="5943600" cy="500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Epidemiology – The study of:</a:t>
            </a:r>
          </a:p>
        </p:txBody>
      </p:sp>
    </p:spTree>
    <p:extLst>
      <p:ext uri="{BB962C8B-B14F-4D97-AF65-F5344CB8AC3E}">
        <p14:creationId xmlns:p14="http://schemas.microsoft.com/office/powerpoint/2010/main" val="12680294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115974"/>
              </p:ext>
            </p:extLst>
          </p:nvPr>
        </p:nvGraphicFramePr>
        <p:xfrm>
          <a:off x="152401" y="1544955"/>
          <a:ext cx="8839200" cy="4194810"/>
        </p:xfrm>
        <a:graphic>
          <a:graphicData uri="http://schemas.openxmlformats.org/drawingml/2006/table">
            <a:tbl>
              <a:tblPr/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5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Age (Yrs.)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25-34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2.4[1.0-5.0]</a:t>
                      </a:r>
                      <a:r>
                        <a:rPr lang="en-US" sz="24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35-44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[-]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45-54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2.5[0.9-5.3]</a:t>
                      </a:r>
                      <a:r>
                        <a:rPr lang="en-US" sz="24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55-64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10.7[7.0-15.7]</a:t>
                      </a:r>
                      <a:r>
                        <a:rPr lang="en-US" sz="24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2.6[1.9-3.4]</a:t>
                      </a:r>
                      <a:r>
                        <a:rPr lang="en-US" sz="24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 gridSpan="4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        NS = Does not meet MCPHD standards for statistical significance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= Unstable Rate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Deaths by 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5693229"/>
            <a:ext cx="4876800" cy="11430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Adults aged 55-64 experienced the highest death rate</a:t>
            </a:r>
          </a:p>
        </p:txBody>
      </p:sp>
    </p:spTree>
    <p:extLst>
      <p:ext uri="{BB962C8B-B14F-4D97-AF65-F5344CB8AC3E}">
        <p14:creationId xmlns:p14="http://schemas.microsoft.com/office/powerpoint/2010/main" val="613760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24EDA-2ED0-4638-9F7F-1C9F8C9B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Death Rate by Age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3D06B8D-9DE2-441C-A7B0-FD7F9CEC5C5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94655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Deaths by Exposure/Risk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65545"/>
              </p:ext>
            </p:extLst>
          </p:nvPr>
        </p:nvGraphicFramePr>
        <p:xfrm>
          <a:off x="99060" y="1676400"/>
          <a:ext cx="8945881" cy="4248150"/>
        </p:xfrm>
        <a:graphic>
          <a:graphicData uri="http://schemas.openxmlformats.org/drawingml/2006/table">
            <a:tbl>
              <a:tblPr/>
              <a:tblGrid>
                <a:gridCol w="1433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5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Exposure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HIV   in TGA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Heterosexual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MSM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40.1[25.4-60.1]</a:t>
                      </a:r>
                      <a:r>
                        <a:rPr lang="en-US" sz="24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64.2[32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-129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Heterosex.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0.6[0.3-1.1]</a:t>
                      </a:r>
                      <a:r>
                        <a:rPr lang="en-US" sz="24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IDU</a:t>
                      </a:r>
                      <a:r>
                        <a:rPr lang="en-US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31.6[15.1-58]</a:t>
                      </a:r>
                      <a:r>
                        <a:rPr lang="en-US" sz="24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50.6[21.9-117.1]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Perinatal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Rptd.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0.3[0.1-0.6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r>
                        <a:rPr lang="en-US" sz="24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75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^MSM=Male-to-male sexual contact</a:t>
                      </a:r>
                      <a:r>
                        <a:rPr lang="en-US" sz="1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(denominator estimated)</a:t>
                      </a:r>
                      <a:r>
                        <a:rPr lang="en-US" sz="18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en-US" sz="8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r>
                        <a:rPr lang="en-US" sz="1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IDU=Injection drug use (denominator estimated)</a:t>
                      </a:r>
                      <a:r>
                        <a:rPr lang="en-US" sz="18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r>
                        <a:rPr lang="en-US" sz="1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Rows may total more than actual incidence due to report of multiple categories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   </a:t>
                      </a:r>
                      <a:r>
                        <a:rPr lang="en-US" sz="18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= Unstable Rate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838200" y="5943600"/>
            <a:ext cx="7467600" cy="8382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baseline="30000" dirty="0">
                <a:solidFill>
                  <a:schemeClr val="bg1"/>
                </a:solidFill>
              </a:rPr>
              <a:t>MSM and IDU had the highest death rate</a:t>
            </a:r>
          </a:p>
        </p:txBody>
      </p:sp>
    </p:spTree>
    <p:extLst>
      <p:ext uri="{BB962C8B-B14F-4D97-AF65-F5344CB8AC3E}">
        <p14:creationId xmlns:p14="http://schemas.microsoft.com/office/powerpoint/2010/main" val="34458337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BCE48-B255-4D5F-A2EC-8570C238F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Death Rate by Exposure Status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A6FAE2D-C7E1-449E-BD51-F10BFCCBDD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358311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6318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Deaths by U.S. Nativity Status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5257800"/>
            <a:ext cx="6858000" cy="10668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Native Born had a death rate of 2.6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865036"/>
              </p:ext>
            </p:extLst>
          </p:nvPr>
        </p:nvGraphicFramePr>
        <p:xfrm>
          <a:off x="228598" y="2057400"/>
          <a:ext cx="8686801" cy="2895601"/>
        </p:xfrm>
        <a:graphic>
          <a:graphicData uri="http://schemas.openxmlformats.org/drawingml/2006/table">
            <a:tbl>
              <a:tblPr/>
              <a:tblGrid>
                <a:gridCol w="1981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5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44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Nativity Status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HIV     in TGA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Native Born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Foreign Born**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[-]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[-]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Native Born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2.6[1.9-3.4]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Unk/Miss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12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</a:t>
                      </a:r>
                      <a:r>
                        <a:rPr lang="en-US" sz="1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** TGA foreign born population denominator based on census tract data</a:t>
                      </a:r>
                      <a:r>
                        <a:rPr lang="en-US" sz="18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359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HIV Prevalence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901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Estimated Number of Undiagnosed PLWH/A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914400"/>
          </a:xfrm>
        </p:spPr>
        <p:txBody>
          <a:bodyPr/>
          <a:lstStyle/>
          <a:p>
            <a:r>
              <a:rPr lang="en-US" dirty="0"/>
              <a:t>Current estimated proportion of PLWH/A while undiagnosed/unaware is 13% of known prevalence</a:t>
            </a:r>
            <a:r>
              <a:rPr lang="en-US" baseline="30000" dirty="0"/>
              <a:t>27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992096"/>
              </p:ext>
            </p:extLst>
          </p:nvPr>
        </p:nvGraphicFramePr>
        <p:xfrm>
          <a:off x="2184400" y="2743200"/>
          <a:ext cx="4775200" cy="1739265"/>
        </p:xfrm>
        <a:graphic>
          <a:graphicData uri="http://schemas.openxmlformats.org/drawingml/2006/table">
            <a:tbl>
              <a:tblPr/>
              <a:tblGrid>
                <a:gridCol w="341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HIV/AIDS Prevalence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97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6,174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97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HIV Prevalence</a:t>
                      </a:r>
                    </a:p>
                  </a:txBody>
                  <a:tcPr marL="4286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3,317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AIDS Prevalence</a:t>
                      </a:r>
                    </a:p>
                  </a:txBody>
                  <a:tcPr marL="4286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2,857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Undiagnosed/Unaware</a:t>
                      </a:r>
                    </a:p>
                  </a:txBody>
                  <a:tcPr marL="4286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Estimated Total PLWH/A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97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7,097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97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229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Prevalence of Diagnosed HIV/AIDS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23160" y="5181600"/>
            <a:ext cx="4815840" cy="990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No significant change in HIV and AIDS prevalence from 2020 to 2021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471089"/>
              </p:ext>
            </p:extLst>
          </p:nvPr>
        </p:nvGraphicFramePr>
        <p:xfrm>
          <a:off x="1447800" y="1981200"/>
          <a:ext cx="6864350" cy="2390775"/>
        </p:xfrm>
        <a:graphic>
          <a:graphicData uri="http://schemas.openxmlformats.org/drawingml/2006/table">
            <a:tbl>
              <a:tblPr/>
              <a:tblGrid>
                <a:gridCol w="84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U.S. Rate (2017)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 167.5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[161.9-173.3]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144.3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[139.1-149.7]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311.8[304.1-319.7]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8007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HIV/AIDS Prevalence by County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468501"/>
              </p:ext>
            </p:extLst>
          </p:nvPr>
        </p:nvGraphicFramePr>
        <p:xfrm>
          <a:off x="152400" y="1447800"/>
          <a:ext cx="8763000" cy="550735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HIV/AIDS 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Brown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539.3[524.8-554]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9.1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[4.7-17.4]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Hamilton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79.5[70.4-89.4]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Hendricks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113.9[98.7-130.7]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1.9[1.0-3.7]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105.6[90.4-122.6]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Morgan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91.6[70.7-116.7]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Hancock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76.6[58.7-98.2]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85[64.8-109.4]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Putnam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152.1 [115.3-197.1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 [1.3- 5.2]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Shelby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91.1[65.4-123.6]</a:t>
                      </a:r>
                      <a:r>
                        <a:rPr lang="en-US" sz="24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Brown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59.5[27.2-113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r>
                        <a:rPr lang="en-US" sz="24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05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   </a:t>
                      </a:r>
                      <a:r>
                        <a:rPr lang="en-US" sz="18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= Unstable Rate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1408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8207E-4309-411F-B109-A066365C3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HIV/AIDS Prevalence by County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432E04-08E4-4F25-9F2B-5B9C7D8D81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591394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3809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Epidemiology -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Incidence</a:t>
            </a:r>
          </a:p>
          <a:p>
            <a:pPr lvl="1"/>
            <a:r>
              <a:rPr lang="en-US" dirty="0"/>
              <a:t>New diagnoses– Annual rate of new diagnoses per 100,000 of those at risk</a:t>
            </a:r>
          </a:p>
          <a:p>
            <a:r>
              <a:rPr lang="en-US" dirty="0"/>
              <a:t>Prevalence</a:t>
            </a:r>
          </a:p>
          <a:p>
            <a:pPr lvl="1"/>
            <a:r>
              <a:rPr lang="en-US" dirty="0"/>
              <a:t>Existing diagnoses – The number of previously diagnosed and newly diagnosed people per 100,000 (e.g., number of TGA residents living with HIV on 01/01/2021 who were still living in the TGA on 12/31/2021)</a:t>
            </a:r>
          </a:p>
          <a:p>
            <a:r>
              <a:rPr lang="en-US" dirty="0"/>
              <a:t>Mortality</a:t>
            </a:r>
          </a:p>
          <a:p>
            <a:pPr lvl="1"/>
            <a:r>
              <a:rPr lang="en-US" dirty="0"/>
              <a:t>Deaths due to a specific cause – Annual rate of deaths per 100,000</a:t>
            </a:r>
          </a:p>
          <a:p>
            <a:r>
              <a:rPr lang="en-US" dirty="0"/>
              <a:t>Rate Ratio</a:t>
            </a:r>
          </a:p>
          <a:p>
            <a:pPr lvl="1"/>
            <a:r>
              <a:rPr lang="en-US" dirty="0"/>
              <a:t>Comparison of rates between two or more 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894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B3B1C2-7C87-469A-A3CC-B9385E63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0"/>
            <a:ext cx="784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510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7ABD42-E750-41E6-A407-FC7312A0E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0"/>
            <a:ext cx="8305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890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HIV/AIDS Prevalence by Gender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8200" y="5562600"/>
            <a:ext cx="4297680" cy="9144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HIV prevalence among the TGA’s men was about 4 times that found among women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534220"/>
              </p:ext>
            </p:extLst>
          </p:nvPr>
        </p:nvGraphicFramePr>
        <p:xfrm>
          <a:off x="198120" y="2057400"/>
          <a:ext cx="8747762" cy="3440430"/>
        </p:xfrm>
        <a:graphic>
          <a:graphicData uri="http://schemas.openxmlformats.org/drawingml/2006/table">
            <a:tbl>
              <a:tblPr/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9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5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HIV/AIDS    in TGA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131.3[124.3-138.5]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490.7[476.9-504.8]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3.7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[3.5-4.0]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20378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/Mis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8852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07C7-C8A4-4861-AF70-22F9AF85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HIV/AIDS Prevalence by Gender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4BD0F7-D498-49AC-BCAD-CC5D998FF4F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44756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HIV/AIDS Prevalence by Race/Ethnicity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8200" y="5410200"/>
            <a:ext cx="4297680" cy="12954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HIV prevalence continues to be higher among racial/ethnic minorities than among Caucasians in the TGA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977942"/>
              </p:ext>
            </p:extLst>
          </p:nvPr>
        </p:nvGraphicFramePr>
        <p:xfrm>
          <a:off x="198119" y="2106930"/>
          <a:ext cx="8747762" cy="3440430"/>
        </p:xfrm>
        <a:graphic>
          <a:graphicData uri="http://schemas.openxmlformats.org/drawingml/2006/table">
            <a:tbl>
              <a:tblPr/>
              <a:tblGrid>
                <a:gridCol w="1402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5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Race/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Ethnicity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HIV/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AIDSin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919.8[887.2-953.4]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5.7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5.4-6.0]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440.7[383.8-503.5]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2.7[2.4-3.1]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Hispanic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411.8[379.5-446]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2.5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[2.3-2.8]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Asian/PI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211[180.4-245.3]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1.3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[1.1-1.5]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162.6[156-169.4]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75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6551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AABC9-E155-4A50-A8D5-FDB65D7D9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HIV/AIDS Prevalence by Race/Ethnicity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207368E-9858-4214-A3D4-08AE589340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6275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HIV/AIDS Prevalence by Current 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5715000"/>
            <a:ext cx="4114800" cy="10668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Adults over 45 Yrs. of age account for more than 54% of the TGA’s PLWH/A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410242"/>
              </p:ext>
            </p:extLst>
          </p:nvPr>
        </p:nvGraphicFramePr>
        <p:xfrm>
          <a:off x="152400" y="1600200"/>
          <a:ext cx="8839200" cy="4343400"/>
        </p:xfrm>
        <a:graphic>
          <a:graphicData uri="http://schemas.openxmlformats.org/drawingml/2006/table">
            <a:tbl>
              <a:tblPr/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Age (Yrs.)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HIV/AIDS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6.9[4.6-10]</a:t>
                      </a:r>
                      <a:r>
                        <a:rPr lang="en-US" sz="24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27.3[19-38]</a:t>
                      </a:r>
                      <a:r>
                        <a:rPr lang="en-US" sz="24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150.6[129.8-173.7]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25-34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423.6[400.3-447.9]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35-44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505.9[479.4-533.5]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45-54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 585.8[556-616.7]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55-64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 574.4[544.8-605.1]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185.4[169.8-202]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 gridSpan="4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   </a:t>
                      </a:r>
                      <a:r>
                        <a:rPr lang="en-US" sz="18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= Unstable Rate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8158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4D235-D5BF-460F-BA05-5003C2285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HIV/AIDS Prevalence by Current Age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CCA339E-A2A1-4E63-B54B-2ED2134675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65414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HIV/AIDS Prevalence by Exposure/Risk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919714"/>
              </p:ext>
            </p:extLst>
          </p:nvPr>
        </p:nvGraphicFramePr>
        <p:xfrm>
          <a:off x="99060" y="1676400"/>
          <a:ext cx="8945881" cy="4613910"/>
        </p:xfrm>
        <a:graphic>
          <a:graphicData uri="http://schemas.openxmlformats.org/drawingml/2006/table">
            <a:tbl>
              <a:tblPr/>
              <a:tblGrid>
                <a:gridCol w="1433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5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Exposure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HIV/AIDS in TGA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per 100,000 or per 100(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Heterosexual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MSM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5.8%[5.6%-%6.0]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79.2[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74.4-84.3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Heterosex.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0.07%[0.069%-0.077%]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IDU</a:t>
                      </a:r>
                      <a:r>
                        <a:rPr lang="en-US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1.7%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[1.57%-1.86%]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23.4[21.2-25.8]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Perinatal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Rptd.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0.041%[0.038%-0.044%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0.56[0.51-0.61]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75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^MSM=Male-to-male sexual contact</a:t>
                      </a:r>
                      <a:r>
                        <a:rPr lang="en-US" sz="1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(denominator estimated)</a:t>
                      </a:r>
                      <a:r>
                        <a:rPr lang="en-US" sz="18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en-US" sz="8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r>
                        <a:rPr lang="en-US" sz="1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IDU=Injection drug use (denominator estimated)</a:t>
                      </a:r>
                      <a:r>
                        <a:rPr lang="en-US" sz="18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r>
                        <a:rPr lang="en-US" sz="1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Rows may total more than actual incidence due to report of multiple categories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838200" y="5943600"/>
            <a:ext cx="7467600" cy="8382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Based on CDC estimates, as many as 34% of HIV-positive MSM are unaware of their status.</a:t>
            </a:r>
            <a:r>
              <a:rPr lang="en-US" b="1" baseline="30000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739919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3463A-359D-4D8F-B4E5-C5BBFAB7D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HIV/AIDS Prevalence by Exposure/Risk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68FAADE-735F-435A-832F-B416D11F49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5126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520E-9932-4E1C-9C60-B3AC0476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C0223-7761-4B06-9EF7-422E03D68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Male: persons assigned “male” sex at birth and current gender identity is “male.” </a:t>
            </a:r>
          </a:p>
          <a:p>
            <a:pPr algn="just"/>
            <a:r>
              <a:rPr lang="en-US" dirty="0"/>
              <a:t> Female: persons assigned “female” sex at birth and current gender identity is “female.”</a:t>
            </a:r>
          </a:p>
          <a:p>
            <a:pPr algn="just"/>
            <a:r>
              <a:rPr lang="en-US" dirty="0"/>
              <a:t>  Transgender woman: persons assigned “male” sex at birth and current gender identity is “female.” </a:t>
            </a:r>
          </a:p>
          <a:p>
            <a:pPr algn="just"/>
            <a:r>
              <a:rPr lang="en-US" dirty="0"/>
              <a:t> Transgender man: persons assigned “female” sex at birth and current gender identity is “male.” </a:t>
            </a:r>
          </a:p>
          <a:p>
            <a:pPr algn="just"/>
            <a:r>
              <a:rPr lang="en-US" dirty="0"/>
              <a:t>Unknown</a:t>
            </a:r>
          </a:p>
        </p:txBody>
      </p:sp>
    </p:spTree>
    <p:extLst>
      <p:ext uri="{BB962C8B-B14F-4D97-AF65-F5344CB8AC3E}">
        <p14:creationId xmlns:p14="http://schemas.microsoft.com/office/powerpoint/2010/main" val="25358313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>
                <a:solidFill>
                  <a:schemeClr val="tx1"/>
                </a:solidFill>
              </a:rPr>
              <a:t>HIV/AIDS Prevalence by U.S. Nativity Status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5638800"/>
            <a:ext cx="6858000" cy="7620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HIV prevalence among foreign-born TGA residents is about three times that of native-born residents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35A16A-8691-42F2-AB02-E5140A83F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523062"/>
              </p:ext>
            </p:extLst>
          </p:nvPr>
        </p:nvGraphicFramePr>
        <p:xfrm>
          <a:off x="228600" y="1524000"/>
          <a:ext cx="8229601" cy="3697452"/>
        </p:xfrm>
        <a:graphic>
          <a:graphicData uri="http://schemas.openxmlformats.org/drawingml/2006/table">
            <a:tbl>
              <a:tblPr/>
              <a:tblGrid>
                <a:gridCol w="575832">
                  <a:extLst>
                    <a:ext uri="{9D8B030D-6E8A-4147-A177-3AD203B41FA5}">
                      <a16:colId xmlns:a16="http://schemas.microsoft.com/office/drawing/2014/main" val="2735083683"/>
                    </a:ext>
                  </a:extLst>
                </a:gridCol>
                <a:gridCol w="39796">
                  <a:extLst>
                    <a:ext uri="{9D8B030D-6E8A-4147-A177-3AD203B41FA5}">
                      <a16:colId xmlns:a16="http://schemas.microsoft.com/office/drawing/2014/main" val="4084518926"/>
                    </a:ext>
                  </a:extLst>
                </a:gridCol>
                <a:gridCol w="1594172">
                  <a:extLst>
                    <a:ext uri="{9D8B030D-6E8A-4147-A177-3AD203B41FA5}">
                      <a16:colId xmlns:a16="http://schemas.microsoft.com/office/drawing/2014/main" val="286422193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79899613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47251652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4015324518"/>
                    </a:ext>
                  </a:extLst>
                </a:gridCol>
                <a:gridCol w="1676401">
                  <a:extLst>
                    <a:ext uri="{9D8B030D-6E8A-4147-A177-3AD203B41FA5}">
                      <a16:colId xmlns:a16="http://schemas.microsoft.com/office/drawing/2014/main" val="3930535477"/>
                    </a:ext>
                  </a:extLst>
                </a:gridCol>
              </a:tblGrid>
              <a:tr h="515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Nativity Status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HIV/AIDS in the TGA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[95%CI*]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[95% CI*]: to Native Born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311566"/>
                  </a:ext>
                </a:extLst>
              </a:tr>
              <a:tr h="5585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Foreign Born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14.9%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623.4[583.9-664.8]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2.6[2.4-2.7]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567303"/>
                  </a:ext>
                </a:extLst>
              </a:tr>
              <a:tr h="5585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Native Born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4,451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72.1%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243.3[236.3-250.6]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620675"/>
                  </a:ext>
                </a:extLst>
              </a:tr>
              <a:tr h="5585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39502"/>
                  </a:ext>
                </a:extLst>
              </a:tr>
              <a:tr h="558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/Miss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12.9%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928841"/>
                  </a:ext>
                </a:extLst>
              </a:tr>
              <a:tr h="907574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*95% confidence interval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602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7277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B9E1C-CF96-4226-A259-FD64FE3E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HIV/AIDS Prevalence by U.S. Nativity Status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3DB71D7-E9CB-472A-BEFE-B8943E7B39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19263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Autofit/>
          </a:bodyPr>
          <a:lstStyle/>
          <a:p>
            <a:r>
              <a:rPr lang="en-US" sz="3300" dirty="0">
                <a:solidFill>
                  <a:schemeClr val="tx1"/>
                </a:solidFill>
              </a:rPr>
              <a:t>HIV/AIDS Prevalence by Birth Region</a:t>
            </a:r>
            <a:endParaRPr lang="en-US" sz="33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746360"/>
              </p:ext>
            </p:extLst>
          </p:nvPr>
        </p:nvGraphicFramePr>
        <p:xfrm>
          <a:off x="228600" y="1749696"/>
          <a:ext cx="5757652" cy="3889103"/>
        </p:xfrm>
        <a:graphic>
          <a:graphicData uri="http://schemas.openxmlformats.org/drawingml/2006/table">
            <a:tbl>
              <a:tblPr/>
              <a:tblGrid>
                <a:gridCol w="3070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4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1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Birth Region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HIV/AIDS     in TGA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Northern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America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Latin America and Caribbean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Africa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Europe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073">
                <a:tc gridSpan="3">
                  <a:txBody>
                    <a:bodyPr/>
                    <a:lstStyle/>
                    <a:p>
                      <a:pPr algn="l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248400" y="2895600"/>
            <a:ext cx="2362200" cy="24384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United States, Latin America and Africa are the top 3 Birth Regions for PLWHA in our TGA</a:t>
            </a:r>
          </a:p>
        </p:txBody>
      </p:sp>
    </p:spTree>
    <p:extLst>
      <p:ext uri="{BB962C8B-B14F-4D97-AF65-F5344CB8AC3E}">
        <p14:creationId xmlns:p14="http://schemas.microsoft.com/office/powerpoint/2010/main" val="38675305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Co-occurring conditions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393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/>
              <a:t>Information and data on COVID-19 are rapidly evolving</a:t>
            </a:r>
          </a:p>
          <a:p>
            <a:r>
              <a:rPr lang="en-US" sz="2800" dirty="0"/>
              <a:t>It is still unknown if people with HIV are at a greater risk of acquiring COVID-19  or may develop adverse clinical outcomes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Some studies done in the United States and Europe showed no significant differences in the clinical outcomes of COVID-19 between HIV positive and HIV negative patients.</a:t>
            </a:r>
            <a:r>
              <a:rPr lang="en-US" sz="2800" baseline="30000" dirty="0"/>
              <a:t> 33,34,35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Some other studies done in the United States, the United Kingdom, and South Africa showed worse COVID-19 outcomes for patients with HIV including high COVID-19 mortality rates.</a:t>
            </a:r>
            <a:r>
              <a:rPr lang="en-US" sz="2800" baseline="30000" dirty="0"/>
              <a:t> 36,37,38,39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/>
              <a:t>In 2021, among PLWH/A in the TGA, 335 (5.4%; 95% CI: 4.9%-6.0%) were diagnosed with COVID-19 in Marion County and 7 died of COVID-19</a:t>
            </a:r>
            <a:r>
              <a:rPr lang="en-US" sz="2800" baseline="30000" dirty="0"/>
              <a:t> </a:t>
            </a:r>
            <a:endParaRPr lang="en-US" sz="2800" dirty="0"/>
          </a:p>
          <a:p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People with HIV should follow the CDC guidelines to prevent COVID -19 including wearing masks, social distancing, avoiding crowded area, proper hand hygiene, vaccination, and booster shots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437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9"/>
          <a:stretch/>
        </p:blipFill>
        <p:spPr bwMode="auto">
          <a:xfrm>
            <a:off x="4953000" y="3657600"/>
            <a:ext cx="4114800" cy="31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Foreign-Born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With a risk of about </a:t>
            </a:r>
            <a:r>
              <a:rPr lang="en-US" b="1" dirty="0">
                <a:solidFill>
                  <a:srgbClr val="C00000"/>
                </a:solidFill>
              </a:rPr>
              <a:t>3 times </a:t>
            </a:r>
            <a:r>
              <a:rPr lang="en-US" dirty="0"/>
              <a:t>that of native-born residents, foreign-born residents of the TGA accounted for over</a:t>
            </a:r>
            <a:r>
              <a:rPr lang="en-US" b="1" dirty="0">
                <a:solidFill>
                  <a:srgbClr val="C00000"/>
                </a:solidFill>
              </a:rPr>
              <a:t> 1 in 10</a:t>
            </a:r>
            <a:r>
              <a:rPr lang="en-US" dirty="0"/>
              <a:t> newly diagnosed with HIV during 2021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Similarly, over </a:t>
            </a:r>
            <a:r>
              <a:rPr lang="en-US" b="1" dirty="0">
                <a:solidFill>
                  <a:srgbClr val="C00000"/>
                </a:solidFill>
              </a:rPr>
              <a:t>1 in 10</a:t>
            </a:r>
            <a:r>
              <a:rPr lang="en-US" dirty="0"/>
              <a:t> PLWH/A in the TGA are foreign-born, experiencing a prevalence that is about </a:t>
            </a:r>
            <a:r>
              <a:rPr lang="en-US" b="1" dirty="0">
                <a:solidFill>
                  <a:srgbClr val="C00000"/>
                </a:solidFill>
              </a:rPr>
              <a:t>three times as high</a:t>
            </a:r>
            <a:r>
              <a:rPr lang="en-US" dirty="0"/>
              <a:t> as among the native-born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962400"/>
            <a:ext cx="49530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Special considerations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Linguistic services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Health insurance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Social support structure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Cultural stigma/beliefs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Fear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078497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229600" cy="32099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b="1" dirty="0"/>
              <a:t>Better therapies  </a:t>
            </a:r>
            <a:r>
              <a:rPr lang="en-US" b="1" dirty="0">
                <a:sym typeface="Wingdings" pitchFamily="2" charset="2"/>
              </a:rPr>
              <a:t>  Longer lives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C00000"/>
                </a:solidFill>
              </a:rPr>
              <a:t>Over 54% </a:t>
            </a:r>
            <a:r>
              <a:rPr lang="en-US" dirty="0"/>
              <a:t>of PLWH/A in the TGA are 45+ years of age </a:t>
            </a:r>
          </a:p>
          <a:p>
            <a:pPr>
              <a:spcAft>
                <a:spcPts val="600"/>
              </a:spcAft>
            </a:pPr>
            <a:r>
              <a:rPr lang="en-US" dirty="0"/>
              <a:t>Special considerations</a:t>
            </a:r>
            <a:r>
              <a:rPr lang="en-US" baseline="30000" dirty="0"/>
              <a:t>9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/>
              <a:t>Weakened immune system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Increased risk of adverse events and drug interactions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Stigma and depression due to illness, or loss of family and friends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Increased risk for cardiovascular disease, bone loss, and certain cancers</a:t>
            </a:r>
          </a:p>
          <a:p>
            <a:pPr lvl="1">
              <a:spcAft>
                <a:spcPts val="1200"/>
              </a:spcAft>
            </a:pPr>
            <a:endParaRPr lang="en-US" baseline="30000" dirty="0"/>
          </a:p>
        </p:txBody>
      </p:sp>
      <p:sp>
        <p:nvSpPr>
          <p:cNvPr id="4" name="AutoShape 5" descr="http://www.google.com/url?sa=i&amp;source=images&amp;cd=&amp;docid=g4kXyA0oggEaaM&amp;tbnid=tdJKoMmXA680SM:&amp;ved=0CAUQjBw4KQ&amp;url=http%3A%2F%2Fwww.montefiore.org%2Fimages%2Fbanner-geriatrics.jpg&amp;ei=vD-MU8r3Fc2GyASPg4L4CQ&amp;psig=AFQjCNE4yx6o951_k62eUVbFjGUfg2e1yA&amp;ust=140178668443913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7" descr="http://www.google.com/url?sa=i&amp;source=images&amp;cd=&amp;docid=g4kXyA0oggEaaM&amp;tbnid=tdJKoMmXA680SM:&amp;ved=0CAUQjBw4KQ&amp;url=http%3A%2F%2Fwww.montefiore.org%2Fimages%2Fbanner-geriatrics.jpg&amp;ei=vD-MU8r3Fc2GyASPg4L4CQ&amp;psig=AFQjCNE4yx6o951_k62eUVbFjGUfg2e1yA&amp;ust=1401786684439133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2525"/>
            <a:ext cx="9144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032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38600" y="3276600"/>
            <a:ext cx="4762500" cy="3398222"/>
            <a:chOff x="4114800" y="3352800"/>
            <a:chExt cx="4762500" cy="339822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352800"/>
              <a:ext cx="4762500" cy="3124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267200" y="6474023"/>
              <a:ext cx="43797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Photo credit: Jeremy Swain, </a:t>
              </a:r>
              <a:r>
                <a:rPr lang="en-US" sz="1200" dirty="0">
                  <a:hlinkClick r:id="rId4"/>
                </a:rPr>
                <a:t>Ending Homelessness in London</a:t>
              </a:r>
              <a:endParaRPr lang="en-US" sz="1200" dirty="0"/>
            </a:p>
          </p:txBody>
        </p:sp>
      </p:grp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240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Among PLWH/A, </a:t>
            </a:r>
            <a:r>
              <a:rPr lang="en-US" b="1" dirty="0">
                <a:solidFill>
                  <a:srgbClr val="C00000"/>
                </a:solidFill>
              </a:rPr>
              <a:t>between 300 and 400 were homeless or insecurely housed</a:t>
            </a:r>
            <a:r>
              <a:rPr lang="en-US" dirty="0"/>
              <a:t> at some point during 2021</a:t>
            </a:r>
            <a:r>
              <a:rPr lang="en-US" baseline="30000" dirty="0"/>
              <a:t>10,11,12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Research suggests that </a:t>
            </a:r>
            <a:r>
              <a:rPr lang="en-US" b="1" dirty="0">
                <a:solidFill>
                  <a:srgbClr val="C00000"/>
                </a:solidFill>
              </a:rPr>
              <a:t>10%-16% </a:t>
            </a:r>
            <a:r>
              <a:rPr lang="en-US" dirty="0"/>
              <a:t>of all PLWH/A in some communities are homeless at any given time</a:t>
            </a:r>
            <a:r>
              <a:rPr lang="en-US" baseline="30000" dirty="0"/>
              <a:t>13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Special considerations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Case finding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Public assistance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Permanent housing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Priority of medical care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Homelessness</a:t>
            </a:r>
          </a:p>
        </p:txBody>
      </p:sp>
    </p:spTree>
    <p:extLst>
      <p:ext uri="{BB962C8B-B14F-4D97-AF65-F5344CB8AC3E}">
        <p14:creationId xmlns:p14="http://schemas.microsoft.com/office/powerpoint/2010/main" val="12882977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3886200"/>
            <a:ext cx="5577840" cy="2892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Recent Incarceration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" tIns="9144" rIns="9144" bIns="9144"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900" dirty="0"/>
          </a:p>
          <a:p>
            <a:pPr marL="0" lvl="3" indent="0" algn="ctr">
              <a:buSzPct val="85000"/>
              <a:buNone/>
            </a:pPr>
            <a:endParaRPr lang="en-US" sz="9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C00000"/>
                </a:solidFill>
              </a:rPr>
              <a:t>10%</a:t>
            </a:r>
            <a:r>
              <a:rPr lang="en-US" dirty="0"/>
              <a:t> of the TGA’s PLWH/A have a history of incarceration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Special considerations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Employment and housing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Retention in care throughout and after the transition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Substance abuse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Trouble navigating the health care system</a:t>
            </a:r>
          </a:p>
        </p:txBody>
      </p:sp>
    </p:spTree>
    <p:extLst>
      <p:ext uri="{BB962C8B-B14F-4D97-AF65-F5344CB8AC3E}">
        <p14:creationId xmlns:p14="http://schemas.microsoft.com/office/powerpoint/2010/main" val="34923549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Mental Health &amp; Substance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" tIns="9144" rIns="9144" bIns="9144"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900" dirty="0"/>
          </a:p>
          <a:p>
            <a:pPr marL="0" lvl="3" indent="0" algn="ctr">
              <a:buSzPct val="85000"/>
              <a:buNone/>
            </a:pPr>
            <a:endParaRPr lang="en-US" sz="9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According to many studies, PLWH have a higher rate of mental health disorders than the general population with approximately </a:t>
            </a:r>
            <a:r>
              <a:rPr lang="en-US" b="1" dirty="0">
                <a:solidFill>
                  <a:srgbClr val="C00000"/>
                </a:solidFill>
              </a:rPr>
              <a:t>36% </a:t>
            </a:r>
            <a:r>
              <a:rPr lang="en-US" dirty="0"/>
              <a:t>suffering from major depression, and   </a:t>
            </a:r>
            <a:r>
              <a:rPr lang="en-US" b="1" dirty="0">
                <a:solidFill>
                  <a:srgbClr val="C00000"/>
                </a:solidFill>
              </a:rPr>
              <a:t>15.8%</a:t>
            </a:r>
            <a:r>
              <a:rPr lang="en-US" dirty="0"/>
              <a:t> from generalized anxiety disorder </a:t>
            </a:r>
            <a:r>
              <a:rPr lang="en-US" baseline="30000" dirty="0"/>
              <a:t>41</a:t>
            </a:r>
            <a:r>
              <a:rPr lang="en-US" dirty="0"/>
              <a:t>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C00000"/>
                </a:solidFill>
              </a:rPr>
              <a:t>50%</a:t>
            </a:r>
            <a:r>
              <a:rPr lang="en-US" dirty="0"/>
              <a:t> of PLWH/A are estimated to have current or history of drugs or alcohol disorders.</a:t>
            </a:r>
            <a:r>
              <a:rPr lang="en-US" baseline="30000" dirty="0"/>
              <a:t> 43</a:t>
            </a: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 Special considerations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Non-adherence to treatment regimens 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Immunosuppression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36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The Indianapolis Transitional Grant Area</a:t>
            </a:r>
          </a:p>
          <a:p>
            <a:pPr marL="0" lvl="3" indent="0" algn="ctr">
              <a:buSzPct val="85000"/>
              <a:buNone/>
            </a:pPr>
            <a:r>
              <a:rPr lang="en-US" sz="4400" i="1" dirty="0"/>
              <a:t>(TGA)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582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Food Insecurity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Nearly 50%</a:t>
            </a:r>
            <a:r>
              <a:rPr lang="en-US" dirty="0"/>
              <a:t> of PLWH/A are thought to struggle with food insecurity</a:t>
            </a:r>
          </a:p>
          <a:p>
            <a:pPr lvl="1"/>
            <a:r>
              <a:rPr lang="en-US" dirty="0"/>
              <a:t>Food insecurity is a risk factor for mortality among people on HAART, especially those who are underweight</a:t>
            </a:r>
            <a:r>
              <a:rPr lang="en-US" baseline="30000" dirty="0"/>
              <a:t>16</a:t>
            </a:r>
          </a:p>
          <a:p>
            <a:pPr marL="182880" lvl="1"/>
            <a:r>
              <a:rPr lang="en-US" dirty="0"/>
              <a:t>Food insecurity associated with prevalent HIV, STI, and illicit drug use among men in the US </a:t>
            </a:r>
            <a:r>
              <a:rPr lang="en-US" baseline="30000" dirty="0"/>
              <a:t>16</a:t>
            </a: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0453944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C0D49-9A08-44CD-8151-028D744F2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EF195-39EC-4B0C-9853-73142983F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Smoking is one of the leading cause of morbidity and mortality in HIV positive people</a:t>
            </a:r>
            <a:r>
              <a:rPr lang="en-US" baseline="30000" dirty="0"/>
              <a:t> 44</a:t>
            </a:r>
            <a:endParaRPr lang="en-US" dirty="0"/>
          </a:p>
          <a:p>
            <a:r>
              <a:rPr lang="en-US" dirty="0"/>
              <a:t>The  National Cancer Institute estimate that between 34 to 47% of PLWH/A smoke</a:t>
            </a:r>
            <a:r>
              <a:rPr lang="en-US" baseline="30000" dirty="0"/>
              <a:t> 45</a:t>
            </a:r>
            <a:endParaRPr lang="en-US" dirty="0"/>
          </a:p>
          <a:p>
            <a:r>
              <a:rPr lang="en-US" dirty="0"/>
              <a:t>People with HIV and smokers are at increased risk of developing the following:</a:t>
            </a:r>
            <a:r>
              <a:rPr lang="en-US" baseline="30000" dirty="0"/>
              <a:t> 44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Lung cancer, head and neck cancers, cervical and anal cancers , and other cancers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Heart diseases and stroke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Chronic obstructive pulmonary disease (COPD)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Serious HIV related infections, including bacterial pneumonia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HIV positive smokers have also lower response to HIV treatment and are at increased risk of developing life-threatening conditions that can lead to AIDS</a:t>
            </a:r>
          </a:p>
          <a:p>
            <a:r>
              <a:rPr lang="en-US" dirty="0"/>
              <a:t>People with HIV who smoke should be advised to quit smoking as soon as possible and to avoid secondhand smoke</a:t>
            </a:r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876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Mycobacterium tuberculosis (TB)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474470"/>
            <a:ext cx="84582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For </a:t>
            </a:r>
            <a:r>
              <a:rPr lang="en-US" b="1" dirty="0">
                <a:solidFill>
                  <a:srgbClr val="C00000"/>
                </a:solidFill>
              </a:rPr>
              <a:t>2018</a:t>
            </a:r>
            <a:r>
              <a:rPr lang="en-US" dirty="0"/>
              <a:t>, 43 TGA residents were diagnosed with active TB, </a:t>
            </a:r>
            <a:r>
              <a:rPr lang="en-US" b="1" dirty="0">
                <a:solidFill>
                  <a:srgbClr val="C00000"/>
                </a:solidFill>
              </a:rPr>
              <a:t>three were HIV-positive</a:t>
            </a:r>
            <a:r>
              <a:rPr lang="en-US" dirty="0"/>
              <a:t>. For </a:t>
            </a:r>
            <a:r>
              <a:rPr lang="en-US" b="1" dirty="0">
                <a:solidFill>
                  <a:srgbClr val="C00000"/>
                </a:solidFill>
              </a:rPr>
              <a:t>2019</a:t>
            </a:r>
            <a:r>
              <a:rPr lang="en-US" dirty="0"/>
              <a:t>,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49 TGA residents were diagnosed with active TB, </a:t>
            </a:r>
            <a:r>
              <a:rPr lang="en-US" b="1" dirty="0">
                <a:solidFill>
                  <a:srgbClr val="C00000"/>
                </a:solidFill>
              </a:rPr>
              <a:t>five were HIV-positive</a:t>
            </a:r>
            <a:r>
              <a:rPr lang="en-US" dirty="0"/>
              <a:t>. For </a:t>
            </a:r>
            <a:r>
              <a:rPr lang="en-US" b="1" dirty="0">
                <a:solidFill>
                  <a:srgbClr val="C00000"/>
                </a:solidFill>
              </a:rPr>
              <a:t>2020</a:t>
            </a:r>
            <a:r>
              <a:rPr lang="en-US" dirty="0"/>
              <a:t>, 43 TGA residents were diagnosed with active TB, </a:t>
            </a:r>
            <a:r>
              <a:rPr lang="en-US" b="1" dirty="0">
                <a:solidFill>
                  <a:srgbClr val="C00000"/>
                </a:solidFill>
              </a:rPr>
              <a:t>three were HIV-positive. </a:t>
            </a:r>
            <a:r>
              <a:rPr lang="en-US" dirty="0"/>
              <a:t>For</a:t>
            </a:r>
            <a:r>
              <a:rPr lang="en-US" b="1" dirty="0">
                <a:solidFill>
                  <a:srgbClr val="C00000"/>
                </a:solidFill>
              </a:rPr>
              <a:t> 2021, 62</a:t>
            </a:r>
            <a:r>
              <a:rPr lang="en-US" dirty="0"/>
              <a:t> TGA residents were diagnosed with active TB, </a:t>
            </a:r>
            <a:r>
              <a:rPr lang="en-US" b="1" dirty="0">
                <a:solidFill>
                  <a:srgbClr val="C00000"/>
                </a:solidFill>
              </a:rPr>
              <a:t>three were HIV-positive</a:t>
            </a:r>
            <a:r>
              <a:rPr lang="en-US" dirty="0"/>
              <a:t>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6%-10% of active TB diagnoses are among PLWH/A</a:t>
            </a:r>
            <a:r>
              <a:rPr lang="en-US" baseline="30000" dirty="0"/>
              <a:t>17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Conversion from latent to active TB is 10 times more likely in PLWH/A (</a:t>
            </a:r>
            <a:r>
              <a:rPr lang="en-US" b="1" dirty="0">
                <a:solidFill>
                  <a:srgbClr val="C00000"/>
                </a:solidFill>
              </a:rPr>
              <a:t>7%-10% risk each year</a:t>
            </a:r>
            <a:r>
              <a:rPr lang="en-US" dirty="0"/>
              <a:t>)</a:t>
            </a:r>
            <a:r>
              <a:rPr lang="en-US" baseline="30000" dirty="0"/>
              <a:t>18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Everyone newly HIV diagnosed should be tested for TB right away, and PLWH/A and at risk for TB should be tested annually.</a:t>
            </a:r>
            <a:r>
              <a:rPr lang="en-US" baseline="30000" dirty="0"/>
              <a:t>19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00600" y="4419600"/>
            <a:ext cx="35052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Special considerations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Screening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Diagnostic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HIV-TB synergy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Treatment complications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4677441"/>
            <a:ext cx="3222171" cy="210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2023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Viral Hepatitis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Approximately </a:t>
            </a:r>
            <a:r>
              <a:rPr lang="en-US" b="1" dirty="0">
                <a:solidFill>
                  <a:srgbClr val="C00000"/>
                </a:solidFill>
              </a:rPr>
              <a:t>617 </a:t>
            </a:r>
            <a:r>
              <a:rPr lang="en-US" dirty="0"/>
              <a:t>PLWH/A are thought to be co-infected with hepatitis B based on the </a:t>
            </a:r>
            <a:r>
              <a:rPr lang="en-US" b="1" dirty="0">
                <a:solidFill>
                  <a:srgbClr val="C00000"/>
                </a:solidFill>
              </a:rPr>
              <a:t>10% estimate </a:t>
            </a:r>
            <a:r>
              <a:rPr lang="en-US" dirty="0"/>
              <a:t>of the National Institute of Health</a:t>
            </a:r>
            <a:r>
              <a:rPr lang="en-US" baseline="30000" dirty="0"/>
              <a:t>20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Approximately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1,297</a:t>
            </a:r>
            <a:r>
              <a:rPr lang="en-US" dirty="0"/>
              <a:t> PLWH/A are thought to be co-infected with hepatitis C based on the </a:t>
            </a:r>
            <a:r>
              <a:rPr lang="en-US" b="1" dirty="0">
                <a:solidFill>
                  <a:srgbClr val="C00000"/>
                </a:solidFill>
              </a:rPr>
              <a:t>21% estimate </a:t>
            </a:r>
            <a:r>
              <a:rPr lang="en-US" dirty="0"/>
              <a:t>of the National Institute of Health</a:t>
            </a:r>
            <a:r>
              <a:rPr lang="en-US" baseline="30000" dirty="0"/>
              <a:t>21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4572000"/>
            <a:ext cx="35052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baseline="30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4724400"/>
            <a:ext cx="4343400" cy="1752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Current guidelines call for HCV screening in all PLWH/A (annually for those at increased risk)</a:t>
            </a:r>
            <a:r>
              <a:rPr lang="en-US" baseline="30000" dirty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583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Chlamydia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12,120 chlamydia diagnoses were reported in the TGA during 2020, at least 104 among PLWH/A</a:t>
            </a:r>
            <a:r>
              <a:rPr lang="en-US" baseline="30000" dirty="0"/>
              <a:t>24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The chlamydia rate among PLWH/A was </a:t>
            </a:r>
            <a:r>
              <a:rPr lang="en-US" b="1" dirty="0"/>
              <a:t>1,758</a:t>
            </a:r>
            <a:r>
              <a:rPr lang="en-US" dirty="0"/>
              <a:t> per 100,000 [95% CI: </a:t>
            </a:r>
            <a:r>
              <a:rPr lang="en-US" b="1" dirty="0"/>
              <a:t>1,438.3-2,125.7</a:t>
            </a:r>
            <a:r>
              <a:rPr lang="en-US" dirty="0"/>
              <a:t>], a rate </a:t>
            </a:r>
            <a:r>
              <a:rPr lang="en-US" dirty="0">
                <a:solidFill>
                  <a:srgbClr val="C00000"/>
                </a:solidFill>
              </a:rPr>
              <a:t>3-4 times higher</a:t>
            </a:r>
            <a:r>
              <a:rPr lang="en-US" dirty="0"/>
              <a:t> than that of HIV-negative residents.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marL="27432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</a:t>
            </a:r>
            <a:r>
              <a:rPr lang="en-US" sz="2200" dirty="0"/>
              <a:t>hlamydia co-infection among PLWH/A is thought to be grossly underestimated – PLEASE screen, diagnose and treat PLWH/A and their partner(s) for chlamydia</a:t>
            </a:r>
          </a:p>
        </p:txBody>
      </p:sp>
    </p:spTree>
    <p:extLst>
      <p:ext uri="{BB962C8B-B14F-4D97-AF65-F5344CB8AC3E}">
        <p14:creationId xmlns:p14="http://schemas.microsoft.com/office/powerpoint/2010/main" val="34797022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Gonorrhea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5,368 gonorrhea diagnoses were reported in the TGA during 2020, at least 206 among PLWH/A</a:t>
            </a:r>
            <a:r>
              <a:rPr lang="en-US" baseline="30000" dirty="0"/>
              <a:t>24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The gonorrhea rate among PLWH/A was </a:t>
            </a:r>
            <a:r>
              <a:rPr lang="en-US" b="1" dirty="0"/>
              <a:t>3,481</a:t>
            </a:r>
            <a:r>
              <a:rPr lang="en-US" dirty="0"/>
              <a:t> per 100,000 [95% CI: </a:t>
            </a:r>
            <a:r>
              <a:rPr lang="en-US" b="1" dirty="0"/>
              <a:t>3,029-3,980.5]</a:t>
            </a:r>
            <a:r>
              <a:rPr lang="en-US" dirty="0"/>
              <a:t>, a rate </a:t>
            </a:r>
            <a:r>
              <a:rPr lang="en-US" b="1" dirty="0">
                <a:solidFill>
                  <a:srgbClr val="C00000"/>
                </a:solidFill>
              </a:rPr>
              <a:t>15-19 times higher</a:t>
            </a:r>
            <a:r>
              <a:rPr lang="en-US" dirty="0"/>
              <a:t> than that of HIV-negative residents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marL="27432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Gonorrhea co-infection among PLWH/A is thought to be grossly underestimated – PLEASE screen, diagnose and treat PLWH/A and their partner(s) for gonorrhea.</a:t>
            </a:r>
          </a:p>
        </p:txBody>
      </p:sp>
    </p:spTree>
    <p:extLst>
      <p:ext uri="{BB962C8B-B14F-4D97-AF65-F5344CB8AC3E}">
        <p14:creationId xmlns:p14="http://schemas.microsoft.com/office/powerpoint/2010/main" val="28164657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Early Syphilis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594 early syphilis (primary, secondary, and early latent) diagnoses were reported in the TGA during 2020, at least 233 among PLWH/A</a:t>
            </a:r>
            <a:r>
              <a:rPr lang="en-US" baseline="30000" dirty="0"/>
              <a:t>24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The rate of early syphilis among PLWH/A was </a:t>
            </a:r>
            <a:r>
              <a:rPr lang="it-IT" b="1" dirty="0"/>
              <a:t>3,938</a:t>
            </a:r>
            <a:r>
              <a:rPr lang="it-IT" dirty="0"/>
              <a:t> per 100,000 [95% CI: </a:t>
            </a:r>
            <a:r>
              <a:rPr lang="it-IT" b="1" dirty="0"/>
              <a:t>3,456.6-4,465</a:t>
            </a:r>
            <a:r>
              <a:rPr lang="it-IT" dirty="0"/>
              <a:t>]</a:t>
            </a:r>
            <a:r>
              <a:rPr lang="en-US" dirty="0"/>
              <a:t>, a rate at about </a:t>
            </a:r>
            <a:r>
              <a:rPr lang="en-US" b="1" dirty="0">
                <a:solidFill>
                  <a:srgbClr val="C00000"/>
                </a:solidFill>
              </a:rPr>
              <a:t>279 times higher </a:t>
            </a:r>
            <a:r>
              <a:rPr lang="en-US" dirty="0"/>
              <a:t>[95% CI: 254.2-328.3] than that of HIV-negative residents.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HIV co-infection among new syphilis cases is very common– PLEASE screen, diagnose and treat PLWH/A and their partner(s) for syphilis.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608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010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More on Sexually-Transmitted Infections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HIV and STIs are commonly co-morbid conditions</a:t>
            </a:r>
          </a:p>
          <a:p>
            <a:pPr>
              <a:spcAft>
                <a:spcPts val="600"/>
              </a:spcAft>
            </a:pPr>
            <a:r>
              <a:rPr lang="en-US" dirty="0"/>
              <a:t>Special concerns</a:t>
            </a:r>
          </a:p>
          <a:p>
            <a:pPr lvl="1">
              <a:spcAft>
                <a:spcPts val="600"/>
              </a:spcAft>
            </a:pPr>
            <a:r>
              <a:rPr lang="en-US" b="1" dirty="0"/>
              <a:t>STDs can increase the likelihood of contracting HIV</a:t>
            </a:r>
            <a:endParaRPr lang="en-US" b="1" baseline="30000" dirty="0"/>
          </a:p>
          <a:p>
            <a:pPr>
              <a:spcAft>
                <a:spcPts val="600"/>
              </a:spcAft>
            </a:pPr>
            <a:r>
              <a:rPr lang="en-US" dirty="0"/>
              <a:t>As providers to residents with the highest risk, you can:</a:t>
            </a:r>
          </a:p>
          <a:p>
            <a:pPr lvl="1">
              <a:spcAft>
                <a:spcPts val="600"/>
              </a:spcAft>
            </a:pPr>
            <a:r>
              <a:rPr lang="en-US" b="1" dirty="0"/>
              <a:t>Include routine screening as a function of HIV primary care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Perform risk analyses – Assess risk behaviors of your patients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Perform risk reduction - Alert your patients to the risks of STDs, especially when comorbid to HIV/AIDS, and offer periodic STD testing for each of your patients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Treat - Diagnose and treat patients and their partner(s)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Report – Provide thorough and accurate case reporting for better modeling of risk factors</a:t>
            </a:r>
          </a:p>
        </p:txBody>
      </p:sp>
    </p:spTree>
    <p:extLst>
      <p:ext uri="{BB962C8B-B14F-4D97-AF65-F5344CB8AC3E}">
        <p14:creationId xmlns:p14="http://schemas.microsoft.com/office/powerpoint/2010/main" val="15244519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Measures of HIV Health Outcomes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11450" r="4201" b="20063"/>
          <a:stretch/>
        </p:blipFill>
        <p:spPr>
          <a:xfrm>
            <a:off x="0" y="4533873"/>
            <a:ext cx="4206240" cy="232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558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HIV Treatment Cascade (AKA: Continuum of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00" dirty="0"/>
          </a:p>
          <a:p>
            <a:pPr marL="0" indent="0">
              <a:buNone/>
            </a:pPr>
            <a:endParaRPr lang="en-US" sz="100" dirty="0"/>
          </a:p>
          <a:p>
            <a:endParaRPr lang="en-US" sz="1100" dirty="0"/>
          </a:p>
          <a:p>
            <a:r>
              <a:rPr lang="en-US" dirty="0"/>
              <a:t>Developed by Dr. Edward Gardner and colleagues</a:t>
            </a:r>
            <a:r>
              <a:rPr lang="en-US" baseline="30000" dirty="0"/>
              <a:t>25</a:t>
            </a:r>
            <a:r>
              <a:rPr lang="en-US" dirty="0"/>
              <a:t> in March 2011</a:t>
            </a:r>
          </a:p>
          <a:p>
            <a:r>
              <a:rPr lang="en-US" dirty="0"/>
              <a:t>Model for use in identifying unmet needs, as well as discovery of where, across the continuum of care, clients are lost to follow-up</a:t>
            </a:r>
          </a:p>
          <a:p>
            <a:endParaRPr lang="en-US" dirty="0"/>
          </a:p>
          <a:p>
            <a:endParaRPr lang="en-US" sz="2200" dirty="0"/>
          </a:p>
          <a:p>
            <a:pPr marL="0" indent="0">
              <a:buNone/>
            </a:pPr>
            <a:endParaRPr lang="en-US" sz="2600" dirty="0"/>
          </a:p>
          <a:p>
            <a:pPr marL="274320" lvl="1" indent="0">
              <a:buNone/>
            </a:pPr>
            <a:endParaRPr lang="en-US" sz="2200" dirty="0"/>
          </a:p>
          <a:p>
            <a:pPr marL="274320" lvl="1" indent="0">
              <a:buNone/>
            </a:pPr>
            <a:endParaRPr lang="en-US" sz="2200" dirty="0"/>
          </a:p>
        </p:txBody>
      </p:sp>
      <p:sp>
        <p:nvSpPr>
          <p:cNvPr id="7" name="Rounded Rectangle 6"/>
          <p:cNvSpPr/>
          <p:nvPr/>
        </p:nvSpPr>
        <p:spPr>
          <a:xfrm>
            <a:off x="685800" y="4267200"/>
            <a:ext cx="3733800" cy="1981200"/>
          </a:xfrm>
          <a:prstGeom prst="roundRect">
            <a:avLst/>
          </a:prstGeom>
          <a:solidFill>
            <a:srgbClr val="2B83BA"/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rial Black" pitchFamily="34" charset="0"/>
              </a:rPr>
              <a:t>“Improving control of HIV begins with enhanced detection and linkage to care” – </a:t>
            </a:r>
            <a:r>
              <a:rPr lang="en-US" i="1" dirty="0">
                <a:latin typeface="Arial Black" pitchFamily="34" charset="0"/>
              </a:rPr>
              <a:t>Gardner, et al., 2011</a:t>
            </a:r>
            <a:r>
              <a:rPr lang="en-US" i="1" baseline="30000" dirty="0">
                <a:latin typeface="Arial Black" pitchFamily="34" charset="0"/>
              </a:rPr>
              <a:t> 25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76800" y="4267200"/>
            <a:ext cx="3733800" cy="1981200"/>
          </a:xfrm>
          <a:prstGeom prst="roundRect">
            <a:avLst/>
          </a:prstGeom>
          <a:solidFill>
            <a:srgbClr val="2B83BA"/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rial Black" pitchFamily="34" charset="0"/>
              </a:rPr>
              <a:t>“HIV screening without linkage to care “confers little or no benefit to the patient” – </a:t>
            </a:r>
            <a:r>
              <a:rPr lang="en-US" i="1" dirty="0">
                <a:latin typeface="Arial Black" pitchFamily="34" charset="0"/>
              </a:rPr>
              <a:t>Branson, et al., 2006 </a:t>
            </a:r>
            <a:r>
              <a:rPr lang="en-US" i="1" baseline="30000" dirty="0">
                <a:latin typeface="Arial Black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121620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b="2595"/>
          <a:stretch/>
        </p:blipFill>
        <p:spPr bwMode="auto">
          <a:xfrm>
            <a:off x="868680" y="1219200"/>
            <a:ext cx="7970520" cy="555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TGA Location &amp;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4953000"/>
            <a:ext cx="4800600" cy="1752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Ten Central Indiana counties with a 2021 estimated population of </a:t>
            </a:r>
            <a:r>
              <a:rPr lang="en-US" b="1" dirty="0">
                <a:solidFill>
                  <a:srgbClr val="C00000"/>
                </a:solidFill>
              </a:rPr>
              <a:t>1.97 million</a:t>
            </a:r>
            <a:r>
              <a:rPr lang="en-US" baseline="30000" dirty="0"/>
              <a:t>1</a:t>
            </a:r>
            <a:r>
              <a:rPr lang="en-US" dirty="0"/>
              <a:t> (12.4% increase since 2010)</a:t>
            </a:r>
            <a:r>
              <a:rPr lang="en-US" baseline="30000" dirty="0"/>
              <a:t>2,</a:t>
            </a:r>
            <a:r>
              <a:rPr lang="en-US" sz="800" baseline="30000" dirty="0"/>
              <a:t> </a:t>
            </a:r>
            <a:r>
              <a:rPr lang="en-US" baseline="30000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125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Benefits of Improving Linkage Into and Retention in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00" dirty="0"/>
          </a:p>
          <a:p>
            <a:pPr marL="0" indent="0">
              <a:buNone/>
            </a:pPr>
            <a:endParaRPr lang="en-US" sz="100" dirty="0"/>
          </a:p>
          <a:p>
            <a:endParaRPr lang="en-US" sz="1100" dirty="0"/>
          </a:p>
          <a:p>
            <a:r>
              <a:rPr lang="en-US" dirty="0"/>
              <a:t>Delayed linkage and poor engagement in care are associated with:</a:t>
            </a:r>
            <a:r>
              <a:rPr lang="en-US" baseline="30000" dirty="0"/>
              <a:t>25</a:t>
            </a:r>
            <a:r>
              <a:rPr lang="en-US" sz="800" baseline="30000" dirty="0"/>
              <a:t> </a:t>
            </a:r>
            <a:r>
              <a:rPr lang="en-US" baseline="30000" dirty="0"/>
              <a:t>26</a:t>
            </a:r>
          </a:p>
          <a:p>
            <a:pPr lvl="1"/>
            <a:r>
              <a:rPr lang="en-US" dirty="0"/>
              <a:t>Delayed/no receipt of anti-retroviral therapy (ART)</a:t>
            </a:r>
          </a:p>
          <a:p>
            <a:pPr lvl="1"/>
            <a:r>
              <a:rPr lang="en-US" dirty="0"/>
              <a:t>Quicker progression to AIDS</a:t>
            </a:r>
          </a:p>
          <a:p>
            <a:pPr lvl="1"/>
            <a:r>
              <a:rPr lang="en-US" dirty="0"/>
              <a:t>Drug resistance</a:t>
            </a:r>
          </a:p>
          <a:p>
            <a:pPr lvl="1"/>
            <a:r>
              <a:rPr lang="en-US" dirty="0"/>
              <a:t>Increased morbidity (hospitalizations, opportunistic infections, emergency department visits, etc.)</a:t>
            </a:r>
          </a:p>
          <a:p>
            <a:pPr lvl="1"/>
            <a:r>
              <a:rPr lang="en-US" dirty="0"/>
              <a:t>Increased mortality</a:t>
            </a:r>
          </a:p>
          <a:p>
            <a:pPr lvl="1"/>
            <a:r>
              <a:rPr lang="en-US" dirty="0"/>
              <a:t>Increased risk of HIV transmission</a:t>
            </a:r>
            <a:endParaRPr lang="en-US" sz="1800" dirty="0"/>
          </a:p>
          <a:p>
            <a:pPr marL="0" indent="0">
              <a:buNone/>
            </a:pPr>
            <a:endParaRPr lang="en-US" sz="2600" dirty="0"/>
          </a:p>
          <a:p>
            <a:pPr marL="274320" lvl="1" indent="0">
              <a:buNone/>
            </a:pPr>
            <a:endParaRPr lang="en-US" sz="2200" dirty="0"/>
          </a:p>
          <a:p>
            <a:pPr marL="274320" lvl="1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4512165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National HIV/AIDS Progress Indicators</a:t>
            </a:r>
            <a:r>
              <a:rPr lang="en-US" sz="4000" baseline="30000" dirty="0">
                <a:latin typeface="Arial Black" pitchFamily="34" charset="0"/>
              </a:rPr>
              <a:t> 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C00000"/>
                </a:solidFill>
              </a:rPr>
              <a:t>95%</a:t>
            </a:r>
            <a:r>
              <a:rPr lang="en-US" dirty="0"/>
              <a:t> of HIV-positive residents aware of their status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C00000"/>
                </a:solidFill>
              </a:rPr>
              <a:t>95%</a:t>
            </a:r>
            <a:r>
              <a:rPr lang="en-US" dirty="0"/>
              <a:t> of those newly diagnosed linked to care within 30 days 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C00000"/>
                </a:solidFill>
              </a:rPr>
              <a:t>95%</a:t>
            </a:r>
            <a:r>
              <a:rPr lang="en-US" dirty="0"/>
              <a:t> retained in care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C00000"/>
                </a:solidFill>
              </a:rPr>
              <a:t>95%</a:t>
            </a:r>
            <a:r>
              <a:rPr lang="en-US" dirty="0"/>
              <a:t> suppressed viral load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1802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HIV Care Continuum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b="1" dirty="0">
                <a:sym typeface="Wingdings" panose="05000000000000000000" pitchFamily="2" charset="2"/>
              </a:rPr>
              <a:t>Linked to Care</a:t>
            </a:r>
            <a:r>
              <a:rPr lang="en-US" sz="2200" dirty="0">
                <a:sym typeface="Wingdings" panose="05000000000000000000" pitchFamily="2" charset="2"/>
              </a:rPr>
              <a:t>: People newly diagnosed with HIV during CY 2021 who received a CD4/viral load test within 30 days</a:t>
            </a:r>
          </a:p>
          <a:p>
            <a:pPr>
              <a:spcAft>
                <a:spcPts val="600"/>
              </a:spcAft>
            </a:pPr>
            <a:r>
              <a:rPr lang="en-US" sz="2200" b="1" dirty="0"/>
              <a:t>Receipt of  Care: </a:t>
            </a:r>
            <a:r>
              <a:rPr lang="en-US" sz="2200" dirty="0"/>
              <a:t>Residents living with HIV/AIDS with  1+ CD4 or viral load tests performed during CY 2021.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n-US" sz="2200" b="1" dirty="0">
                <a:sym typeface="Wingdings" panose="05000000000000000000" pitchFamily="2" charset="2"/>
              </a:rPr>
              <a:t>Retained in Care</a:t>
            </a:r>
            <a:r>
              <a:rPr lang="en-US" sz="2200" dirty="0">
                <a:sym typeface="Wingdings" panose="05000000000000000000" pitchFamily="2" charset="2"/>
              </a:rPr>
              <a:t>: Residents living with HIV/AIDS with 2+ CD4/viral load tests performed at least 3 months apart in CY 2021 </a:t>
            </a:r>
          </a:p>
          <a:p>
            <a:pPr>
              <a:spcAft>
                <a:spcPts val="600"/>
              </a:spcAft>
            </a:pPr>
            <a:r>
              <a:rPr lang="en-US" sz="2200" b="1" dirty="0">
                <a:sym typeface="Wingdings" panose="05000000000000000000" pitchFamily="2" charset="2"/>
              </a:rPr>
              <a:t>Antiretroviral Therapy</a:t>
            </a:r>
            <a:r>
              <a:rPr lang="en-US" sz="2200" dirty="0">
                <a:sym typeface="Wingdings" panose="05000000000000000000" pitchFamily="2" charset="2"/>
              </a:rPr>
              <a:t>: Residents living with HIV/AIDS who received a prescription for antiretroviral therapy in CY 2021 </a:t>
            </a:r>
          </a:p>
          <a:p>
            <a:pPr>
              <a:spcAft>
                <a:spcPts val="600"/>
              </a:spcAft>
            </a:pPr>
            <a:r>
              <a:rPr lang="en-US" sz="2200" b="1" dirty="0">
                <a:sym typeface="Wingdings" panose="05000000000000000000" pitchFamily="2" charset="2"/>
              </a:rPr>
              <a:t>Viral Load Suppression</a:t>
            </a:r>
            <a:r>
              <a:rPr lang="en-US" sz="2200" dirty="0">
                <a:sym typeface="Wingdings" panose="05000000000000000000" pitchFamily="2" charset="2"/>
              </a:rPr>
              <a:t>: Residents living with HIV/AIDS with a CY 2021 viral load result &lt;200 RNA copies/mL</a:t>
            </a:r>
          </a:p>
          <a:p>
            <a:pPr>
              <a:spcAft>
                <a:spcPts val="1200"/>
              </a:spcAft>
            </a:pP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endParaRPr lang="en-US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endParaRPr lang="en-US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5179617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253" y="390525"/>
            <a:ext cx="8229600" cy="990600"/>
          </a:xfrm>
        </p:spPr>
        <p:txBody>
          <a:bodyPr/>
          <a:lstStyle/>
          <a:p>
            <a:r>
              <a:rPr lang="en-US" dirty="0"/>
              <a:t>HIV Care Continuum of  the TGA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047564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Linkage to care within 30 days shown above</a:t>
            </a:r>
          </a:p>
          <a:p>
            <a:r>
              <a:rPr lang="en-US" sz="1600" dirty="0"/>
              <a:t> Note: There was 88.9% linkage to care within 90 days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414411" y="1214804"/>
          <a:ext cx="8315178" cy="44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2">
            <a:extLst>
              <a:ext uri="{FF2B5EF4-FFF2-40B4-BE49-F238E27FC236}">
                <a16:creationId xmlns:a16="http://schemas.microsoft.com/office/drawing/2014/main" id="{B0E4958C-6A79-493C-AE06-599CF66824C0}"/>
              </a:ext>
            </a:extLst>
          </p:cNvPr>
          <p:cNvSpPr txBox="1"/>
          <p:nvPr/>
        </p:nvSpPr>
        <p:spPr>
          <a:xfrm>
            <a:off x="3530795" y="2024674"/>
            <a:ext cx="3223847" cy="36341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solidFill>
                  <a:schemeClr val="bg1"/>
                </a:solidFill>
                <a:latin typeface="+mj-lt"/>
              </a:rPr>
              <a:t>80.8% 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N=4990/6174)</a:t>
            </a:r>
          </a:p>
        </p:txBody>
      </p:sp>
    </p:spTree>
    <p:extLst>
      <p:ext uri="{BB962C8B-B14F-4D97-AF65-F5344CB8AC3E}">
        <p14:creationId xmlns:p14="http://schemas.microsoft.com/office/powerpoint/2010/main" val="17756768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CFF5F-17B1-444E-8BF5-A54636052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HIV Care Continuum in the TGA, 2021 (Linkage to Care)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26B7B-1A97-42CB-9E4E-4898BFAEB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Among the 198 people linked to Care within 30 days in 2021: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By County: 82.3% were from Marion County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By Gender: 77.3 % were Male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By Race/Ethnicity: 46.5 % were Black not-Hispanic and 31.3 % were White not- Hispanic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By Age Groups: 42.4% were aged between 25-34 years old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By Exposure Status: 47.5% were MSM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By Nativity Status: 68.7 % were of unknown Nativity status</a:t>
            </a:r>
          </a:p>
        </p:txBody>
      </p:sp>
    </p:spTree>
    <p:extLst>
      <p:ext uri="{BB962C8B-B14F-4D97-AF65-F5344CB8AC3E}">
        <p14:creationId xmlns:p14="http://schemas.microsoft.com/office/powerpoint/2010/main" val="179955103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CFF5F-17B1-444E-8BF5-A54636052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HIV Care Continuum in the TGA, 2021 (</a:t>
            </a:r>
            <a:r>
              <a:rPr lang="en-US" dirty="0"/>
              <a:t>Receipt of </a:t>
            </a:r>
            <a:r>
              <a:rPr lang="en-US" sz="3300" dirty="0"/>
              <a:t>Care)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26B7B-1A97-42CB-9E4E-4898BFAEB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Among the 4990 people that received care during CY 2021: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By County: 84.2% were from Marion County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By Gender: 76.7 % were Male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By Race/Ethnicity: 46.4 % were Black not-Hispanic and 37.9 % were White not- Hispanic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By Age Groups: People aged 45-54 and 55-64 represented both 23.1%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By Exposure Status: 56% were MSM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By Nativity Status: 73.1 % were of unknown Nativity status</a:t>
            </a:r>
          </a:p>
        </p:txBody>
      </p:sp>
    </p:spTree>
    <p:extLst>
      <p:ext uri="{BB962C8B-B14F-4D97-AF65-F5344CB8AC3E}">
        <p14:creationId xmlns:p14="http://schemas.microsoft.com/office/powerpoint/2010/main" val="152373748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CFF5F-17B1-444E-8BF5-A54636052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HIV Care Continuum in the TGA, 2021 (</a:t>
            </a:r>
            <a:r>
              <a:rPr lang="en-US" dirty="0"/>
              <a:t>Retention in Care</a:t>
            </a:r>
            <a:r>
              <a:rPr lang="en-US" sz="33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26B7B-1A97-42CB-9E4E-4898BFAEB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Among the 3315 people that were retained in Care during CY 2021: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By County: 84.9% were from Marion County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By Gender: 76.7 % were Male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By Race/Ethnicity: 46.5 % were Black not-Hispanic and 36.2 % were White not- Hispanic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By Age Groups: People aged 55-64 represented 24.1%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By Exposure Status: 54.9% were MSM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By Nativity Status: 72.6 % were of unknown Nativity status</a:t>
            </a:r>
          </a:p>
        </p:txBody>
      </p:sp>
    </p:spTree>
    <p:extLst>
      <p:ext uri="{BB962C8B-B14F-4D97-AF65-F5344CB8AC3E}">
        <p14:creationId xmlns:p14="http://schemas.microsoft.com/office/powerpoint/2010/main" val="390342117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CFF5F-17B1-444E-8BF5-A54636052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HIV Care Continuum in the TGA, 2021 (Viral suppression)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26B7B-1A97-42CB-9E4E-4898BFAEB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Among the 4340 people that were virally suppressed during CY 2021: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By County: 83.9% were from Marion County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By Gender: 77.1 % were Male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By Race/Ethnicity: 44.2 % were Black not-Hispanic and 39.6 % were White not- Hispanic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By Age Groups: People aged 55-64 represented 24.7%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By Exposure Status: 56.9% were MSM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By Nativity Status: 73.8 % were of unknown Nativity status</a:t>
            </a:r>
          </a:p>
        </p:txBody>
      </p:sp>
    </p:spTree>
    <p:extLst>
      <p:ext uri="{BB962C8B-B14F-4D97-AF65-F5344CB8AC3E}">
        <p14:creationId xmlns:p14="http://schemas.microsoft.com/office/powerpoint/2010/main" val="9539752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3EC4-8E02-4659-A527-B7B7D8E5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>
              <a:defRPr sz="16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/>
              <a:t>HIV Care</a:t>
            </a:r>
            <a:r>
              <a:rPr lang="en-US" sz="4000" baseline="0" dirty="0"/>
              <a:t> Continuum in the TGA by County, 2021</a:t>
            </a:r>
            <a:endParaRPr lang="en-US" sz="4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6267EEC-A4ED-42C0-BBD7-0411B0D7BB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451631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7455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3EC4-8E02-4659-A527-B7B7D8E5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HIV Care</a:t>
            </a:r>
            <a:r>
              <a:rPr lang="en-US" sz="4000" baseline="0" dirty="0"/>
              <a:t> Continuum in the TGA </a:t>
            </a:r>
            <a:r>
              <a:rPr lang="en-US" dirty="0"/>
              <a:t>by Gender, 2021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ED4587-9B2E-4636-B519-A76DF9CEF3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507643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8382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TGA Population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8040" y="1600200"/>
            <a:ext cx="1965960" cy="39624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>
                <a:sym typeface="Wingdings" panose="05000000000000000000" pitchFamily="2" charset="2"/>
              </a:rPr>
              <a:t>82% of the TGA’s population in orange</a:t>
            </a:r>
            <a:r>
              <a:rPr lang="en-US" baseline="30000" dirty="0">
                <a:sym typeface="Wingdings" panose="05000000000000000000" pitchFamily="2" charset="2"/>
              </a:rPr>
              <a:t>4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49% reside inside Indianapolis city limits</a:t>
            </a:r>
            <a:r>
              <a:rPr lang="en-US" baseline="30000" dirty="0">
                <a:sym typeface="Wingdings" panose="05000000000000000000" pitchFamily="2" charset="2"/>
              </a:rPr>
              <a:t>1</a:t>
            </a:r>
            <a:endParaRPr lang="en-US" dirty="0">
              <a:sym typeface="Wingdings" panose="05000000000000000000" pitchFamily="2" charset="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66800" y="1576900"/>
            <a:ext cx="6111240" cy="5128700"/>
            <a:chOff x="1737360" y="1576900"/>
            <a:chExt cx="6111240" cy="51287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360" y="1576900"/>
              <a:ext cx="5669280" cy="51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>
            <a:xfrm rot="18343904">
              <a:off x="3652165" y="2605960"/>
              <a:ext cx="2471116" cy="16919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>
              <a:stCxn id="5" idx="6"/>
            </p:cNvCxnSpPr>
            <p:nvPr/>
          </p:nvCxnSpPr>
          <p:spPr>
            <a:xfrm flipV="1">
              <a:off x="5609278" y="1828800"/>
              <a:ext cx="2239322" cy="6201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984619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3EC4-8E02-4659-A527-B7B7D8E5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HIV Care</a:t>
            </a:r>
            <a:r>
              <a:rPr lang="en-US" sz="4000" baseline="0" dirty="0"/>
              <a:t> Continuum in the TGA by</a:t>
            </a:r>
            <a:r>
              <a:rPr lang="en-US" dirty="0"/>
              <a:t> Race/Ethnicity, 2021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0DA94E-4C0A-4C9E-82C8-76D6DCE550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98766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398219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3EC4-8E02-4659-A527-B7B7D8E5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HIV Care</a:t>
            </a:r>
            <a:r>
              <a:rPr lang="en-US" sz="4000" baseline="0" dirty="0"/>
              <a:t> Continuum in the TGA </a:t>
            </a:r>
            <a:r>
              <a:rPr lang="en-US" dirty="0"/>
              <a:t>by Age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616B39-26B5-4027-B60F-FEA28C20C7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077163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125984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3EC4-8E02-4659-A527-B7B7D8E5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HIV Care</a:t>
            </a:r>
            <a:r>
              <a:rPr lang="en-US" sz="4000" baseline="0" dirty="0"/>
              <a:t> Continuum in the TGA </a:t>
            </a:r>
            <a:r>
              <a:rPr lang="en-US" dirty="0"/>
              <a:t>by Exposure Category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080431-AE27-4F77-92FE-AE6145F2A5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527698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3EC4-8E02-4659-A527-B7B7D8E5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HIV Care</a:t>
            </a:r>
            <a:r>
              <a:rPr lang="en-US" sz="4000" baseline="0" dirty="0"/>
              <a:t> Continuum in the TGA </a:t>
            </a:r>
            <a:r>
              <a:rPr lang="en-US" dirty="0"/>
              <a:t>by Nativity Status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BA7468-4EAB-4B3C-86D8-C23EB19424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986459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396A-9812-4089-9D4B-F32F0FA35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HIV Care Continuum in the TGA within each County, 2021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A5A02-EB85-43DB-A4C4-962E8CAB5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Johnson County had the greatest percentage of linkage to Care (85.7%)</a:t>
            </a:r>
          </a:p>
          <a:p>
            <a:r>
              <a:rPr lang="en-US" dirty="0"/>
              <a:t>Hendricks County had the lowest percent of receipt of Care (77.1%)</a:t>
            </a:r>
          </a:p>
          <a:p>
            <a:r>
              <a:rPr lang="en-US" dirty="0"/>
              <a:t>Shelby County had the lowest percent of retained in Care (46.3%)</a:t>
            </a:r>
          </a:p>
          <a:p>
            <a:r>
              <a:rPr lang="en-US" dirty="0"/>
              <a:t>Hendricks County had the lowest percent of viral load suppression (66.2%)</a:t>
            </a:r>
          </a:p>
        </p:txBody>
      </p:sp>
    </p:spTree>
    <p:extLst>
      <p:ext uri="{BB962C8B-B14F-4D97-AF65-F5344CB8AC3E}">
        <p14:creationId xmlns:p14="http://schemas.microsoft.com/office/powerpoint/2010/main" val="252794827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396A-9812-4089-9D4B-F32F0FA35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HIV Care Continuum in the TGA within each Gender, 2021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A5A02-EB85-43DB-A4C4-962E8CAB5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Female had the lowest percentage of linkage to Care (67.2%)</a:t>
            </a:r>
          </a:p>
          <a:p>
            <a:r>
              <a:rPr lang="en-US" dirty="0"/>
              <a:t>Female had the lowest percent of receipt of Care (80.6%) which is also close to male (80.7%)</a:t>
            </a:r>
          </a:p>
          <a:p>
            <a:r>
              <a:rPr lang="en-US" dirty="0"/>
              <a:t>Male had the lowest percent of retained in Care (53.6%) which was also close to female (53.8%)</a:t>
            </a:r>
          </a:p>
          <a:p>
            <a:r>
              <a:rPr lang="en-US" dirty="0"/>
              <a:t>Female had the lowest percent of viral load suppression (69.2%)</a:t>
            </a:r>
          </a:p>
        </p:txBody>
      </p:sp>
    </p:spTree>
    <p:extLst>
      <p:ext uri="{BB962C8B-B14F-4D97-AF65-F5344CB8AC3E}">
        <p14:creationId xmlns:p14="http://schemas.microsoft.com/office/powerpoint/2010/main" val="201291190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396A-9812-4089-9D4B-F32F0FA35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HIV Care Continuum in the TGA within each </a:t>
            </a:r>
            <a:r>
              <a:rPr lang="en-US" dirty="0"/>
              <a:t>Race/Ethnicity</a:t>
            </a:r>
            <a:r>
              <a:rPr lang="en-US" sz="3300" dirty="0"/>
              <a:t>, 2021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A5A02-EB85-43DB-A4C4-962E8CAB5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Black, not-Hispanic had the lowest percentage of linkage to Care (67.6%)</a:t>
            </a:r>
          </a:p>
          <a:p>
            <a:r>
              <a:rPr lang="en-US" dirty="0"/>
              <a:t>Hispanic had the lowest percent of receipt of Care (76.5%) </a:t>
            </a:r>
          </a:p>
          <a:p>
            <a:r>
              <a:rPr lang="en-US" dirty="0"/>
              <a:t>Black, not-Hispanic had the lowest percent of retained in Care (52.5%)</a:t>
            </a:r>
          </a:p>
          <a:p>
            <a:r>
              <a:rPr lang="en-US" dirty="0"/>
              <a:t>Black, not-Hispanic had the lowest percent of viral load suppression (65.4%)</a:t>
            </a:r>
          </a:p>
        </p:txBody>
      </p:sp>
    </p:spTree>
    <p:extLst>
      <p:ext uri="{BB962C8B-B14F-4D97-AF65-F5344CB8AC3E}">
        <p14:creationId xmlns:p14="http://schemas.microsoft.com/office/powerpoint/2010/main" val="61481854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396A-9812-4089-9D4B-F32F0FA35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HIV Care Continuum in the TGA within each</a:t>
            </a:r>
            <a:r>
              <a:rPr lang="en-US" dirty="0"/>
              <a:t> age group,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A5A02-EB85-43DB-A4C4-962E8CAB5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aged 45-54 had the lowest percentage of linkage to Care (63.6%)</a:t>
            </a:r>
          </a:p>
          <a:p>
            <a:r>
              <a:rPr lang="en-US" dirty="0"/>
              <a:t>People aged 25-34 had the lowest percent of receipt of Care (78.4%) </a:t>
            </a:r>
          </a:p>
          <a:p>
            <a:r>
              <a:rPr lang="en-US" dirty="0"/>
              <a:t>People aged 25-34 had the lowest percent of retained in Care (49.5%)</a:t>
            </a:r>
          </a:p>
          <a:p>
            <a:r>
              <a:rPr lang="en-US" dirty="0"/>
              <a:t>People aged 25-34 had the lowest percent of viral load suppression (61.2%)</a:t>
            </a:r>
          </a:p>
        </p:txBody>
      </p:sp>
    </p:spTree>
    <p:extLst>
      <p:ext uri="{BB962C8B-B14F-4D97-AF65-F5344CB8AC3E}">
        <p14:creationId xmlns:p14="http://schemas.microsoft.com/office/powerpoint/2010/main" val="385649941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396A-9812-4089-9D4B-F32F0FA35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HIV Care Continuum in the TGA within each</a:t>
            </a:r>
            <a:r>
              <a:rPr lang="en-US" dirty="0"/>
              <a:t> Exposure Category,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A5A02-EB85-43DB-A4C4-962E8CAB5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IDU had the lowest percentage of linkage to Care (57.9%)</a:t>
            </a:r>
          </a:p>
          <a:p>
            <a:r>
              <a:rPr lang="en-US" dirty="0"/>
              <a:t>Perinatal exposure had the highest percent of receipt of Care (86.3%) </a:t>
            </a:r>
          </a:p>
          <a:p>
            <a:r>
              <a:rPr lang="en-US" dirty="0"/>
              <a:t>Perinatal exposure had the highest percent of retained in Care (68.8%)</a:t>
            </a:r>
          </a:p>
          <a:p>
            <a:r>
              <a:rPr lang="en-US" dirty="0"/>
              <a:t>Perinatal exposure  had a percent of viral load suppression of 77.5%</a:t>
            </a:r>
          </a:p>
        </p:txBody>
      </p:sp>
    </p:spTree>
    <p:extLst>
      <p:ext uri="{BB962C8B-B14F-4D97-AF65-F5344CB8AC3E}">
        <p14:creationId xmlns:p14="http://schemas.microsoft.com/office/powerpoint/2010/main" val="386693079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396A-9812-4089-9D4B-F32F0FA35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HIV Care Continuum in the TGA within each</a:t>
            </a:r>
            <a:r>
              <a:rPr lang="en-US" dirty="0"/>
              <a:t> Nativity Status,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A5A02-EB85-43DB-A4C4-962E8CAB5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of unknown Nativity Status had the lowest percentage of linkage to Care (68.3%)</a:t>
            </a:r>
          </a:p>
          <a:p>
            <a:r>
              <a:rPr lang="en-US" dirty="0"/>
              <a:t>Foreign Born had the lowest percent of receipt of Care (75%) </a:t>
            </a:r>
          </a:p>
          <a:p>
            <a:r>
              <a:rPr lang="en-US" dirty="0"/>
              <a:t>People of unknown Nativity Status had the lowest percent of retained in Care (47.9%)</a:t>
            </a:r>
          </a:p>
          <a:p>
            <a:r>
              <a:rPr lang="en-US" dirty="0"/>
              <a:t>People of unknown Nativity Status had the lowest percent of viral load suppression (63.5%)</a:t>
            </a:r>
          </a:p>
        </p:txBody>
      </p:sp>
    </p:spTree>
    <p:extLst>
      <p:ext uri="{BB962C8B-B14F-4D97-AF65-F5344CB8AC3E}">
        <p14:creationId xmlns:p14="http://schemas.microsoft.com/office/powerpoint/2010/main" val="544563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100416</TotalTime>
  <Words>9725</Words>
  <Application>Microsoft Office PowerPoint</Application>
  <PresentationFormat>On-screen Show (4:3)</PresentationFormat>
  <Paragraphs>1493</Paragraphs>
  <Slides>126</Slides>
  <Notes>82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35" baseType="lpstr">
      <vt:lpstr>Arial</vt:lpstr>
      <vt:lpstr>Arial Black</vt:lpstr>
      <vt:lpstr>Calibri</vt:lpstr>
      <vt:lpstr>Cambria</vt:lpstr>
      <vt:lpstr>Lato</vt:lpstr>
      <vt:lpstr>Open Sans</vt:lpstr>
      <vt:lpstr>Times New Roman</vt:lpstr>
      <vt:lpstr>Wingdings</vt:lpstr>
      <vt:lpstr>Clarity</vt:lpstr>
      <vt:lpstr>Epidemiology of HIV in the Indianapolis Transitional Grant Area: 2021 </vt:lpstr>
      <vt:lpstr>Objectives</vt:lpstr>
      <vt:lpstr>PowerPoint Presentation</vt:lpstr>
      <vt:lpstr>Epidemiology – The study of:</vt:lpstr>
      <vt:lpstr>Epidemiology - Terminology</vt:lpstr>
      <vt:lpstr>Gender Classification</vt:lpstr>
      <vt:lpstr>PowerPoint Presentation</vt:lpstr>
      <vt:lpstr>TGA Location &amp; Population</vt:lpstr>
      <vt:lpstr>TGA Population Center</vt:lpstr>
      <vt:lpstr>TGA Demographics</vt:lpstr>
      <vt:lpstr>TGA Demographics</vt:lpstr>
      <vt:lpstr>PowerPoint Presentation</vt:lpstr>
      <vt:lpstr>HIV/AIDS Incidence</vt:lpstr>
      <vt:lpstr>HIV/AIDS Incidence</vt:lpstr>
      <vt:lpstr>HIV/AIDS Incidence</vt:lpstr>
      <vt:lpstr>HIV Incidence by County</vt:lpstr>
      <vt:lpstr>HIV Incidence by County</vt:lpstr>
      <vt:lpstr>PowerPoint Presentation</vt:lpstr>
      <vt:lpstr>PowerPoint Presentation</vt:lpstr>
      <vt:lpstr>HIV Incidence by Gender</vt:lpstr>
      <vt:lpstr>HIV Incidence by Gender</vt:lpstr>
      <vt:lpstr>HIV/AIDS Incidence</vt:lpstr>
      <vt:lpstr>HIV Incidence by Race/Ethnicity</vt:lpstr>
      <vt:lpstr>HIV Incidence by Race/Ethnicity</vt:lpstr>
      <vt:lpstr>HIV Incidence by Age</vt:lpstr>
      <vt:lpstr>HIV Incidence by Age</vt:lpstr>
      <vt:lpstr>HIV Incidence by Exposure Category</vt:lpstr>
      <vt:lpstr>HIV Incidence by Exposure Category</vt:lpstr>
      <vt:lpstr>HIV Incidence by U.S. Nativity Status</vt:lpstr>
      <vt:lpstr>HIV Incidence by U.S. Nativity Status</vt:lpstr>
      <vt:lpstr>PowerPoint Presentation</vt:lpstr>
      <vt:lpstr>HIV Mortality and All Deaths of PLWH/A</vt:lpstr>
      <vt:lpstr>Death of PLWH/A (Any Cause)</vt:lpstr>
      <vt:lpstr>HIV Mortality</vt:lpstr>
      <vt:lpstr>Deaths by County</vt:lpstr>
      <vt:lpstr>Deaths by Gender</vt:lpstr>
      <vt:lpstr>Death Rate by Gender, 2021</vt:lpstr>
      <vt:lpstr>Deaths by Race/Ethnicity</vt:lpstr>
      <vt:lpstr>Death Rate by Race/Ethnicity</vt:lpstr>
      <vt:lpstr>Deaths by Age</vt:lpstr>
      <vt:lpstr>Death Rate by Age</vt:lpstr>
      <vt:lpstr>Deaths by Exposure/Risk</vt:lpstr>
      <vt:lpstr>Death Rate by Exposure Status</vt:lpstr>
      <vt:lpstr>Deaths by U.S. Nativity Status</vt:lpstr>
      <vt:lpstr>PowerPoint Presentation</vt:lpstr>
      <vt:lpstr>Estimated Number of Undiagnosed PLWH/A</vt:lpstr>
      <vt:lpstr>Prevalence of Diagnosed HIV/AIDS</vt:lpstr>
      <vt:lpstr>HIV/AIDS Prevalence by County</vt:lpstr>
      <vt:lpstr>HIV/AIDS Prevalence by County</vt:lpstr>
      <vt:lpstr>PowerPoint Presentation</vt:lpstr>
      <vt:lpstr>PowerPoint Presentation</vt:lpstr>
      <vt:lpstr>HIV/AIDS Prevalence by Gender</vt:lpstr>
      <vt:lpstr>HIV/AIDS Prevalence by Gender</vt:lpstr>
      <vt:lpstr>HIV/AIDS Prevalence by Race/Ethnicity</vt:lpstr>
      <vt:lpstr>HIV/AIDS Prevalence by Race/Ethnicity</vt:lpstr>
      <vt:lpstr>HIV/AIDS Prevalence by Current Age</vt:lpstr>
      <vt:lpstr>HIV/AIDS Prevalence by Current Age</vt:lpstr>
      <vt:lpstr>HIV/AIDS Prevalence by Exposure/Risk</vt:lpstr>
      <vt:lpstr>HIV/AIDS Prevalence by Exposure/Risk</vt:lpstr>
      <vt:lpstr>HIV/AIDS Prevalence by U.S. Nativity Status</vt:lpstr>
      <vt:lpstr>HIV/AIDS Prevalence by U.S. Nativity Status</vt:lpstr>
      <vt:lpstr>HIV/AIDS Prevalence by Birth Region</vt:lpstr>
      <vt:lpstr>PowerPoint Presentation</vt:lpstr>
      <vt:lpstr>COVID-19</vt:lpstr>
      <vt:lpstr>Foreign-Born</vt:lpstr>
      <vt:lpstr>Aging</vt:lpstr>
      <vt:lpstr>Homelessness</vt:lpstr>
      <vt:lpstr>Recent Incarceration</vt:lpstr>
      <vt:lpstr>Mental Health &amp; Substance Abuse</vt:lpstr>
      <vt:lpstr>Food Insecurity</vt:lpstr>
      <vt:lpstr>Smoking</vt:lpstr>
      <vt:lpstr>Mycobacterium tuberculosis (TB)</vt:lpstr>
      <vt:lpstr>Viral Hepatitis</vt:lpstr>
      <vt:lpstr>Chlamydia</vt:lpstr>
      <vt:lpstr>Gonorrhea</vt:lpstr>
      <vt:lpstr>Early Syphilis</vt:lpstr>
      <vt:lpstr>More on Sexually-Transmitted Infections</vt:lpstr>
      <vt:lpstr>PowerPoint Presentation</vt:lpstr>
      <vt:lpstr>HIV Treatment Cascade (AKA: Continuum of Care</vt:lpstr>
      <vt:lpstr>Benefits of Improving Linkage Into and Retention in Care</vt:lpstr>
      <vt:lpstr>National HIV/AIDS Progress Indicators 14</vt:lpstr>
      <vt:lpstr>HIV Care Continuum Definitions</vt:lpstr>
      <vt:lpstr>HIV Care Continuum of  the TGA</vt:lpstr>
      <vt:lpstr>HIV Care Continuum in the TGA, 2021 (Linkage to Care)</vt:lpstr>
      <vt:lpstr>HIV Care Continuum in the TGA, 2021 (Receipt of Care)</vt:lpstr>
      <vt:lpstr>HIV Care Continuum in the TGA, 2021 (Retention in Care)</vt:lpstr>
      <vt:lpstr>HIV Care Continuum in the TGA, 2021 (Viral suppression)</vt:lpstr>
      <vt:lpstr>HIV Care Continuum in the TGA by County, 2021</vt:lpstr>
      <vt:lpstr>HIV Care Continuum in the TGA by Gender, 2021</vt:lpstr>
      <vt:lpstr>HIV Care Continuum in the TGA by Race/Ethnicity, 2021</vt:lpstr>
      <vt:lpstr>HIV Care Continuum in the TGA by Age </vt:lpstr>
      <vt:lpstr>HIV Care Continuum in the TGA by Exposure Category</vt:lpstr>
      <vt:lpstr>HIV Care Continuum in the TGA by Nativity Status</vt:lpstr>
      <vt:lpstr>HIV Care Continuum in the TGA within each County, 2021</vt:lpstr>
      <vt:lpstr>HIV Care Continuum in the TGA within each Gender, 2021</vt:lpstr>
      <vt:lpstr>HIV Care Continuum in the TGA within each Race/Ethnicity, 2021</vt:lpstr>
      <vt:lpstr>HIV Care Continuum in the TGA within each age group, 2021</vt:lpstr>
      <vt:lpstr>HIV Care Continuum in the TGA within each Exposure Category, 2021</vt:lpstr>
      <vt:lpstr>HIV Care Continuum in the TGA within each Nativity Status, 2021</vt:lpstr>
      <vt:lpstr>HIV Care Continuum in the TGA within each County, 2021</vt:lpstr>
      <vt:lpstr>HIV Care Continuum in the TGA within each  Gender, 2021</vt:lpstr>
      <vt:lpstr>HIV Care Continuum in the TGA within each Race/Ethnicity, 2021</vt:lpstr>
      <vt:lpstr>HIV Care Continuum in the TGA within each age groups </vt:lpstr>
      <vt:lpstr>HIV Care Continuum in the TGA within each Exposure Category</vt:lpstr>
      <vt:lpstr>HIV Care Continuum in the TGA within each Nativity Status</vt:lpstr>
      <vt:lpstr>Ryan White Clients v. Non-Client PLWH/A</vt:lpstr>
      <vt:lpstr>Community Viral Load</vt:lpstr>
      <vt:lpstr>PowerPoint Presentation</vt:lpstr>
      <vt:lpstr>PowerPoint Presentation</vt:lpstr>
      <vt:lpstr>Community Viral Load by Gender</vt:lpstr>
      <vt:lpstr>Community Viral Load by Race/Ethnicity</vt:lpstr>
      <vt:lpstr>Community Viral Load by Age</vt:lpstr>
      <vt:lpstr>Community Viral Load by County</vt:lpstr>
      <vt:lpstr>Community Viral Load by RWSP Status</vt:lpstr>
      <vt:lpstr>Undetectable = Untransmittable (U=U)</vt:lpstr>
      <vt:lpstr>Pre-Exposure Prophylaxis (PrEP)</vt:lpstr>
      <vt:lpstr>Post-Exposure Prophylaxis (PEP)</vt:lpstr>
      <vt:lpstr>Vision for the National HIV/AIDS Strategy</vt:lpstr>
      <vt:lpstr>PowerPoint Presentation</vt:lpstr>
      <vt:lpstr>PowerPoint Presentation</vt:lpstr>
      <vt:lpstr>PowerPoint Presentation</vt:lpstr>
      <vt:lpstr>References</vt:lpstr>
      <vt:lpstr>References</vt:lpstr>
      <vt:lpstr>References</vt:lpstr>
      <vt:lpstr>References</vt:lpstr>
      <vt:lpstr>References</vt:lpstr>
    </vt:vector>
  </TitlesOfParts>
  <Company>Health &amp; Hospital Corporation d/b/a Marion County Public Health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Epidemiology of HIV/AIDS in the Indianapolis Transitional Grant Area: 2013</dc:title>
  <dc:creator>Tammie L. Nelson</dc:creator>
  <cp:keywords>RWHS</cp:keywords>
  <dc:description>Presented to the Ryan White Planning Council on June 5, 2014</dc:description>
  <cp:lastModifiedBy>Isabelle Mirro</cp:lastModifiedBy>
  <cp:revision>2999</cp:revision>
  <cp:lastPrinted>2017-07-05T19:30:53Z</cp:lastPrinted>
  <dcterms:created xsi:type="dcterms:W3CDTF">2013-05-01T21:28:56Z</dcterms:created>
  <dcterms:modified xsi:type="dcterms:W3CDTF">2022-05-05T15:59:37Z</dcterms:modified>
  <cp:contentStatus>In progress</cp:contentStatus>
</cp:coreProperties>
</file>